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80" r:id="rId4"/>
    <p:sldId id="294" r:id="rId5"/>
    <p:sldId id="295" r:id="rId6"/>
    <p:sldId id="296" r:id="rId7"/>
    <p:sldId id="290" r:id="rId8"/>
    <p:sldId id="307" r:id="rId9"/>
    <p:sldId id="281" r:id="rId10"/>
    <p:sldId id="282" r:id="rId11"/>
    <p:sldId id="297" r:id="rId12"/>
    <p:sldId id="324" r:id="rId13"/>
    <p:sldId id="299" r:id="rId14"/>
    <p:sldId id="300" r:id="rId15"/>
    <p:sldId id="315" r:id="rId16"/>
    <p:sldId id="301" r:id="rId17"/>
    <p:sldId id="302" r:id="rId18"/>
    <p:sldId id="303" r:id="rId19"/>
    <p:sldId id="327" r:id="rId20"/>
    <p:sldId id="305" r:id="rId21"/>
    <p:sldId id="306" r:id="rId22"/>
    <p:sldId id="316" r:id="rId23"/>
    <p:sldId id="317" r:id="rId24"/>
    <p:sldId id="328" r:id="rId25"/>
    <p:sldId id="318" r:id="rId26"/>
    <p:sldId id="319" r:id="rId27"/>
    <p:sldId id="320" r:id="rId28"/>
    <p:sldId id="321" r:id="rId29"/>
    <p:sldId id="322" r:id="rId30"/>
    <p:sldId id="323" r:id="rId31"/>
    <p:sldId id="326" r:id="rId32"/>
    <p:sldId id="325" r:id="rId33"/>
    <p:sldId id="304" r:id="rId34"/>
    <p:sldId id="310" r:id="rId35"/>
    <p:sldId id="308" r:id="rId36"/>
    <p:sldId id="311" r:id="rId37"/>
    <p:sldId id="313" r:id="rId38"/>
    <p:sldId id="298" r:id="rId39"/>
    <p:sldId id="289" r:id="rId40"/>
    <p:sldId id="273" r:id="rId41"/>
    <p:sldId id="287" r:id="rId42"/>
    <p:sldId id="267" r:id="rId43"/>
    <p:sldId id="283" r:id="rId44"/>
    <p:sldId id="291" r:id="rId45"/>
    <p:sldId id="292" r:id="rId46"/>
    <p:sldId id="293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CC00CC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7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style val="2"/>
  <c:chart>
    <c:autoTitleDeleted val="1"/>
    <c:plotArea>
      <c:layout/>
      <c:lineChart>
        <c:grouping val="standar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видов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Бор черничный</c:v>
                </c:pt>
                <c:pt idx="1">
                  <c:v>Сиешанный лес</c:v>
                </c:pt>
                <c:pt idx="2">
                  <c:v>Пойменный луг</c:v>
                </c:pt>
                <c:pt idx="3">
                  <c:v>Луг с выпасом</c:v>
                </c:pt>
                <c:pt idx="4">
                  <c:v>Луг с сенокосом</c:v>
                </c:pt>
                <c:pt idx="5">
                  <c:v>Зарост агроценоза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23</c:v>
                </c:pt>
                <c:pt idx="1">
                  <c:v>39</c:v>
                </c:pt>
                <c:pt idx="2">
                  <c:v>71</c:v>
                </c:pt>
                <c:pt idx="3">
                  <c:v>69</c:v>
                </c:pt>
                <c:pt idx="4">
                  <c:v>76</c:v>
                </c:pt>
                <c:pt idx="5">
                  <c:v>56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/>
        <c:marker val="1"/>
        <c:smooth val="0"/>
        <c:axId val="172375424"/>
        <c:axId val="172381696"/>
      </c:lineChart>
      <c:catAx>
        <c:axId val="172375424"/>
        <c:scaling>
          <c:orientation val="minMax"/>
        </c:scaling>
        <c:delete val="1"/>
        <c:axPos val="b"/>
        <c:title>
          <c:tx>
            <c:rich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ru-RU" sz="1400">
                    <a:latin typeface="Times New Roman" pitchFamily="18" charset="0"/>
                    <a:cs typeface="Times New Roman" pitchFamily="18" charset="0"/>
                  </a:rPr>
                  <a:t>Местообитания</a:t>
                </a:r>
              </a:p>
            </c:rich>
          </c:tx>
          <c:layout/>
          <c:overlay val="1"/>
        </c:title>
        <c:majorTickMark val="none"/>
        <c:minorTickMark val="cross"/>
        <c:tickLblPos val="nextTo"/>
        <c:crossAx val="172381696"/>
        <c:crosses val="autoZero"/>
        <c:auto val="1"/>
        <c:lblAlgn val="ctr"/>
        <c:lblOffset val="100"/>
        <c:noMultiLvlLbl val="1"/>
      </c:catAx>
      <c:valAx>
        <c:axId val="172381696"/>
        <c:scaling>
          <c:orientation val="minMax"/>
        </c:scaling>
        <c:delete val="1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 sz="1400">
                    <a:latin typeface="Times New Roman" pitchFamily="18" charset="0"/>
                    <a:cs typeface="Times New Roman" pitchFamily="18" charset="0"/>
                  </a:rPr>
                  <a:t>Количество видов</a:t>
                </a:r>
              </a:p>
            </c:rich>
          </c:tx>
          <c:layout/>
          <c:overlay val="1"/>
        </c:title>
        <c:numFmt formatCode="General" sourceLinked="1"/>
        <c:majorTickMark val="cross"/>
        <c:minorTickMark val="cross"/>
        <c:tickLblPos val="nextTo"/>
        <c:crossAx val="172375424"/>
        <c:crosses val="autoZero"/>
        <c:crossBetween val="between"/>
      </c:valAx>
    </c:plotArea>
    <c:plotVisOnly val="1"/>
    <c:dispBlanksAs val="gap"/>
    <c:showDLblsOverMax val="1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7.0904053659959179E-2"/>
          <c:y val="3.1154032854444472E-2"/>
          <c:w val="0.57841000777680551"/>
          <c:h val="0.88160641171834608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Лист1!$A$2</c:f>
              <c:strCache>
                <c:ptCount val="1"/>
                <c:pt idx="0">
                  <c:v>Пойменный луг</c:v>
                </c:pt>
              </c:strCache>
            </c:strRef>
          </c:tx>
          <c:invertIfNegative val="1"/>
          <c:val>
            <c:numRef>
              <c:f>Лист1!$B$2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Суходольный луг</c:v>
                </c:pt>
              </c:strCache>
            </c:strRef>
          </c:tx>
          <c:invertIfNegative val="1"/>
          <c:val>
            <c:numRef>
              <c:f>Лист1!$B$3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Лес</c:v>
                </c:pt>
              </c:strCache>
            </c:strRef>
          </c:tx>
          <c:invertIfNegative val="1"/>
          <c:val>
            <c:numRef>
              <c:f>Лист1!$B$4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Зарастающие пески</c:v>
                </c:pt>
              </c:strCache>
            </c:strRef>
          </c:tx>
          <c:invertIfNegative val="1"/>
          <c:val>
            <c:numRef>
              <c:f>Лист1!$B$5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ser>
          <c:idx val="4"/>
          <c:order val="4"/>
          <c:tx>
            <c:strRef>
              <c:f>Лист1!$A$6</c:f>
              <c:strCache>
                <c:ptCount val="1"/>
                <c:pt idx="0">
                  <c:v>Агроценоз</c:v>
                </c:pt>
              </c:strCache>
            </c:strRef>
          </c:tx>
          <c:invertIfNegative val="1"/>
          <c:val>
            <c:numRef>
              <c:f>Лист1!$B$6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ser>
          <c:idx val="5"/>
          <c:order val="5"/>
          <c:tx>
            <c:strRef>
              <c:f>Лист1!$A$7</c:f>
              <c:strCache>
                <c:ptCount val="1"/>
                <c:pt idx="0">
                  <c:v>Дендрарий</c:v>
                </c:pt>
              </c:strCache>
            </c:strRef>
          </c:tx>
          <c:invertIfNegative val="1"/>
          <c:val>
            <c:numRef>
              <c:f>Лист1!$B$7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6"/>
          <c:order val="6"/>
          <c:tx>
            <c:strRef>
              <c:f>Лист1!$A$8</c:f>
              <c:strCache>
                <c:ptCount val="1"/>
                <c:pt idx="0">
                  <c:v>Урбаценоз</c:v>
                </c:pt>
              </c:strCache>
            </c:strRef>
          </c:tx>
          <c:invertIfNegative val="1"/>
          <c:val>
            <c:numRef>
              <c:f>Лист1!$B$8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7"/>
          <c:order val="7"/>
          <c:tx>
            <c:strRef>
              <c:f>Лист1!$A$9</c:f>
              <c:strCache>
                <c:ptCount val="1"/>
                <c:pt idx="0">
                  <c:v>Грунтовая дорога</c:v>
                </c:pt>
              </c:strCache>
            </c:strRef>
          </c:tx>
          <c:invertIfNegative val="1"/>
          <c:val>
            <c:numRef>
              <c:f>Лист1!$B$9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5061760"/>
        <c:axId val="185064064"/>
      </c:barChart>
      <c:catAx>
        <c:axId val="185061760"/>
        <c:scaling>
          <c:orientation val="minMax"/>
        </c:scaling>
        <c:delete val="1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ru-RU" sz="1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местообитание</a:t>
                </a:r>
                <a:r>
                  <a:rPr lang="ru-RU" sz="1400"/>
                  <a:t> </a:t>
                </a:r>
              </a:p>
            </c:rich>
          </c:tx>
          <c:layout/>
          <c:overlay val="1"/>
        </c:title>
        <c:majorTickMark val="cross"/>
        <c:minorTickMark val="cross"/>
        <c:tickLblPos val="nextTo"/>
        <c:crossAx val="185064064"/>
        <c:crosses val="autoZero"/>
        <c:auto val="1"/>
        <c:lblAlgn val="ctr"/>
        <c:lblOffset val="100"/>
        <c:noMultiLvlLbl val="1"/>
      </c:catAx>
      <c:valAx>
        <c:axId val="185064064"/>
        <c:scaling>
          <c:orientation val="minMax"/>
        </c:scaling>
        <c:delete val="1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количество </a:t>
                </a:r>
                <a:r>
                  <a:rPr lang="ru-RU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семейств</a:t>
                </a:r>
                <a:r>
                  <a:rPr lang="ru-RU" sz="1400" baseline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/>
          <c:overlay val="1"/>
        </c:title>
        <c:numFmt formatCode="General" sourceLinked="1"/>
        <c:majorTickMark val="cross"/>
        <c:minorTickMark val="cross"/>
        <c:tickLblPos val="nextTo"/>
        <c:crossAx val="185061760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9869677748614845"/>
          <c:y val="3.8879902464956137E-2"/>
          <c:w val="0.29821680276076634"/>
          <c:h val="0.90820981081816232"/>
        </c:manualLayout>
      </c:layout>
      <c:overlay val="1"/>
      <c:txPr>
        <a:bodyPr/>
        <a:lstStyle/>
        <a:p>
          <a:pPr rtl="0">
            <a:defRPr/>
          </a:pPr>
          <a:endParaRPr lang="ru-RU"/>
        </a:p>
      </c:txPr>
    </c:legend>
    <c:plotVisOnly val="1"/>
    <c:dispBlanksAs val="gap"/>
    <c:showDLblsOverMax val="1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/>
          <a:lstStyle/>
          <a:p>
            <a:r>
              <a:rPr lang="ru-RU" dirty="0" smtClean="0"/>
              <a:t>ПОЛЕВАЯ   ПРАКТИКА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2428892"/>
          </a:xfrm>
        </p:spPr>
        <p:txBody>
          <a:bodyPr>
            <a:normAutofit fontScale="85000" lnSpcReduction="10000"/>
          </a:bodyPr>
          <a:lstStyle/>
          <a:p>
            <a:pPr marL="514350" indent="-514350" algn="l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СБОР   МАТЕРИАЛА</a:t>
            </a:r>
          </a:p>
          <a:p>
            <a:pPr marL="514350" indent="-514350" algn="l">
              <a:buAutoNum type="arabicPeriod" startAt="2"/>
            </a:pPr>
            <a:r>
              <a:rPr lang="ru-RU" dirty="0" smtClean="0">
                <a:solidFill>
                  <a:schemeClr val="tx1"/>
                </a:solidFill>
              </a:rPr>
              <a:t>ФИКСИРОВАНИЕ   МАТЕРИАЛА</a:t>
            </a:r>
          </a:p>
          <a:p>
            <a:pPr marL="514350" indent="-514350" algn="l">
              <a:buAutoNum type="arabicPeriod" startAt="3"/>
            </a:pPr>
            <a:r>
              <a:rPr lang="ru-RU" dirty="0" smtClean="0">
                <a:solidFill>
                  <a:schemeClr val="tx1"/>
                </a:solidFill>
              </a:rPr>
              <a:t>КОЛЛЕКЦИОНИРОВАНИЕ</a:t>
            </a:r>
          </a:p>
          <a:p>
            <a:pPr marL="514350" indent="-514350" algn="l">
              <a:buAutoNum type="arabicPeriod" startAt="3"/>
            </a:pPr>
            <a:r>
              <a:rPr lang="ru-RU" dirty="0" smtClean="0">
                <a:solidFill>
                  <a:schemeClr val="tx1"/>
                </a:solidFill>
              </a:rPr>
              <a:t>ОФОРМЛЕНИЕ    и   ПРЕДСТАВЛЕНИЕ   РЕЗУЛЬТАТОВ   ИССЛЕДОВАНИЙ</a:t>
            </a:r>
          </a:p>
          <a:p>
            <a:pPr marL="514350" indent="-514350" algn="l"/>
            <a:endParaRPr lang="ru-RU" dirty="0" smtClean="0">
              <a:solidFill>
                <a:schemeClr val="tx1"/>
              </a:solidFill>
            </a:endParaRPr>
          </a:p>
          <a:p>
            <a:pPr marL="514350" indent="-514350" algn="l">
              <a:buAutoNum type="arabicPeriod" startAt="3"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786190"/>
            <a:ext cx="390981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Araneus diadematus, Livorno 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3214686"/>
            <a:ext cx="292895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tudfiles.ru/html/2706/22/html_ASFnfBzOHO.1Hn6/htmlconvd-ncRcau16x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480" y="142852"/>
            <a:ext cx="2214578" cy="5786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www.zin.ru/Animalia/coleoptera/images/tsuris27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7" y="142852"/>
            <a:ext cx="3286148" cy="585791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857356" y="6143644"/>
            <a:ext cx="5214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Светоловушки</a:t>
            </a:r>
            <a:endParaRPr lang="ru-RU" sz="3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 ris1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39" y="285728"/>
            <a:ext cx="8501122" cy="492922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42844" y="5357826"/>
            <a:ext cx="8858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u="sng" dirty="0" smtClean="0"/>
              <a:t>ПРИСПОСОБЛЕНИЕ   ДЛЯ   ЛОВЛИ   НАСЕКОМЫХ   НА   СВЕТ</a:t>
            </a:r>
            <a:r>
              <a:rPr lang="ru-RU" sz="2400" dirty="0" smtClean="0"/>
              <a:t>:</a:t>
            </a:r>
          </a:p>
          <a:p>
            <a:pPr algn="ctr"/>
            <a:r>
              <a:rPr lang="ru-RU" sz="2400" dirty="0" smtClean="0"/>
              <a:t>1 – РАСТРУБ, 2 – ИСТОЧНИК СВЕТА, 3 – ВЕНТИЛЯТОР,</a:t>
            </a:r>
          </a:p>
          <a:p>
            <a:pPr algn="ctr"/>
            <a:r>
              <a:rPr lang="ru-RU" sz="2400" dirty="0" smtClean="0"/>
              <a:t>4 – МЕШОК-СБОРНИК</a:t>
            </a:r>
            <a:endParaRPr lang="ru-RU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346" name="Group 2"/>
          <p:cNvGrpSpPr>
            <a:grpSpLocks/>
          </p:cNvGrpSpPr>
          <p:nvPr/>
        </p:nvGrpSpPr>
        <p:grpSpPr bwMode="auto">
          <a:xfrm>
            <a:off x="1714480" y="142852"/>
            <a:ext cx="2500330" cy="6072230"/>
            <a:chOff x="2486" y="2842"/>
            <a:chExt cx="1853" cy="5505"/>
          </a:xfrm>
        </p:grpSpPr>
        <p:pic>
          <p:nvPicPr>
            <p:cNvPr id="57347" name="Picture 3"/>
            <p:cNvPicPr>
              <a:picLocks noChangeAspect="1" noChangeArrowheads="1"/>
            </p:cNvPicPr>
            <p:nvPr/>
          </p:nvPicPr>
          <p:blipFill>
            <a:blip r:embed="rId2">
              <a:grayscl/>
            </a:blip>
            <a:srcRect b="30609"/>
            <a:stretch>
              <a:fillRect/>
            </a:stretch>
          </p:blipFill>
          <p:spPr bwMode="auto">
            <a:xfrm>
              <a:off x="2582" y="2842"/>
              <a:ext cx="1757" cy="4534"/>
            </a:xfrm>
            <a:prstGeom prst="rect">
              <a:avLst/>
            </a:prstGeom>
            <a:noFill/>
          </p:spPr>
        </p:pic>
        <p:sp>
          <p:nvSpPr>
            <p:cNvPr id="57348" name="Text Box 4"/>
            <p:cNvSpPr txBox="1">
              <a:spLocks noChangeArrowheads="1"/>
            </p:cNvSpPr>
            <p:nvPr/>
          </p:nvSpPr>
          <p:spPr bwMode="auto">
            <a:xfrm>
              <a:off x="2486" y="8160"/>
              <a:ext cx="1239" cy="187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4714592" y="785800"/>
            <a:ext cx="2786208" cy="4352925"/>
            <a:chOff x="1137" y="1492"/>
            <a:chExt cx="4383" cy="6855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>
              <a:grayscl/>
            </a:blip>
            <a:srcRect l="16273" t="69197" r="13209"/>
            <a:stretch>
              <a:fillRect/>
            </a:stretch>
          </p:blipFill>
          <p:spPr bwMode="auto">
            <a:xfrm>
              <a:off x="1137" y="1492"/>
              <a:ext cx="4383" cy="5490"/>
            </a:xfrm>
            <a:prstGeom prst="rect">
              <a:avLst/>
            </a:prstGeom>
            <a:noFill/>
          </p:spPr>
        </p:pic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2486" y="8160"/>
              <a:ext cx="1239" cy="187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57354" name="Text Box 10"/>
          <p:cNvSpPr txBox="1">
            <a:spLocks noChangeArrowheads="1"/>
          </p:cNvSpPr>
          <p:nvPr/>
        </p:nvSpPr>
        <p:spPr bwMode="auto">
          <a:xfrm>
            <a:off x="3365500" y="6739255"/>
            <a:ext cx="787614" cy="118745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36017" y="5643578"/>
            <a:ext cx="4071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ВИДЫ   ФОНАРЕЙ</a:t>
            </a:r>
            <a:endParaRPr lang="ru-RU" sz="3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хожее изображени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52" y="357166"/>
            <a:ext cx="6500858" cy="514353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320953" y="6143644"/>
            <a:ext cx="25020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/>
              <a:t>ЭКСГАУСТЕР</a:t>
            </a:r>
            <a:endParaRPr lang="ru-RU" sz="36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12" y="391006"/>
            <a:ext cx="7789640" cy="4966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392012" y="6072206"/>
            <a:ext cx="46725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/>
              <a:t>ВИДЫ    ЭКСГАУСТЕРОВ</a:t>
            </a:r>
            <a:endParaRPr lang="ru-RU" sz="3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Рисунок 19" descr="http://www.tropicarium.ru/exhaus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394" y="428604"/>
            <a:ext cx="8483213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42844" y="6000768"/>
            <a:ext cx="885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СХЕМА   ИСПОЛЬЗОВАНИЯ   ЭКСГАУСТЕРА</a:t>
            </a:r>
            <a:endParaRPr lang="ru-RU" sz="3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6387" y="0"/>
            <a:ext cx="5891227" cy="463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2844" y="4572008"/>
            <a:ext cx="878687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u="sng" dirty="0" smtClean="0"/>
              <a:t>ПРИСПОСОБЛЕНИЯ ДЛЯ СБОРА ЖИВЫХ НАСЕКОМЫХ</a:t>
            </a:r>
            <a:r>
              <a:rPr lang="ru-RU" sz="2800" dirty="0" smtClean="0"/>
              <a:t>:</a:t>
            </a:r>
          </a:p>
          <a:p>
            <a:r>
              <a:rPr lang="ru-RU" sz="2800" dirty="0" smtClean="0"/>
              <a:t>   А – СЕТЧАТЫЙ САДОК;</a:t>
            </a:r>
          </a:p>
          <a:p>
            <a:r>
              <a:rPr lang="ru-RU" sz="2800" dirty="0" smtClean="0"/>
              <a:t>   Б – ДЕРЕВЯННЫЕ ЯЩИКИ (ПО БАГДАНОВУ-КАТЬКОВУ);</a:t>
            </a:r>
          </a:p>
          <a:p>
            <a:r>
              <a:rPr lang="ru-RU" sz="2800" dirty="0" smtClean="0"/>
              <a:t>   В – САДОК ДЛЯ СОХРАНЕНИЯ КОМАРОВ;</a:t>
            </a:r>
          </a:p>
          <a:p>
            <a:r>
              <a:rPr lang="ru-RU" sz="2800" dirty="0" smtClean="0"/>
              <a:t>   Г – БАНКА С СЕТЧАТОЙ КРЫШКОЙ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Администратор\Desktop\14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943" y="571480"/>
            <a:ext cx="7358114" cy="507209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42844" y="6000768"/>
            <a:ext cx="87868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ЛОВЧИЕ   ПОЯСА    на    ДЕРЕВЬЯХ</a:t>
            </a:r>
            <a:endParaRPr lang="ru-RU" sz="4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0229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2844" y="6143644"/>
            <a:ext cx="88583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БИОЦЕНОМЕТР    КОНАКОВА    и    ОНИСИМОВОЙ</a:t>
            </a:r>
            <a:endParaRPr lang="ru-RU" sz="32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nsectalib.ru/books/item/f00/s00/z0000010/pic/000043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714356"/>
            <a:ext cx="8572560" cy="39290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750067" y="5143512"/>
            <a:ext cx="76438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ЛОВЧИЕ ЯМЫ</a:t>
            </a:r>
            <a:endParaRPr lang="ru-RU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85728"/>
            <a:ext cx="8858312" cy="1214422"/>
          </a:xfrm>
        </p:spPr>
        <p:txBody>
          <a:bodyPr anchor="t">
            <a:normAutofit fontScale="90000"/>
          </a:bodyPr>
          <a:lstStyle/>
          <a:p>
            <a:r>
              <a:rPr lang="ru-RU" dirty="0" smtClean="0"/>
              <a:t>1.   СБОР МАТЕРИАЛА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484413" y="1500174"/>
            <a:ext cx="8175175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000108"/>
            <a:ext cx="47244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57158" y="5429264"/>
            <a:ext cx="8429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ВИДЫ   ПИНЦЕТОВ</a:t>
            </a:r>
            <a:endParaRPr lang="ru-RU" sz="36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85728"/>
            <a:ext cx="885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2. ФИКСИРОВАНИЕ   МАТЕРИАЛА</a:t>
            </a:r>
          </a:p>
        </p:txBody>
      </p:sp>
      <p:pic>
        <p:nvPicPr>
          <p:cNvPr id="56322" name="Рисунок 25" descr="http://go1.imgsmail.ru/imgpreview?key=23dcb2f90d671651&amp;mb=imgdb_preview_119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214422"/>
            <a:ext cx="4100663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10/970454/slides/slide_32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0" t="19898" b="14503"/>
          <a:stretch/>
        </p:blipFill>
        <p:spPr bwMode="auto">
          <a:xfrm>
            <a:off x="1071538" y="357166"/>
            <a:ext cx="7000924" cy="47149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2844" y="5460326"/>
            <a:ext cx="885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СОСТАВНЫЕ   ЧАСТИ   МОРИЛКИ</a:t>
            </a:r>
            <a:endParaRPr lang="ru-RU" sz="36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/>
          <a:srcRect l="5480" t="7606" r="7620" b="4158"/>
          <a:stretch>
            <a:fillRect/>
          </a:stretch>
        </p:blipFill>
        <p:spPr bwMode="auto">
          <a:xfrm>
            <a:off x="214282" y="142852"/>
            <a:ext cx="546870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C:\Users\Администратор\Desktop\pic_21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" t="6241" r="4286" b="6380"/>
          <a:stretch>
            <a:fillRect/>
          </a:stretch>
        </p:blipFill>
        <p:spPr bwMode="auto">
          <a:xfrm>
            <a:off x="285720" y="3286124"/>
            <a:ext cx="5000660" cy="357187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929322" y="3105835"/>
            <a:ext cx="3071834" cy="1200329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ВИДЫ</a:t>
            </a:r>
          </a:p>
          <a:p>
            <a:pPr algn="ctr"/>
            <a:r>
              <a:rPr lang="ru-RU" sz="3600" dirty="0" smtClean="0"/>
              <a:t>МОРИЛОК</a:t>
            </a:r>
            <a:endParaRPr lang="ru-RU" sz="36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643050"/>
            <a:ext cx="885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3.   КОЛЛЕКЦИОНИРОВАНИЕ   МАТЕРИАЛА</a:t>
            </a:r>
            <a:endParaRPr lang="ru-RU" sz="36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17" y="109539"/>
            <a:ext cx="8643966" cy="51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42844" y="5691157"/>
            <a:ext cx="8858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ДЕТАЛИ   МАТРАСИКА   для   ХРАНЕНИЯ   НАСЕКОМЫХ</a:t>
            </a:r>
            <a:endParaRPr lang="ru-RU" sz="36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nsectalib.ru/books/item/f00/s00/z0000010/pic/000049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0"/>
            <a:ext cx="7143800" cy="550072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42844" y="5780782"/>
            <a:ext cx="88583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ВАТНЫЙ   МАТРАСИК  (ВАТНИК)   для   ХРАНЕНИЯ НАСЕКОМЫХ</a:t>
            </a:r>
            <a:endParaRPr lang="ru-RU" sz="32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14290"/>
            <a:ext cx="5889754" cy="5771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4282" y="6143644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ПАКЕТИК    с    БАБОЧКОЙ</a:t>
            </a:r>
            <a:endParaRPr lang="ru-RU" sz="40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nsectalib.ru/books/item/f00/s00/z0000010/pic/000055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14290"/>
            <a:ext cx="8572560" cy="411958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42844" y="5143512"/>
            <a:ext cx="88583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ВЛАЖНЫЕ    КАМЕРЫ    для РАЗМАЧИВАНИЯ    НАСЕКОМЫХ</a:t>
            </a:r>
            <a:endParaRPr lang="ru-RU" sz="40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0"/>
            <a:ext cx="5053579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072066" y="1928802"/>
            <a:ext cx="4071934" cy="3416320"/>
          </a:xfrm>
          <a:prstGeom prst="rect">
            <a:avLst/>
          </a:prstGeom>
          <a:ln w="57150">
            <a:solidFill>
              <a:srgbClr val="CC00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ВИДЫ   </a:t>
            </a:r>
            <a:r>
              <a:rPr lang="ru-RU" sz="3200" dirty="0" smtClean="0"/>
              <a:t>ЭНТОМОЛОГИЧЕСКИХ</a:t>
            </a:r>
            <a:r>
              <a:rPr lang="ru-RU" sz="3600" dirty="0" smtClean="0"/>
              <a:t>   БУЛАВОК   и   ПОДЛОЖЕК   для   МОНТИРОВАНИЯ   НАСЕКОМЫХ</a:t>
            </a:r>
            <a:endParaRPr lang="ru-RU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48577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85720" y="6072206"/>
            <a:ext cx="87154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САЧОК ДЛЯ ЛОВЛИ БАБОЧЕК</a:t>
            </a:r>
            <a:endParaRPr lang="ru-RU" sz="3600" dirty="0"/>
          </a:p>
        </p:txBody>
      </p:sp>
      <p:pic>
        <p:nvPicPr>
          <p:cNvPr id="1027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53025" y="214290"/>
            <a:ext cx="399097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2500306"/>
            <a:ext cx="3843856" cy="330974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uchebana5.ru/images/1536/3071689/757cece6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4" t="11111" r="17094" b="5556"/>
          <a:stretch>
            <a:fillRect/>
          </a:stretch>
        </p:blipFill>
        <p:spPr bwMode="auto">
          <a:xfrm>
            <a:off x="571472" y="142852"/>
            <a:ext cx="8001056" cy="57150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42844" y="5857892"/>
            <a:ext cx="88583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СПОСОБЫ    НАКАЛЫВАНИЯ    и   НАКЛЕИВАНИЯ    НАСЕКОМЫХ</a:t>
            </a:r>
            <a:endParaRPr lang="ru-RU" sz="28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491" y="1000108"/>
            <a:ext cx="8857019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2844" y="4857760"/>
            <a:ext cx="88583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НАКАЛЫВАНИЕ  БАБОЧЕК  на  БУЛАВКУ</a:t>
            </a:r>
            <a:endParaRPr lang="ru-RU" sz="40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/>
          <a:srcRect l="2076" t="6383" r="7618" b="1064"/>
          <a:stretch>
            <a:fillRect/>
          </a:stretch>
        </p:blipFill>
        <p:spPr bwMode="auto">
          <a:xfrm>
            <a:off x="142844" y="71414"/>
            <a:ext cx="6715172" cy="6715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6858016" y="2967335"/>
            <a:ext cx="2143140" cy="1200329"/>
          </a:xfrm>
          <a:prstGeom prst="rect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РАСПРАВИЛКА</a:t>
            </a:r>
          </a:p>
          <a:p>
            <a:pPr algn="ctr"/>
            <a:r>
              <a:rPr lang="ru-RU" sz="2400" dirty="0" smtClean="0"/>
              <a:t>для</a:t>
            </a:r>
          </a:p>
          <a:p>
            <a:pPr algn="ctr"/>
            <a:r>
              <a:rPr lang="ru-RU" sz="2400" dirty="0" smtClean="0"/>
              <a:t>НАСЕКОМЫХ</a:t>
            </a:r>
            <a:endParaRPr lang="ru-RU" sz="24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686" y="357166"/>
            <a:ext cx="891262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2844" y="4071942"/>
            <a:ext cx="88583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u="sng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РАСПРАВЛЕНИЕ</a:t>
            </a: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   </a:t>
            </a:r>
            <a:r>
              <a:rPr lang="ru-RU" sz="2800" u="sng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ЧЕШУЕКРЫЛЫХ</a:t>
            </a: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: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А – УНИВЕРСАЛЬНАЯ    РАСПРАВИЛКА;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Б – ПОРЯДОК    РАСПРАВЛЕНИЯ;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 – РАСПРАВЛЕННАЯ    БАБОЧКА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 l="2155" t="5376" r="4082" b="2151"/>
          <a:stretch>
            <a:fillRect/>
          </a:stretch>
        </p:blipFill>
        <p:spPr bwMode="auto">
          <a:xfrm>
            <a:off x="142843" y="142852"/>
            <a:ext cx="6793231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715140" y="2285992"/>
            <a:ext cx="2428860" cy="1569660"/>
          </a:xfrm>
          <a:prstGeom prst="rect">
            <a:avLst/>
          </a:prstGeom>
          <a:noFill/>
          <a:ln w="57150">
            <a:solidFill>
              <a:srgbClr val="FF33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ИЗГОТОВЛЕНИЕ   КОРОБКИ   для   КОЛЛЕКЦИИ   НАСЕКОМЫХ</a:t>
            </a:r>
            <a:endParaRPr lang="ru-RU" sz="24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 l="5340" t="3125" r="4992" b="2083"/>
          <a:stretch>
            <a:fillRect/>
          </a:stretch>
        </p:blipFill>
        <p:spPr bwMode="auto">
          <a:xfrm>
            <a:off x="394859" y="0"/>
            <a:ext cx="56521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072198" y="357166"/>
            <a:ext cx="2928926" cy="1938992"/>
          </a:xfrm>
          <a:prstGeom prst="rect">
            <a:avLst/>
          </a:prstGeom>
          <a:noFill/>
          <a:ln w="57150"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СХЕМА</a:t>
            </a:r>
          </a:p>
          <a:p>
            <a:pPr algn="ctr"/>
            <a:r>
              <a:rPr lang="ru-RU" sz="2800" dirty="0" smtClean="0"/>
              <a:t>РАСПОЛОЖЕНИЯ</a:t>
            </a:r>
          </a:p>
          <a:p>
            <a:pPr algn="ctr"/>
            <a:r>
              <a:rPr lang="ru-RU" sz="2800" dirty="0" smtClean="0"/>
              <a:t>МАТЕРИАЛА    в КОЛЛЕКЦИИ</a:t>
            </a:r>
            <a:endParaRPr lang="ru-RU" sz="28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 l="5755" t="5084" r="5543" b="5932"/>
          <a:stretch>
            <a:fillRect/>
          </a:stretch>
        </p:blipFill>
        <p:spPr bwMode="auto">
          <a:xfrm>
            <a:off x="285720" y="142852"/>
            <a:ext cx="857256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2844" y="6143644"/>
            <a:ext cx="885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КОРОБКА   для   КОЛЛЕКЦИИ   РАКОВИН   МОЛЛЮСКОВ</a:t>
            </a:r>
            <a:endParaRPr lang="ru-RU" sz="28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/>
          <a:srcRect l="17857" t="5128" r="18831" b="5128"/>
          <a:stretch>
            <a:fillRect/>
          </a:stretch>
        </p:blipFill>
        <p:spPr bwMode="auto">
          <a:xfrm>
            <a:off x="1357290" y="214290"/>
            <a:ext cx="3502489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715008" y="1571613"/>
            <a:ext cx="2500330" cy="2062103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ХРАНЕНИЕ</a:t>
            </a:r>
          </a:p>
          <a:p>
            <a:pPr algn="ctr"/>
            <a:r>
              <a:rPr lang="ru-RU" sz="3200" dirty="0" smtClean="0"/>
              <a:t>МАТЕРИАЛА</a:t>
            </a:r>
          </a:p>
          <a:p>
            <a:pPr algn="ctr"/>
            <a:r>
              <a:rPr lang="ru-RU" sz="3200" dirty="0" smtClean="0"/>
              <a:t>в</a:t>
            </a:r>
          </a:p>
          <a:p>
            <a:pPr algn="ctr"/>
            <a:r>
              <a:rPr lang="ru-RU" sz="3200" dirty="0" smtClean="0"/>
              <a:t>ЖИДКОСТЯХ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000240"/>
            <a:ext cx="885831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4.  ОФОРМЛЕНИЕ   и   ПРЕДСТАВЛЕНИЕ</a:t>
            </a:r>
            <a:br>
              <a:rPr lang="ru-RU" dirty="0" smtClean="0"/>
            </a:br>
            <a:r>
              <a:rPr lang="ru-RU" dirty="0" smtClean="0"/>
              <a:t>РЕЗУЛЬТАТОВ    ИССЛЕДОВАНИЙ</a:t>
            </a:r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1" y="619818"/>
            <a:ext cx="6429419" cy="568711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2844" y="0"/>
            <a:ext cx="885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 smtClean="0">
                <a:latin typeface="Times New Roman" pitchFamily="18" charset="0"/>
              </a:rPr>
              <a:t>Места отлова и учета прямокрылых 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6143644"/>
            <a:ext cx="8786874" cy="58477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</a:rPr>
              <a:t>1 – пойменный луг, 2 – сухой луг, 3 – агроценозы, 4 – заросли деревьев и кустарников</a:t>
            </a:r>
            <a:r>
              <a:rPr lang="ru-RU" sz="3200" dirty="0" smtClean="0"/>
              <a:t> </a:t>
            </a:r>
            <a:endParaRPr lang="ru-RU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хожее изображени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500042"/>
            <a:ext cx="7072361" cy="53578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785786" y="6072206"/>
            <a:ext cx="75009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ЭНТОМОЛОГИЧЕСКИЙ    САЧОК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500166" y="1000108"/>
            <a:ext cx="1571636" cy="369332"/>
          </a:xfrm>
          <a:prstGeom prst="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ПРАВИЛЬНО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72264" y="571480"/>
            <a:ext cx="2071702" cy="369332"/>
          </a:xfrm>
          <a:prstGeom prst="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НЕ  ПРАВИЛЬНО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5214942" y="785794"/>
            <a:ext cx="1143008" cy="285752"/>
          </a:xfrm>
          <a:prstGeom prst="straightConnector1">
            <a:avLst/>
          </a:prstGeom>
          <a:ln w="57150">
            <a:solidFill>
              <a:srgbClr val="FF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6322231" y="1321579"/>
            <a:ext cx="1500198" cy="857256"/>
          </a:xfrm>
          <a:prstGeom prst="straightConnector1">
            <a:avLst/>
          </a:prstGeom>
          <a:ln w="57150">
            <a:solidFill>
              <a:srgbClr val="FF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857232"/>
          <a:ext cx="6572297" cy="5857920"/>
        </p:xfrm>
        <a:graphic>
          <a:graphicData uri="http://schemas.openxmlformats.org/drawingml/2006/table">
            <a:tbl>
              <a:tblPr/>
              <a:tblGrid>
                <a:gridCol w="821242"/>
                <a:gridCol w="821242"/>
                <a:gridCol w="822029"/>
                <a:gridCol w="821242"/>
                <a:gridCol w="821242"/>
                <a:gridCol w="822029"/>
                <a:gridCol w="821242"/>
                <a:gridCol w="822029"/>
              </a:tblGrid>
              <a:tr h="7322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БЧ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БМ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СЛ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ПЛ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ЛВ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ЛС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ЗА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2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БЧ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0,48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0,56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0,36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0,39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0,24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0,21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2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БМ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0,48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0,21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u="sng" dirty="0">
                          <a:latin typeface="Times New Roman"/>
                          <a:ea typeface="Calibri"/>
                          <a:cs typeface="Times New Roman"/>
                        </a:rPr>
                        <a:t>0,18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u="sng" dirty="0">
                          <a:latin typeface="Times New Roman"/>
                          <a:ea typeface="Calibri"/>
                          <a:cs typeface="Times New Roman"/>
                        </a:rPr>
                        <a:t>0,18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u="sng" dirty="0">
                          <a:latin typeface="Times New Roman"/>
                          <a:ea typeface="Calibri"/>
                          <a:cs typeface="Times New Roman"/>
                        </a:rPr>
                        <a:t>0,19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2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СЛ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0,41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0,44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0,31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0,37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2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ПЛ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u="sng" dirty="0">
                          <a:latin typeface="Times New Roman"/>
                          <a:ea typeface="Calibri"/>
                          <a:cs typeface="Times New Roman"/>
                        </a:rPr>
                        <a:t>0,72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u="sng" dirty="0">
                          <a:latin typeface="Times New Roman"/>
                          <a:ea typeface="Calibri"/>
                          <a:cs typeface="Times New Roman"/>
                        </a:rPr>
                        <a:t>0,69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0,57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2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ЛВ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u="sng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u="sng" dirty="0"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0,59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0,65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2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ЛС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u="sng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u="sng" dirty="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u="sng" dirty="0">
                          <a:latin typeface="Times New Roman"/>
                          <a:ea typeface="Calibri"/>
                          <a:cs typeface="Times New Roman"/>
                        </a:rPr>
                        <a:t>0,77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2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ЗА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u="sng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u="sng" dirty="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0" marR="635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2844" y="0"/>
            <a:ext cx="885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Таблица 3 – Коэффициент сходства видового состава имаго мух–</a:t>
            </a:r>
            <a:r>
              <a:rPr lang="ru-RU" dirty="0" err="1" smtClean="0"/>
              <a:t>сирфид</a:t>
            </a:r>
            <a:r>
              <a:rPr lang="ru-RU" dirty="0" smtClean="0"/>
              <a:t> обследованных биотопов (Коэффициент Чекановского–Съеренсена (</a:t>
            </a:r>
            <a:r>
              <a:rPr lang="en-US" dirty="0" smtClean="0"/>
              <a:t>Ics</a:t>
            </a:r>
            <a:r>
              <a:rPr lang="ru-RU" dirty="0" smtClean="0"/>
              <a:t>))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215206" y="785794"/>
          <a:ext cx="1779997" cy="4570095"/>
        </p:xfrm>
        <a:graphic>
          <a:graphicData uri="http://schemas.openxmlformats.org/drawingml/2006/table">
            <a:tbl>
              <a:tblPr/>
              <a:tblGrid>
                <a:gridCol w="571504"/>
                <a:gridCol w="1208493"/>
              </a:tblGrid>
              <a:tr h="54737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БЧ – 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бор черничный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11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БМ – 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бор мшистый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СЛ – 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смешанный лес (берёзово-сосновый)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36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ПЛ – 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пойменный луг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36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ЛВ – 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луг с выпасом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36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ЛС – 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луг с сенокошением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36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ЗА – 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зарастающий агроценоз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1071542"/>
          <a:ext cx="6072230" cy="5635640"/>
        </p:xfrm>
        <a:graphic>
          <a:graphicData uri="http://schemas.openxmlformats.org/drawingml/2006/table">
            <a:tbl>
              <a:tblPr/>
              <a:tblGrid>
                <a:gridCol w="607223"/>
                <a:gridCol w="607223"/>
                <a:gridCol w="607223"/>
                <a:gridCol w="607223"/>
                <a:gridCol w="607223"/>
                <a:gridCol w="607223"/>
                <a:gridCol w="607223"/>
                <a:gridCol w="607223"/>
                <a:gridCol w="607223"/>
                <a:gridCol w="607223"/>
              </a:tblGrid>
              <a:tr h="5635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56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0,46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0,53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u="dbl" dirty="0">
                          <a:latin typeface="Times New Roman"/>
                          <a:ea typeface="Calibri"/>
                          <a:cs typeface="Times New Roman"/>
                        </a:rPr>
                        <a:t>0,73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u="wavyHeavy" dirty="0">
                          <a:latin typeface="Times New Roman"/>
                          <a:ea typeface="Calibri"/>
                          <a:cs typeface="Times New Roman"/>
                        </a:rPr>
                        <a:t>0,72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0,44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0,42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0,02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0,1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56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u="wavyHeavy">
                          <a:latin typeface="Times New Roman"/>
                          <a:ea typeface="Calibri"/>
                          <a:cs typeface="Times New Roman"/>
                        </a:rPr>
                        <a:t>0,72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0,62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0,57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0,27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0,64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0,04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0,16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56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u="wavyHeavy"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0,67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0,63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0,61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0,66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0,04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0,11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56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u="dbl">
                          <a:latin typeface="Times New Roman"/>
                          <a:ea typeface="Calibri"/>
                          <a:cs typeface="Times New Roman"/>
                        </a:rPr>
                        <a:t>58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u="sng">
                          <a:latin typeface="Times New Roman"/>
                          <a:ea typeface="Calibri"/>
                          <a:cs typeface="Times New Roman"/>
                        </a:rPr>
                        <a:t>0,75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0,51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0,51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0,03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0,18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56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u="wavyHeavy"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u="sng"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0,59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0,57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0,03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0,12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56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u="wavyHeavy">
                          <a:latin typeface="Times New Roman"/>
                          <a:ea typeface="Calibri"/>
                          <a:cs typeface="Times New Roman"/>
                        </a:rPr>
                        <a:t>0,72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0,05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56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u="wavyHeavy"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0,05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0,12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56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0,1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56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768" y="1071546"/>
          <a:ext cx="1850710" cy="3703320"/>
        </p:xfrm>
        <a:graphic>
          <a:graphicData uri="http://schemas.openxmlformats.org/drawingml/2006/table">
            <a:tbl>
              <a:tblPr/>
              <a:tblGrid>
                <a:gridCol w="1850710"/>
              </a:tblGrid>
              <a:tr h="35719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1 – ПОЛИГОН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2 – ЮЖНЫЙ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3 – ГЕРШОНЫ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4 – ЦВЕТОТРОН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5 – КРЕПОСТЬ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6 – АРКАДИЯ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7 – ПАРК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8 – ВОДОЕМ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9 – ПЕСОК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42844" y="142852"/>
            <a:ext cx="88583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Таблица 2 – Коэффициент сходства видовых </a:t>
            </a:r>
            <a:r>
              <a:rPr lang="ru-RU" dirty="0" err="1" smtClean="0"/>
              <a:t>составовимаго</a:t>
            </a:r>
            <a:r>
              <a:rPr lang="ru-RU" dirty="0" smtClean="0"/>
              <a:t> жесткокрылых обследованных пунктов сбора в г. Бресте и окрестностях (коэффициент Чекановского –Съеренсена (</a:t>
            </a:r>
            <a:r>
              <a:rPr lang="en-US" dirty="0" smtClean="0"/>
              <a:t>I</a:t>
            </a:r>
            <a:r>
              <a:rPr lang="en-US" b="1" dirty="0" smtClean="0"/>
              <a:t>cs</a:t>
            </a:r>
            <a:r>
              <a:rPr lang="ru-RU" dirty="0" smtClean="0"/>
              <a:t>))</a:t>
            </a:r>
            <a:endParaRPr lang="ru-RU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214282" y="214290"/>
          <a:ext cx="8715436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2844" y="5643578"/>
            <a:ext cx="88583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Рисунок 16 – Видовое разнообразие семейств двукрылых мест исследования в 2017 г.</a:t>
            </a:r>
            <a:endParaRPr lang="ru-RU" sz="32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2020 ДИПЛОМНЫЕ\3 ЗАМОРИЙ ХРИСТИНА 5БЭ ЗФ\рис 24.jpg"/>
          <p:cNvPicPr/>
          <p:nvPr/>
        </p:nvPicPr>
        <p:blipFill>
          <a:blip r:embed="rId2"/>
          <a:srcRect l="2488" t="4682" r="3577" b="41537"/>
          <a:stretch>
            <a:fillRect/>
          </a:stretch>
        </p:blipFill>
        <p:spPr bwMode="auto">
          <a:xfrm>
            <a:off x="500034" y="142852"/>
            <a:ext cx="8143932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2844" y="5319117"/>
            <a:ext cx="878687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– </a:t>
            </a:r>
            <a:r>
              <a:rPr lang="en-US" sz="19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Sesiidae</a:t>
            </a:r>
            <a:r>
              <a:rPr lang="ru-RU" sz="1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2 – </a:t>
            </a:r>
            <a:r>
              <a:rPr lang="en-US" sz="1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Tortricidae</a:t>
            </a:r>
            <a:r>
              <a:rPr lang="ru-RU" sz="1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3 – </a:t>
            </a:r>
            <a:r>
              <a:rPr lang="en-US" sz="19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Notodontidae</a:t>
            </a:r>
            <a:r>
              <a:rPr lang="ru-RU" sz="1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4 – </a:t>
            </a:r>
            <a:r>
              <a:rPr lang="en-US" sz="1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Geometridae</a:t>
            </a:r>
            <a:r>
              <a:rPr lang="ru-RU" sz="1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5 – </a:t>
            </a:r>
            <a:r>
              <a:rPr lang="en-US" sz="19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Sphingidae</a:t>
            </a:r>
            <a:r>
              <a:rPr lang="ru-RU" sz="1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 – </a:t>
            </a:r>
            <a:r>
              <a:rPr lang="en-US" sz="19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Tetheidae</a:t>
            </a:r>
            <a:r>
              <a:rPr lang="ru-RU" sz="1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7 – </a:t>
            </a:r>
            <a:r>
              <a:rPr lang="en-US" sz="19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Lasiocampidae</a:t>
            </a:r>
            <a:r>
              <a:rPr lang="ru-RU" sz="1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8 – </a:t>
            </a:r>
            <a:r>
              <a:rPr lang="en-US" sz="19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Lymantriidae</a:t>
            </a:r>
            <a:r>
              <a:rPr lang="ru-RU" sz="1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9 – </a:t>
            </a:r>
            <a:r>
              <a:rPr lang="en-US" sz="1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Noctuidae</a:t>
            </a:r>
            <a:r>
              <a:rPr lang="ru-RU" sz="1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10 – </a:t>
            </a:r>
            <a:r>
              <a:rPr lang="en-US" sz="19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Arctiidae</a:t>
            </a:r>
            <a:r>
              <a:rPr lang="ru-RU" sz="1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 – </a:t>
            </a:r>
            <a:r>
              <a:rPr lang="en-US" sz="19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Papilionidae</a:t>
            </a:r>
            <a:r>
              <a:rPr lang="ru-RU" sz="1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12 – </a:t>
            </a:r>
            <a:r>
              <a:rPr lang="en-US" sz="19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Pieridae</a:t>
            </a:r>
            <a:r>
              <a:rPr lang="ru-RU" sz="1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13 – </a:t>
            </a:r>
            <a:r>
              <a:rPr lang="en-US" sz="19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Satyridae</a:t>
            </a:r>
            <a:r>
              <a:rPr lang="ru-RU" sz="1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14 – </a:t>
            </a:r>
            <a:r>
              <a:rPr lang="en-US" sz="19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Nymphalidae</a:t>
            </a:r>
            <a:r>
              <a:rPr lang="ru-RU" sz="1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15 – </a:t>
            </a:r>
            <a:r>
              <a:rPr lang="en-US" sz="19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Lycaenidae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</a:t>
            </a:r>
            <a:r>
              <a:rPr lang="ru-RU" sz="19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исунок</a:t>
            </a:r>
            <a:r>
              <a:rPr lang="ru-RU" sz="1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16 – Структура доминирования семейств чешуекрылых Пункта 1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42852"/>
            <a:ext cx="88583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 smtClean="0">
                <a:latin typeface="Times New Roman" pitchFamily="18" charset="0"/>
              </a:rPr>
              <a:t>Видовое богатство жизненных форм прямокрылых из окрестностей г. Береза</a:t>
            </a:r>
            <a:endParaRPr lang="ru-RU" sz="3200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1428736"/>
            <a:ext cx="8715436" cy="52149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0"/>
            <a:ext cx="88583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Видовое разнообразие жалящих перепончатокрылых в окрестностях г. Берёза</a:t>
            </a:r>
            <a:endParaRPr lang="ru-RU" sz="3200" dirty="0"/>
          </a:p>
        </p:txBody>
      </p:sp>
      <p:graphicFrame>
        <p:nvGraphicFramePr>
          <p:cNvPr id="3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1257744"/>
              </p:ext>
            </p:extLst>
          </p:nvPr>
        </p:nvGraphicFramePr>
        <p:xfrm>
          <a:off x="142844" y="1077216"/>
          <a:ext cx="8929719" cy="56289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8978"/>
                <a:gridCol w="4104701"/>
                <a:gridCol w="1883626"/>
                <a:gridCol w="2232414"/>
              </a:tblGrid>
              <a:tr h="819309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Семейство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видов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spc="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</a:t>
                      </a:r>
                      <a:r>
                        <a:rPr lang="ru-RU" sz="240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видов (%)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9394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20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</a:t>
                      </a:r>
                      <a:r>
                        <a:rPr lang="en-US" sz="220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id</a:t>
                      </a:r>
                      <a:r>
                        <a:rPr lang="ru-RU" sz="220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ае (Пчелиные)</a:t>
                      </a:r>
                      <a:endParaRPr lang="ru-RU" sz="2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41630" algn="ctr">
                        <a:lnSpc>
                          <a:spcPct val="15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2200" spc="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2200" dirty="0">
                        <a:effectLst/>
                        <a:latin typeface="MS Reference Sans Serif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41630" algn="ctr">
                        <a:lnSpc>
                          <a:spcPct val="15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2200" spc="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41,2</a:t>
                      </a:r>
                      <a:endParaRPr lang="ru-RU" sz="2200" dirty="0">
                        <a:effectLst/>
                        <a:latin typeface="MS Reference Sans Serif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9394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spc="5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Vespidae</a:t>
                      </a:r>
                      <a:r>
                        <a:rPr lang="en-US" sz="220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20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2200" spc="5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Складчатокрыл</a:t>
                      </a:r>
                      <a:r>
                        <a:rPr lang="ru-RU" sz="2200" spc="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2200" spc="5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200" spc="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осы</a:t>
                      </a:r>
                      <a:r>
                        <a:rPr lang="ru-RU" sz="220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2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41630" algn="ctr">
                        <a:lnSpc>
                          <a:spcPct val="15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2200" spc="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2200" dirty="0">
                        <a:effectLst/>
                        <a:latin typeface="MS Reference Sans Serif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41630" algn="ctr">
                        <a:lnSpc>
                          <a:spcPct val="15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2200" spc="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12,4</a:t>
                      </a:r>
                      <a:endParaRPr lang="ru-RU" sz="2200" dirty="0">
                        <a:effectLst/>
                        <a:latin typeface="MS Reference Sans Serif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9394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spc="5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Sphecidae</a:t>
                      </a:r>
                      <a:r>
                        <a:rPr lang="ru-RU" sz="220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(Роющие осы)</a:t>
                      </a:r>
                      <a:endParaRPr lang="ru-RU" sz="2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41630" algn="ctr">
                        <a:lnSpc>
                          <a:spcPct val="15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2200" spc="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2200" dirty="0">
                        <a:effectLst/>
                        <a:latin typeface="MS Reference Sans Serif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41630" algn="ctr">
                        <a:lnSpc>
                          <a:spcPct val="15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2200" spc="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18,6</a:t>
                      </a:r>
                      <a:endParaRPr lang="ru-RU" sz="2200" dirty="0">
                        <a:effectLst/>
                        <a:latin typeface="MS Reference Sans Serif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9394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spc="5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Pompilidae</a:t>
                      </a:r>
                      <a:r>
                        <a:rPr lang="ru-RU" sz="220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(Дорожные осы)</a:t>
                      </a:r>
                      <a:endParaRPr lang="ru-RU" sz="2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41630" algn="ctr">
                        <a:lnSpc>
                          <a:spcPct val="15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2200" spc="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200" dirty="0">
                        <a:effectLst/>
                        <a:latin typeface="MS Reference Sans Serif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41630" algn="ctr">
                        <a:lnSpc>
                          <a:spcPct val="15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2200" spc="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5,2</a:t>
                      </a:r>
                      <a:endParaRPr lang="ru-RU" sz="2200" dirty="0">
                        <a:effectLst/>
                        <a:latin typeface="MS Reference Sans Serif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9394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spc="5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Scoliidae</a:t>
                      </a:r>
                      <a:r>
                        <a:rPr lang="ru-RU" sz="220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(Сколии)</a:t>
                      </a:r>
                      <a:endParaRPr lang="ru-RU" sz="2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41630" algn="ctr">
                        <a:lnSpc>
                          <a:spcPct val="15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2200" spc="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200" dirty="0">
                        <a:effectLst/>
                        <a:latin typeface="MS Reference Sans Serif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41630" algn="ctr">
                        <a:lnSpc>
                          <a:spcPct val="15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2200" spc="5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3,1</a:t>
                      </a:r>
                      <a:endParaRPr lang="ru-RU" sz="2200" dirty="0">
                        <a:effectLst/>
                        <a:latin typeface="MS Reference Sans Serif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9394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spc="5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Chrysididae</a:t>
                      </a:r>
                      <a:r>
                        <a:rPr lang="en-US" sz="220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lang="ru-RU" sz="220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Осы–</a:t>
                      </a:r>
                      <a:r>
                        <a:rPr lang="ru-RU" sz="2200" spc="5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блестянки</a:t>
                      </a:r>
                      <a:r>
                        <a:rPr lang="ru-RU" sz="220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2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41630" algn="ctr">
                        <a:lnSpc>
                          <a:spcPct val="15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2200" spc="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200" dirty="0">
                        <a:effectLst/>
                        <a:latin typeface="MS Reference Sans Serif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41630" algn="ctr">
                        <a:lnSpc>
                          <a:spcPct val="15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2200" spc="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2,1</a:t>
                      </a:r>
                      <a:endParaRPr lang="ru-RU" sz="2200" dirty="0">
                        <a:effectLst/>
                        <a:latin typeface="MS Reference Sans Serif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9394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spc="5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Mutillidae</a:t>
                      </a:r>
                      <a:r>
                        <a:rPr lang="ru-RU" sz="220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(Немки)</a:t>
                      </a:r>
                      <a:endParaRPr lang="ru-RU" sz="2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41630" algn="ctr">
                        <a:lnSpc>
                          <a:spcPct val="15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2200" spc="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200" dirty="0">
                        <a:effectLst/>
                        <a:latin typeface="MS Reference Sans Serif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41630" algn="ctr">
                        <a:lnSpc>
                          <a:spcPct val="15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2200" spc="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3,1</a:t>
                      </a:r>
                      <a:endParaRPr lang="ru-RU" sz="2200" dirty="0">
                        <a:effectLst/>
                        <a:latin typeface="MS Reference Sans Serif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9394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4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Formicidae</a:t>
                      </a:r>
                      <a:r>
                        <a:rPr lang="ru-RU" sz="220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(Муравьи)</a:t>
                      </a:r>
                      <a:endParaRPr lang="ru-RU" sz="2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41630" algn="ctr">
                        <a:lnSpc>
                          <a:spcPct val="15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2200" spc="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2200" dirty="0">
                        <a:effectLst/>
                        <a:latin typeface="MS Reference Sans Serif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41630" algn="ctr">
                        <a:lnSpc>
                          <a:spcPct val="15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2200" spc="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14,4</a:t>
                      </a:r>
                      <a:endParaRPr lang="ru-RU" sz="2200" dirty="0">
                        <a:effectLst/>
                        <a:latin typeface="MS Reference Sans Serif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94444">
                <a:tc gridSpan="2">
                  <a:txBody>
                    <a:bodyPr/>
                    <a:lstStyle/>
                    <a:p>
                      <a:pPr indent="341630" algn="r">
                        <a:lnSpc>
                          <a:spcPct val="15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220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lang="ru-RU" sz="2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41630" algn="ctr">
                        <a:lnSpc>
                          <a:spcPct val="15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220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  <a:endParaRPr lang="ru-RU" sz="2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41630" algn="ctr">
                        <a:lnSpc>
                          <a:spcPct val="15000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2200" spc="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2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4461346"/>
              </p:ext>
            </p:extLst>
          </p:nvPr>
        </p:nvGraphicFramePr>
        <p:xfrm>
          <a:off x="0" y="1000108"/>
          <a:ext cx="9144000" cy="5857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2844" y="0"/>
            <a:ext cx="88583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Соотношение  семейств  жалящих  перепончатокрылых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выбранных  пунктов  сбора</a:t>
            </a:r>
            <a:endParaRPr lang="ru-RU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02" y="80923"/>
            <a:ext cx="8286840" cy="4419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2844" y="4549676"/>
            <a:ext cx="88583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u="sng" dirty="0" smtClean="0"/>
              <a:t>САЧКИ   РАЗНЫХ   ТИПОВ</a:t>
            </a:r>
            <a:r>
              <a:rPr lang="ru-RU" sz="2400" dirty="0" smtClean="0"/>
              <a:t>:</a:t>
            </a:r>
          </a:p>
          <a:p>
            <a:r>
              <a:rPr lang="ru-RU" sz="2400" dirty="0" smtClean="0"/>
              <a:t>          А – С   ПЛОСКИМ   ДНОМ (ВОЗДУШНЫЙ);</a:t>
            </a:r>
          </a:p>
          <a:p>
            <a:r>
              <a:rPr lang="ru-RU" sz="2400" dirty="0" smtClean="0"/>
              <a:t>          Б – С   ПРИВЯЗНЫМИ   МЕШОЧКАМИ;</a:t>
            </a:r>
          </a:p>
          <a:p>
            <a:r>
              <a:rPr lang="ru-RU" sz="2400" dirty="0" smtClean="0"/>
              <a:t>          В – С   ОТВЕРСТИЕМ  НА  ДНЕ   (ДЛЯ КОШЕНИЯ);</a:t>
            </a:r>
          </a:p>
          <a:p>
            <a:r>
              <a:rPr lang="ru-RU" sz="2400" dirty="0" smtClean="0"/>
              <a:t>          Г – С   ОТВЕРСТИЕМ   И   ПРИВЯЗАННОЙ   БАНКОЙ   ДЛЯ ВЫСЫПАНИЯ   УЛОВА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43834" y="3929066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Г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561" y="0"/>
            <a:ext cx="8320878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4282" y="5786454"/>
            <a:ext cx="8786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САЧКИ ДЛЯ КОШЕНИЯ:   </a:t>
            </a:r>
            <a:r>
              <a:rPr lang="ru-RU" sz="2800" i="1" dirty="0" smtClean="0"/>
              <a:t>А</a:t>
            </a:r>
            <a:r>
              <a:rPr lang="ru-RU" sz="2800" dirty="0" smtClean="0"/>
              <a:t> – ПОСЛЕ   КОШЕНИЯ;</a:t>
            </a:r>
          </a:p>
          <a:p>
            <a:pPr algn="ctr"/>
            <a:r>
              <a:rPr lang="ru-RU" sz="2800" i="1" dirty="0" smtClean="0"/>
              <a:t>Б</a:t>
            </a:r>
            <a:r>
              <a:rPr lang="ru-RU" sz="2800" dirty="0" smtClean="0"/>
              <a:t> – ЗАСЫПКА   ПРОБЫ   В   БАНКУ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139176746816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565" y="2857496"/>
            <a:ext cx="4393869" cy="32861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" name="Picture 22" descr="r_A1CxeUns-1024x76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6266" y="2857496"/>
            <a:ext cx="4474845" cy="33575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428596" y="428604"/>
            <a:ext cx="3305180" cy="1857388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 eaLnBrk="1" hangingPunct="1"/>
            <a:r>
              <a:rPr lang="ru-RU" sz="2400" dirty="0" smtClean="0">
                <a:latin typeface="Times New Roman" pitchFamily="18" charset="0"/>
              </a:rPr>
              <a:t>РУЧНОЙ </a:t>
            </a:r>
          </a:p>
          <a:p>
            <a:pPr marL="342900" indent="-342900" algn="ctr" eaLnBrk="1" hangingPunct="1"/>
            <a:r>
              <a:rPr lang="ru-RU" sz="2400" dirty="0" smtClean="0">
                <a:latin typeface="Times New Roman" pitchFamily="18" charset="0"/>
              </a:rPr>
              <a:t>СБОР</a:t>
            </a:r>
            <a:endParaRPr lang="ru-RU" sz="2400" dirty="0">
              <a:latin typeface="Times New Roman" pitchFamily="18" charset="0"/>
            </a:endParaRPr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4929190" y="428604"/>
            <a:ext cx="3532194" cy="1857388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 eaLnBrk="1" hangingPunct="1"/>
            <a:r>
              <a:rPr lang="ru-RU" sz="2400" dirty="0" smtClean="0">
                <a:latin typeface="Times New Roman" pitchFamily="18" charset="0"/>
              </a:rPr>
              <a:t>ЛОВЧИЕ    ЯМКИ</a:t>
            </a:r>
          </a:p>
          <a:p>
            <a:pPr marL="342900" indent="-342900" algn="ctr" eaLnBrk="1" hangingPunct="1"/>
            <a:r>
              <a:rPr lang="ru-RU" sz="2400" dirty="0" smtClean="0">
                <a:latin typeface="Times New Roman" pitchFamily="18" charset="0"/>
              </a:rPr>
              <a:t>С    ПРИМАНКОЙ</a:t>
            </a:r>
            <a:endParaRPr lang="ru-RU" sz="2400" dirty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64" y="-1"/>
            <a:ext cx="7715272" cy="6000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42844" y="6072206"/>
            <a:ext cx="885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РАЗЛИЧНЫЕ   ВИДЫ   СВЕТОЛОВУШЕК</a:t>
            </a:r>
            <a:endParaRPr lang="ru-RU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492703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Рисунок 3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1393" y="2500306"/>
            <a:ext cx="4552607" cy="3467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42844" y="6143644"/>
            <a:ext cx="885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РАЗЛИЧНЫЕ   ВИДЫ   СВЕТОЛОВУШЕК</a:t>
            </a:r>
            <a:endParaRPr lang="ru-RU" sz="3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15908794</TotalTime>
  <Words>717</Words>
  <Application>Microsoft Office PowerPoint</Application>
  <PresentationFormat>Экран (4:3)</PresentationFormat>
  <Paragraphs>294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ПОЛЕВАЯ   ПРАКТИКА</vt:lpstr>
      <vt:lpstr>1.   СБОР МАТЕРИАЛА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4.  ОФОРМЛЕНИЕ   и   ПРЕДСТАВЛЕНИЕ РЕЗУЛЬТАТОВ    ИССЛЕДОВАНИЙ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ПОЛЕВАЯ   ПРАКТИКА</dc:title>
  <cp:lastModifiedBy>User</cp:lastModifiedBy>
  <cp:revision>48</cp:revision>
  <dcterms:modified xsi:type="dcterms:W3CDTF">2020-05-18T04:34:43Z</dcterms:modified>
</cp:coreProperties>
</file>