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7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858312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Лекция   16.</a:t>
            </a:r>
            <a:br>
              <a:rPr lang="ru-RU" dirty="0" smtClean="0"/>
            </a:br>
            <a:r>
              <a:rPr lang="ru-RU" dirty="0" smtClean="0"/>
              <a:t>Тип    ГЕМИХОРДОВЫЕ   (</a:t>
            </a:r>
            <a:r>
              <a:rPr lang="en-US" dirty="0" smtClean="0"/>
              <a:t>Hemichordata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 t="5149" r="65571" b="7641"/>
          <a:stretch>
            <a:fillRect/>
          </a:stretch>
        </p:blipFill>
        <p:spPr bwMode="auto">
          <a:xfrm>
            <a:off x="1571605" y="1500174"/>
            <a:ext cx="2571768" cy="5357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/>
          <p:nvPr/>
        </p:nvPicPr>
        <p:blipFill>
          <a:blip r:embed="rId3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 t="6402" r="57726" b="45172"/>
          <a:stretch>
            <a:fillRect/>
          </a:stretch>
        </p:blipFill>
        <p:spPr bwMode="auto">
          <a:xfrm>
            <a:off x="4929190" y="1643050"/>
            <a:ext cx="3214710" cy="47149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 t="27099" b="21374"/>
          <a:stretch>
            <a:fillRect/>
          </a:stretch>
        </p:blipFill>
        <p:spPr bwMode="auto">
          <a:xfrm>
            <a:off x="134922" y="1107265"/>
            <a:ext cx="8874156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txBody>
          <a:bodyPr anchor="t"/>
          <a:lstStyle/>
          <a:p>
            <a:pPr algn="l"/>
            <a:r>
              <a:rPr lang="ru-RU" dirty="0" smtClean="0"/>
              <a:t>     МОРСКИЕ   РОЮЩИЕ   или ПРИКРЕПЛЕННЫЕ,  ЕСТЬ  КОЛОНИАЛЬНЫЕ.</a:t>
            </a:r>
            <a:r>
              <a:rPr lang="ru-RU" dirty="0" smtClean="0"/>
              <a:t> </a:t>
            </a:r>
            <a:r>
              <a:rPr lang="ru-RU" dirty="0" smtClean="0"/>
              <a:t>  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/>
              <a:t>    ДВУСТОРОННЕСИММЕТРИЧНЫЕ, ЦЕЛОМИЧЕСКИЕ,  ВТОРИЧНОРОТЫЕ    ЖИВОТНЫЕ.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txBody>
          <a:bodyPr anchor="t">
            <a:normAutofit/>
          </a:bodyPr>
          <a:lstStyle/>
          <a:p>
            <a:pPr algn="l"/>
            <a:r>
              <a:rPr lang="ru-RU" dirty="0" smtClean="0"/>
              <a:t>ТЕЛО    СОСТОИТ   из  3   СЕГМЕНТОВ и   ДЕЛИТСЯ    на    3   ОТДЕЛА  – </a:t>
            </a:r>
            <a:r>
              <a:rPr lang="ru-RU" u="sng" dirty="0" smtClean="0"/>
              <a:t>ХОБОТОК</a:t>
            </a:r>
            <a:r>
              <a:rPr lang="ru-RU" dirty="0" smtClean="0"/>
              <a:t>, </a:t>
            </a:r>
            <a:r>
              <a:rPr lang="ru-RU" u="sng" dirty="0" smtClean="0"/>
              <a:t>ВОРОТНИЧОК</a:t>
            </a:r>
            <a:r>
              <a:rPr lang="ru-RU" dirty="0" smtClean="0"/>
              <a:t>, </a:t>
            </a:r>
            <a:r>
              <a:rPr lang="ru-RU" u="sng" dirty="0" smtClean="0"/>
              <a:t>ТУЛОВИЩЕ</a:t>
            </a:r>
            <a:r>
              <a:rPr lang="ru-RU" dirty="0" smtClean="0"/>
              <a:t>.  В    КАЖДОМ   ОТДЕЛЕ  ЕСТЬ   СВОИ   ЦЕЛОМИЧЕСКИЕ МЕШКИ:  ОДИН   МЕШОК   в ХОБОТКЕ,  по   2   в   ВОРОТНИЧКЕ  и ТУЛОВИЩЕ.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txBody>
          <a:bodyPr anchor="t">
            <a:normAutofit fontScale="90000"/>
          </a:bodyPr>
          <a:lstStyle/>
          <a:p>
            <a:pPr algn="l"/>
            <a:r>
              <a:rPr lang="ru-RU" dirty="0" smtClean="0"/>
              <a:t>В   ПЕРЕДНЕЙ   ЧАСТИ   ТУЛОВИЩА, по   БОКАМ   ЕСТЬ   2 РЯДА ЖАБЕРНЫХ    ЩЕЛЕЙ.</a:t>
            </a:r>
            <a:br>
              <a:rPr lang="ru-RU" dirty="0" smtClean="0"/>
            </a:br>
            <a:r>
              <a:rPr lang="ru-RU" dirty="0" smtClean="0"/>
              <a:t>ТЕЛО    ПОКРЫТО   ОДНОСЛОЙНЫМ РЕСНИЧНЫМ    КОЖНЫМ   ЭПИТЕЛИЕМ.</a:t>
            </a:r>
            <a:r>
              <a:rPr lang="ru-RU" dirty="0" smtClean="0"/>
              <a:t> </a:t>
            </a:r>
            <a:r>
              <a:rPr lang="ru-RU" dirty="0" smtClean="0"/>
              <a:t>ПОД   НИМ   РАСПОЛОЖЕНЫ   ГЛАДКИЕ  КОЛЬЦЕВЫЕ   и   ПРОДОЛЬНЫЕ МЫШЦЫ.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txBody>
          <a:bodyPr anchor="t">
            <a:normAutofit fontScale="90000"/>
          </a:bodyPr>
          <a:lstStyle/>
          <a:p>
            <a:pPr algn="l"/>
            <a:r>
              <a:rPr lang="ru-RU" u="sng" dirty="0" smtClean="0"/>
              <a:t>ПИЩЕВАРИТЕЛЬНАЯ</a:t>
            </a:r>
            <a:r>
              <a:rPr lang="ru-RU" dirty="0" smtClean="0"/>
              <a:t>   </a:t>
            </a:r>
            <a:r>
              <a:rPr lang="ru-RU" u="sng" dirty="0" smtClean="0"/>
              <a:t>СИСТЕМА</a:t>
            </a:r>
            <a:r>
              <a:rPr lang="ru-RU" dirty="0" smtClean="0"/>
              <a:t>.</a:t>
            </a:r>
            <a:r>
              <a:rPr lang="ru-RU" dirty="0" smtClean="0"/>
              <a:t> </a:t>
            </a:r>
            <a:r>
              <a:rPr lang="ru-RU" dirty="0" smtClean="0"/>
              <a:t>РОТ  (на  брюшной  стороне  тела),  ГЛОТКА,</a:t>
            </a:r>
            <a:r>
              <a:rPr lang="ru-RU" dirty="0" smtClean="0"/>
              <a:t> </a:t>
            </a:r>
            <a:r>
              <a:rPr lang="ru-RU" dirty="0" smtClean="0"/>
              <a:t>ПИЩЕВОД,   СРЕДНЯЯ   (с   ПЕЧЁНОЧНЫМИ   ВЫРОСТАМИ)   и   ЗАДНЯЯ   КИШКА. </a:t>
            </a:r>
            <a:br>
              <a:rPr lang="ru-RU" dirty="0" smtClean="0"/>
            </a:br>
            <a:r>
              <a:rPr lang="ru-RU" dirty="0" smtClean="0"/>
              <a:t>ОТ   СПИННОЙ   СТОРОНЫ   ГЛОТКИ, в   ХОБОТОК   ОТХОДИТ  </a:t>
            </a:r>
            <a:r>
              <a:rPr lang="ru-RU" i="1" u="sng" dirty="0" smtClean="0"/>
              <a:t>НОТОХОРД</a:t>
            </a:r>
            <a:r>
              <a:rPr lang="ru-RU" dirty="0" smtClean="0"/>
              <a:t> (слепое   выпячивание   кишки,  поддерживает   основание   хоботка).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txBody>
          <a:bodyPr anchor="t">
            <a:normAutofit/>
          </a:bodyPr>
          <a:lstStyle/>
          <a:p>
            <a:pPr algn="l"/>
            <a:r>
              <a:rPr lang="ru-RU" u="sng" dirty="0" smtClean="0"/>
              <a:t>ВЫДЕЛИТЕЛЬНАЯ</a:t>
            </a:r>
            <a:r>
              <a:rPr lang="ru-RU" dirty="0" smtClean="0"/>
              <a:t>   </a:t>
            </a:r>
            <a:r>
              <a:rPr lang="ru-RU" u="sng" dirty="0" smtClean="0"/>
              <a:t>СИСТЕМА</a:t>
            </a:r>
            <a:r>
              <a:rPr lang="ru-RU" dirty="0" smtClean="0"/>
              <a:t> </a:t>
            </a:r>
            <a:r>
              <a:rPr lang="ru-RU" dirty="0" smtClean="0"/>
              <a:t>  – ЦЕЛОМОДУКТЫ.  1   в   ХОБОТКЕ    и  2   в   ВОРОТНИЧКЕ.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txBody>
          <a:bodyPr anchor="t">
            <a:normAutofit/>
          </a:bodyPr>
          <a:lstStyle/>
          <a:p>
            <a:pPr algn="l"/>
            <a:r>
              <a:rPr lang="ru-RU" u="sng" dirty="0" smtClean="0"/>
              <a:t>КРОВЕНОСНАЯ</a:t>
            </a:r>
            <a:r>
              <a:rPr lang="ru-RU" dirty="0" smtClean="0"/>
              <a:t>   </a:t>
            </a:r>
            <a:r>
              <a:rPr lang="ru-RU" u="sng" dirty="0" smtClean="0"/>
              <a:t>СИСТЕМА</a:t>
            </a:r>
            <a:r>
              <a:rPr lang="ru-RU" dirty="0" smtClean="0"/>
              <a:t>.</a:t>
            </a:r>
            <a:r>
              <a:rPr lang="ru-RU" dirty="0" smtClean="0"/>
              <a:t> </a:t>
            </a:r>
            <a:r>
              <a:rPr lang="ru-RU" dirty="0" smtClean="0"/>
              <a:t>РАЗВИТА ХОРОШО,   СОСТОИТ   из   БРЮШНОГО    и   СПИННОГО   ПРОДОЛЬНЫХ    СОСУДОВ.  СПИННОЙ    СОСУД    через ВОРОТНИЧОК   ПРОХОДИТ   в   ХОБОТОК    и   РАСШИРЯЕТСЯ   в КРОВЕНОСНУЮ    ЛАКУНУ.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txBody>
          <a:bodyPr anchor="t">
            <a:normAutofit/>
          </a:bodyPr>
          <a:lstStyle/>
          <a:p>
            <a:pPr algn="l"/>
            <a:r>
              <a:rPr lang="ru-RU" u="sng" dirty="0" smtClean="0"/>
              <a:t>ДЫХАТЕЛЬНАЯ</a:t>
            </a:r>
            <a:r>
              <a:rPr lang="ru-RU" dirty="0" smtClean="0"/>
              <a:t>   </a:t>
            </a:r>
            <a:r>
              <a:rPr lang="ru-RU" u="sng" dirty="0" smtClean="0"/>
              <a:t>СИСТЕМА</a:t>
            </a:r>
            <a:r>
              <a:rPr lang="ru-RU" dirty="0" smtClean="0"/>
              <a:t> </a:t>
            </a:r>
            <a:r>
              <a:rPr lang="ru-RU" dirty="0" smtClean="0"/>
              <a:t>– ЖАБРЫ  в   ГЛОТКЕ.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u="sng" dirty="0" smtClean="0"/>
              <a:t>НЕРВНАЯ</a:t>
            </a:r>
            <a:r>
              <a:rPr lang="ru-RU" dirty="0" smtClean="0"/>
              <a:t>   </a:t>
            </a:r>
            <a:r>
              <a:rPr lang="ru-RU" u="sng" dirty="0" smtClean="0"/>
              <a:t>СИСТЕМА</a:t>
            </a:r>
            <a:r>
              <a:rPr lang="ru-RU" dirty="0" smtClean="0"/>
              <a:t>    СОСТОИТ   из    БРЮШНОГО,   СПИННОГО   НЕРВНЫХ    СТВОЛОВ   и ВОРОТНИЧКОВОГО   КОЛЬЦА. ОРГАНОВ    ЧУВСТВ   НЕТ.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txBody>
          <a:bodyPr anchor="t">
            <a:normAutofit/>
          </a:bodyPr>
          <a:lstStyle/>
          <a:p>
            <a:pPr algn="l"/>
            <a:r>
              <a:rPr lang="ru-RU" u="sng" dirty="0" smtClean="0"/>
              <a:t>ПОЛОВАЯ</a:t>
            </a:r>
            <a:r>
              <a:rPr lang="ru-RU" dirty="0" smtClean="0"/>
              <a:t>   </a:t>
            </a:r>
            <a:r>
              <a:rPr lang="ru-RU" u="sng" dirty="0" smtClean="0"/>
              <a:t>СИСТЕМА</a:t>
            </a:r>
            <a:r>
              <a:rPr lang="ru-RU" dirty="0" smtClean="0"/>
              <a:t>.</a:t>
            </a:r>
            <a:r>
              <a:rPr lang="ru-RU" dirty="0" smtClean="0"/>
              <a:t> </a:t>
            </a:r>
            <a:r>
              <a:rPr lang="ru-RU" dirty="0" smtClean="0"/>
              <a:t>  САМЦЫ   ВНЕШНЕ   ПОХОЖИ  на  САМОК. ПОЛОВЫЕ   ЖЕЛЕЗЫ   ПАРНЫЕ, ЛЕЖАТ   по   БОКАМ   КИШЕЧНИКА.</a:t>
            </a:r>
            <a:br>
              <a:rPr lang="ru-RU" dirty="0" smtClean="0"/>
            </a:br>
            <a:r>
              <a:rPr lang="ru-RU" dirty="0" smtClean="0"/>
              <a:t>РАЗВИТИЕ   с   МЕТАМОРФОЗОМ.  ХАРАКТЕРНА   ЛИЧИНКА  </a:t>
            </a:r>
            <a:r>
              <a:rPr lang="ru-RU" u="sng" dirty="0" smtClean="0"/>
              <a:t>ТОРНАРИЯ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 l="21605" t="46121" r="19752" b="7047"/>
          <a:stretch>
            <a:fillRect/>
          </a:stretch>
        </p:blipFill>
        <p:spPr bwMode="auto">
          <a:xfrm>
            <a:off x="4000496" y="4143380"/>
            <a:ext cx="1428760" cy="27146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5286380" y="4429132"/>
            <a:ext cx="18473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151</Words>
  <PresentationFormat>Экран (4:3)</PresentationFormat>
  <Paragraphs>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Лекция   16. Тип    ГЕМИХОРДОВЫЕ   (Hemichordata)</vt:lpstr>
      <vt:lpstr>     МОРСКИЕ   РОЮЩИЕ   или ПРИКРЕПЛЕННЫЕ,  ЕСТЬ  КОЛОНИАЛЬНЫЕ.         ДВУСТОРОННЕСИММЕТРИЧНЫЕ, ЦЕЛОМИЧЕСКИЕ,  ВТОРИЧНОРОТЫЕ    ЖИВОТНЫЕ. </vt:lpstr>
      <vt:lpstr>ТЕЛО    СОСТОИТ   из  3   СЕГМЕНТОВ и   ДЕЛИТСЯ    на    3   ОТДЕЛА  – ХОБОТОК, ВОРОТНИЧОК, ТУЛОВИЩЕ.  В    КАЖДОМ   ОТДЕЛЕ  ЕСТЬ   СВОИ   ЦЕЛОМИЧЕСКИЕ МЕШКИ:  ОДИН   МЕШОК   в ХОБОТКЕ,  по   2   в   ВОРОТНИЧКЕ  и ТУЛОВИЩЕ. </vt:lpstr>
      <vt:lpstr>В   ПЕРЕДНЕЙ   ЧАСТИ   ТУЛОВИЩА, по   БОКАМ   ЕСТЬ   2 РЯДА ЖАБЕРНЫХ    ЩЕЛЕЙ. ТЕЛО    ПОКРЫТО   ОДНОСЛОЙНЫМ РЕСНИЧНЫМ    КОЖНЫМ   ЭПИТЕЛИЕМ. ПОД   НИМ   РАСПОЛОЖЕНЫ   ГЛАДКИЕ  КОЛЬЦЕВЫЕ   и   ПРОДОЛЬНЫЕ МЫШЦЫ. </vt:lpstr>
      <vt:lpstr>ПИЩЕВАРИТЕЛЬНАЯ   СИСТЕМА. РОТ  (на  брюшной  стороне  тела),  ГЛОТКА, ПИЩЕВОД,   СРЕДНЯЯ   (с   ПЕЧЁНОЧНЫМИ   ВЫРОСТАМИ)   и   ЗАДНЯЯ   КИШКА.  ОТ   СПИННОЙ   СТОРОНЫ   ГЛОТКИ, в   ХОБОТОК   ОТХОДИТ  НОТОХОРД (слепое   выпячивание   кишки,  поддерживает   основание   хоботка). </vt:lpstr>
      <vt:lpstr>ВЫДЕЛИТЕЛЬНАЯ   СИСТЕМА   – ЦЕЛОМОДУКТЫ.  1   в   ХОБОТКЕ    и  2   в   ВОРОТНИЧКЕ.</vt:lpstr>
      <vt:lpstr>КРОВЕНОСНАЯ   СИСТЕМА. РАЗВИТА ХОРОШО,   СОСТОИТ   из   БРЮШНОГО    и   СПИННОГО   ПРОДОЛЬНЫХ    СОСУДОВ.  СПИННОЙ    СОСУД    через ВОРОТНИЧОК   ПРОХОДИТ   в   ХОБОТОК    и   РАСШИРЯЕТСЯ   в КРОВЕНОСНУЮ    ЛАКУНУ. </vt:lpstr>
      <vt:lpstr>ДЫХАТЕЛЬНАЯ   СИСТЕМА – ЖАБРЫ  в   ГЛОТКЕ.  НЕРВНАЯ   СИСТЕМА    СОСТОИТ   из    БРЮШНОГО,   СПИННОГО   НЕРВНЫХ    СТВОЛОВ   и ВОРОТНИЧКОВОГО   КОЛЬЦА. ОРГАНОВ    ЧУВСТВ   НЕТ. </vt:lpstr>
      <vt:lpstr>ПОЛОВАЯ   СИСТЕМА.   САМЦЫ   ВНЕШНЕ   ПОХОЖИ  на  САМОК. ПОЛОВЫЕ   ЖЕЛЕЗЫ   ПАРНЫЕ, ЛЕЖАТ   по   БОКАМ   КИШЕЧНИКА. РАЗВИТИЕ   с   МЕТАМОРФОЗОМ.  ХАРАКТЕРНА   ЛИЧИНКА  ТОРНАРИЯ. 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Тип Гемихордовые</dc:title>
  <cp:lastModifiedBy>User</cp:lastModifiedBy>
  <cp:revision>11</cp:revision>
  <dcterms:modified xsi:type="dcterms:W3CDTF">2020-05-19T23:16:45Z</dcterms:modified>
</cp:coreProperties>
</file>