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300" r:id="rId3"/>
    <p:sldId id="295" r:id="rId4"/>
    <p:sldId id="316" r:id="rId5"/>
    <p:sldId id="304" r:id="rId6"/>
    <p:sldId id="301" r:id="rId7"/>
    <p:sldId id="259" r:id="rId8"/>
    <p:sldId id="297" r:id="rId9"/>
    <p:sldId id="302" r:id="rId10"/>
    <p:sldId id="313" r:id="rId11"/>
    <p:sldId id="260" r:id="rId12"/>
    <p:sldId id="305" r:id="rId13"/>
    <p:sldId id="314" r:id="rId14"/>
    <p:sldId id="307" r:id="rId15"/>
    <p:sldId id="315" r:id="rId16"/>
    <p:sldId id="312" r:id="rId17"/>
    <p:sldId id="308" r:id="rId18"/>
    <p:sldId id="309" r:id="rId19"/>
    <p:sldId id="311" r:id="rId20"/>
    <p:sldId id="310" r:id="rId21"/>
    <p:sldId id="267" r:id="rId22"/>
    <p:sldId id="317" r:id="rId23"/>
    <p:sldId id="29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rmAutofit fontScale="90000"/>
          </a:bodyPr>
          <a:lstStyle/>
          <a:p>
            <a:r>
              <a:rPr lang="ru-RU" sz="4100" dirty="0" smtClean="0"/>
              <a:t>Лекция 15.  ИГЛОКОЖИЕ </a:t>
            </a:r>
            <a:r>
              <a:rPr lang="en-US" sz="4100" dirty="0" smtClean="0"/>
              <a:t> </a:t>
            </a:r>
            <a:r>
              <a:rPr lang="ru-RU" sz="4100" dirty="0" smtClean="0"/>
              <a:t>(</a:t>
            </a:r>
            <a:r>
              <a:rPr lang="en-US" sz="4100" dirty="0" smtClean="0"/>
              <a:t>ECHINODERMATA</a:t>
            </a:r>
            <a:r>
              <a:rPr lang="ru-RU" sz="4100" dirty="0" smtClean="0"/>
              <a:t>).</a:t>
            </a:r>
            <a:endParaRPr lang="ru-RU" sz="4100" dirty="0"/>
          </a:p>
        </p:txBody>
      </p:sp>
      <p:pic>
        <p:nvPicPr>
          <p:cNvPr id="3" name="Рисунок 2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8453" r="48389" b="33102"/>
          <a:stretch/>
        </p:blipFill>
        <p:spPr bwMode="auto">
          <a:xfrm>
            <a:off x="395536" y="4005063"/>
            <a:ext cx="3816424" cy="285293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2991" t="28453" b="33102"/>
          <a:stretch/>
        </p:blipFill>
        <p:spPr bwMode="auto">
          <a:xfrm>
            <a:off x="1115616" y="1124744"/>
            <a:ext cx="4742565" cy="288031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5417" t="69914"/>
          <a:stretch/>
        </p:blipFill>
        <p:spPr bwMode="auto">
          <a:xfrm>
            <a:off x="5858181" y="3284984"/>
            <a:ext cx="3106307" cy="30243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5354321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1274786"/>
          </a:xfrm>
        </p:spPr>
        <p:txBody>
          <a:bodyPr anchor="t">
            <a:normAutofit fontScale="90000"/>
          </a:bodyPr>
          <a:lstStyle/>
          <a:p>
            <a:pPr algn="l"/>
            <a:r>
              <a:rPr lang="ru-RU" dirty="0" smtClean="0"/>
              <a:t>АМБУЛАКРАЛЬНАЯ   СИСТЕМА   СЛУЖИТ   для   ДВИЖЕНИЯ.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 b="2991"/>
          <a:stretch>
            <a:fillRect/>
          </a:stretch>
        </p:blipFill>
        <p:spPr bwMode="auto">
          <a:xfrm>
            <a:off x="500034" y="1857364"/>
            <a:ext cx="3543317" cy="463393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4214810" y="1428736"/>
            <a:ext cx="478634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 – мадрепоровая пластинка,</a:t>
            </a:r>
          </a:p>
          <a:p>
            <a:r>
              <a:rPr lang="ru-RU" sz="2400" dirty="0" smtClean="0"/>
              <a:t>2 – каменистый канал,</a:t>
            </a:r>
          </a:p>
          <a:p>
            <a:r>
              <a:rPr lang="ru-RU" sz="2400" dirty="0" smtClean="0"/>
              <a:t>3 – осевой синус,</a:t>
            </a:r>
          </a:p>
          <a:p>
            <a:r>
              <a:rPr lang="ru-RU" sz="2400" dirty="0" smtClean="0"/>
              <a:t>4 – оральное кольцо </a:t>
            </a:r>
            <a:r>
              <a:rPr lang="ru-RU" sz="2400" dirty="0" err="1" smtClean="0"/>
              <a:t>амбулакральной</a:t>
            </a:r>
            <a:r>
              <a:rPr lang="ru-RU" sz="2400" dirty="0" smtClean="0"/>
              <a:t> системы,</a:t>
            </a:r>
          </a:p>
          <a:p>
            <a:r>
              <a:rPr lang="ru-RU" sz="2400" dirty="0" smtClean="0"/>
              <a:t>5 – радиальный </a:t>
            </a:r>
            <a:r>
              <a:rPr lang="ru-RU" sz="2400" dirty="0" err="1" smtClean="0"/>
              <a:t>амбулакральный</a:t>
            </a:r>
            <a:r>
              <a:rPr lang="ru-RU" sz="2400" dirty="0" smtClean="0"/>
              <a:t> канал,</a:t>
            </a:r>
          </a:p>
          <a:p>
            <a:r>
              <a:rPr lang="ru-RU" sz="2400" dirty="0" smtClean="0"/>
              <a:t>6 – </a:t>
            </a:r>
            <a:r>
              <a:rPr lang="ru-RU" sz="2400" dirty="0" err="1" smtClean="0"/>
              <a:t>амбулакральные</a:t>
            </a:r>
            <a:r>
              <a:rPr lang="ru-RU" sz="2400" dirty="0" smtClean="0"/>
              <a:t> ножки,</a:t>
            </a:r>
          </a:p>
          <a:p>
            <a:r>
              <a:rPr lang="ru-RU" sz="2400" dirty="0" smtClean="0"/>
              <a:t>7 – оральное </a:t>
            </a:r>
            <a:r>
              <a:rPr lang="ru-RU" sz="2400" dirty="0" err="1" smtClean="0"/>
              <a:t>перигемальное</a:t>
            </a:r>
            <a:r>
              <a:rPr lang="ru-RU" sz="2400" dirty="0" smtClean="0"/>
              <a:t> кольцо</a:t>
            </a:r>
            <a:endParaRPr lang="ru-RU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3" y="44624"/>
            <a:ext cx="9006479" cy="1008112"/>
          </a:xfrm>
        </p:spPr>
        <p:txBody>
          <a:bodyPr anchor="t">
            <a:noAutofit/>
          </a:bodyPr>
          <a:lstStyle/>
          <a:p>
            <a:pPr algn="l"/>
            <a:r>
              <a:rPr lang="ru-RU" sz="2200" dirty="0" smtClean="0"/>
              <a:t>А: 1 </a:t>
            </a:r>
            <a:r>
              <a:rPr lang="ru-RU" sz="2200" dirty="0"/>
              <a:t>– </a:t>
            </a:r>
            <a:r>
              <a:rPr lang="ru-RU" sz="2200" dirty="0" smtClean="0"/>
              <a:t>интерамбулакральные</a:t>
            </a:r>
            <a:r>
              <a:rPr lang="ru-RU" sz="2200" dirty="0"/>
              <a:t> </a:t>
            </a:r>
            <a:r>
              <a:rPr lang="ru-RU" sz="2200" dirty="0" smtClean="0"/>
              <a:t> пластинки, </a:t>
            </a:r>
            <a:r>
              <a:rPr lang="ru-RU" sz="2200" dirty="0"/>
              <a:t>2 – амбулакральные </a:t>
            </a:r>
            <a:r>
              <a:rPr lang="ru-RU" sz="2200" dirty="0" smtClean="0"/>
              <a:t> пластинки;</a:t>
            </a:r>
            <a:br>
              <a:rPr lang="ru-RU" sz="2200" dirty="0" smtClean="0"/>
            </a:br>
            <a:r>
              <a:rPr lang="ru-RU" sz="2200" dirty="0" smtClean="0"/>
              <a:t>Б: 1 </a:t>
            </a:r>
            <a:r>
              <a:rPr lang="ru-RU" sz="2200" dirty="0"/>
              <a:t>– кожа орального полюса, </a:t>
            </a:r>
            <a:r>
              <a:rPr lang="ru-RU" sz="2200" dirty="0" smtClean="0"/>
              <a:t>2, 5 </a:t>
            </a:r>
            <a:r>
              <a:rPr lang="ru-RU" sz="2200" dirty="0"/>
              <a:t>– амбулакральные </a:t>
            </a:r>
            <a:r>
              <a:rPr lang="ru-RU" sz="2200" dirty="0" smtClean="0"/>
              <a:t> ножки,</a:t>
            </a:r>
            <a:br>
              <a:rPr lang="ru-RU" sz="2200" dirty="0" smtClean="0"/>
            </a:br>
            <a:r>
              <a:rPr lang="ru-RU" sz="2200" dirty="0" smtClean="0"/>
              <a:t>3 </a:t>
            </a:r>
            <a:r>
              <a:rPr lang="ru-RU" sz="2200" dirty="0"/>
              <a:t>– иглы, 4 – жабры</a:t>
            </a:r>
            <a:r>
              <a:rPr lang="ru-RU" sz="2200" dirty="0" smtClean="0"/>
              <a:t>, </a:t>
            </a:r>
            <a:r>
              <a:rPr lang="ru-RU" sz="2200" dirty="0"/>
              <a:t>6 – околоротовой </a:t>
            </a:r>
            <a:r>
              <a:rPr lang="ru-RU" sz="2200" dirty="0" smtClean="0"/>
              <a:t> валик</a:t>
            </a:r>
            <a:r>
              <a:rPr lang="ru-RU" sz="2200" dirty="0"/>
              <a:t>, 7 </a:t>
            </a:r>
            <a:r>
              <a:rPr lang="ru-RU" sz="2200" dirty="0" smtClean="0"/>
              <a:t>– «зубы»  аристотелева  фонаря.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3" name="Рисунок 2" descr="G:\2019 УМК часть 2\Рисунки к УМК часть 2\рис-173.jpg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67" t="1714" r="1500" b="6571"/>
          <a:stretch>
            <a:fillRect/>
          </a:stretch>
        </p:blipFill>
        <p:spPr bwMode="auto">
          <a:xfrm>
            <a:off x="0" y="1556791"/>
            <a:ext cx="9144000" cy="520933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842592" y="2046599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А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103911" y="2013523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Б</a:t>
            </a:r>
            <a:endParaRPr lang="ru-RU" sz="2400" b="1" dirty="0"/>
          </a:p>
        </p:txBody>
      </p:sp>
      <p:cxnSp>
        <p:nvCxnSpPr>
          <p:cNvPr id="8" name="Прямая со стрелкой 7"/>
          <p:cNvCxnSpPr/>
          <p:nvPr/>
        </p:nvCxnSpPr>
        <p:spPr>
          <a:xfrm flipV="1">
            <a:off x="4427984" y="4365104"/>
            <a:ext cx="2304256" cy="21602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788024" y="2780928"/>
            <a:ext cx="1664568" cy="720080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4427984" y="3717032"/>
            <a:ext cx="1872208" cy="444426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5292080" y="2432094"/>
            <a:ext cx="364232" cy="348834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5868144" y="1841637"/>
            <a:ext cx="432048" cy="444426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6948264" y="1852349"/>
            <a:ext cx="504056" cy="1576651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6336196" y="1852349"/>
            <a:ext cx="396044" cy="788325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1356530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858312" cy="6715148"/>
          </a:xfrm>
        </p:spPr>
        <p:txBody>
          <a:bodyPr anchor="t">
            <a:normAutofit fontScale="90000"/>
          </a:bodyPr>
          <a:lstStyle/>
          <a:p>
            <a:pPr algn="l"/>
            <a:r>
              <a:rPr lang="ru-RU" u="sng" dirty="0" smtClean="0"/>
              <a:t>ПИЩЕВАРИТЕЛЬНАЯ СИСТЕМА</a:t>
            </a:r>
            <a:r>
              <a:rPr lang="ru-RU" dirty="0" smtClean="0"/>
              <a:t>: РОТ,   ПИЩЕВОД,   ЖЕЛУДОК, ЗАДНЯЯ КИШКА. ОТ   ЖЕЛУДКА   ОТХОДЯТ   5 ПАР   ПЕЧЁНОЧНЫХ   МЕШКОВ.   У   МОРСКИХ   ЕЖЕЙ   ЕСТЬ   ЖЕВАТЕЛЬНЫЙ    АППАРАТ – </a:t>
            </a:r>
            <a:r>
              <a:rPr lang="ru-RU" i="1" u="sng" dirty="0" smtClean="0"/>
              <a:t>АРИСТОТЕЛЕВ</a:t>
            </a:r>
            <a:r>
              <a:rPr lang="ru-RU" dirty="0" smtClean="0"/>
              <a:t>   </a:t>
            </a:r>
            <a:r>
              <a:rPr lang="ru-RU" i="1" u="sng" dirty="0" smtClean="0"/>
              <a:t>ФОНАРЬ</a:t>
            </a:r>
            <a:r>
              <a:rPr lang="ru-RU" dirty="0" smtClean="0"/>
              <a:t>   из   ИЗВЕСТКОВЫХ   ПЛАСТИНОК.</a:t>
            </a:r>
            <a:br>
              <a:rPr lang="ru-RU" dirty="0" smtClean="0"/>
            </a:br>
            <a:r>
              <a:rPr lang="ru-RU" u="sng" dirty="0" smtClean="0"/>
              <a:t>ВЫДЕЛИТЕЛЬНОЙ</a:t>
            </a:r>
            <a:r>
              <a:rPr lang="ru-RU" dirty="0" smtClean="0"/>
              <a:t>   </a:t>
            </a:r>
            <a:r>
              <a:rPr lang="ru-RU" u="sng" dirty="0" smtClean="0"/>
              <a:t>СИСТЕМЫ</a:t>
            </a:r>
            <a:r>
              <a:rPr lang="ru-RU" dirty="0" smtClean="0"/>
              <a:t>   </a:t>
            </a:r>
            <a:r>
              <a:rPr lang="ru-RU" u="sng" dirty="0" smtClean="0"/>
              <a:t>НЕТ</a:t>
            </a:r>
            <a:r>
              <a:rPr lang="ru-RU" dirty="0" smtClean="0"/>
              <a:t>,  ФУНКЦИЮ   ВЫПОЛНЯЮТ   </a:t>
            </a:r>
            <a:r>
              <a:rPr lang="ru-RU" u="sng" dirty="0" smtClean="0"/>
              <a:t>АМЕБОИДНЫЕ</a:t>
            </a:r>
            <a:r>
              <a:rPr lang="ru-RU" dirty="0" smtClean="0"/>
              <a:t>   КЛЕТКИ. 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 l="8503" r="3061" b="2273"/>
          <a:stretch>
            <a:fillRect/>
          </a:stretch>
        </p:blipFill>
        <p:spPr bwMode="auto">
          <a:xfrm>
            <a:off x="2714612" y="428604"/>
            <a:ext cx="3714776" cy="61436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6572296"/>
          </a:xfrm>
        </p:spPr>
        <p:txBody>
          <a:bodyPr anchor="t"/>
          <a:lstStyle/>
          <a:p>
            <a:pPr algn="l"/>
            <a:r>
              <a:rPr lang="ru-RU" u="sng" dirty="0" smtClean="0"/>
              <a:t>КРОВЕНОСНАЯ</a:t>
            </a:r>
            <a:r>
              <a:rPr lang="ru-RU" dirty="0" smtClean="0"/>
              <a:t>   </a:t>
            </a:r>
            <a:r>
              <a:rPr lang="ru-RU" u="sng" dirty="0" smtClean="0"/>
              <a:t>СИСТЕМА</a:t>
            </a:r>
            <a:r>
              <a:rPr lang="ru-RU" dirty="0" smtClean="0"/>
              <a:t>: ОКОЛОРОТОВОЕ    КОЛЬЦО, АБОРАЛЬНОЕ   КОЛЬЦО,   ОСЕВОЙ ОРГАН, СИСТЕМА   ПОЛОСТЕЙ  – ЛАКУН  в   СОЕДИНИТЕЛЬНОЙ ТКАНИ.  СЛУЖИТ   для   ТРАНСПОРТА   ПИТАТЕЛЬНЫХ   ВЕЩЕСТВ.</a:t>
            </a:r>
            <a:endParaRPr lang="ru-RU" u="sng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 t="1111" b="3333"/>
          <a:stretch>
            <a:fillRect/>
          </a:stretch>
        </p:blipFill>
        <p:spPr bwMode="auto">
          <a:xfrm>
            <a:off x="2928926" y="357166"/>
            <a:ext cx="3429024" cy="61436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6572296"/>
          </a:xfrm>
        </p:spPr>
        <p:txBody>
          <a:bodyPr anchor="t"/>
          <a:lstStyle/>
          <a:p>
            <a:pPr algn="l"/>
            <a:r>
              <a:rPr lang="ru-RU" u="sng" dirty="0" smtClean="0"/>
              <a:t>ПСЕВДОГЕМАЛЬНАЯ</a:t>
            </a:r>
            <a:r>
              <a:rPr lang="ru-RU" dirty="0" smtClean="0"/>
              <a:t>   </a:t>
            </a:r>
            <a:r>
              <a:rPr lang="ru-RU" u="sng" dirty="0" smtClean="0"/>
              <a:t>СИСТЕМА</a:t>
            </a:r>
            <a:r>
              <a:rPr lang="ru-RU" dirty="0" smtClean="0"/>
              <a:t>: ОКОЛОРОТОВОЕ КОЛЬЦО, РАДИАЛЬНЫЕ   ПЕРИГЕМАЛЬНЫЕ КАНАЛЫ. ОНА   СОПРОВОЖДАЕТ НЕРВНЫЕ   СИСТЕМЫ   и   СЛУЖИТ ДЛЯ    ПИТАНИЯ    и   ЗАЩИТЫ. </a:t>
            </a:r>
            <a:endParaRPr lang="ru-RU" u="sng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6572296"/>
          </a:xfrm>
        </p:spPr>
        <p:txBody>
          <a:bodyPr anchor="t"/>
          <a:lstStyle/>
          <a:p>
            <a:pPr algn="l"/>
            <a:r>
              <a:rPr lang="ru-RU" u="sng" dirty="0" smtClean="0"/>
              <a:t>ДЫХАТЕЛЬНОЙ</a:t>
            </a:r>
            <a:r>
              <a:rPr lang="ru-RU" dirty="0" smtClean="0"/>
              <a:t>   </a:t>
            </a:r>
            <a:r>
              <a:rPr lang="ru-RU" u="sng" dirty="0" smtClean="0"/>
              <a:t>СИСТЕМЫ</a:t>
            </a:r>
            <a:r>
              <a:rPr lang="ru-RU" dirty="0" smtClean="0"/>
              <a:t>   </a:t>
            </a:r>
            <a:r>
              <a:rPr lang="ru-RU" u="sng" dirty="0" smtClean="0"/>
              <a:t>НЕТ</a:t>
            </a:r>
            <a:r>
              <a:rPr lang="ru-RU" dirty="0" smtClean="0"/>
              <a:t>.   ФУНКЦИЮ   ВЫПОЛНЯЮТ   ВЫРОСТЫ  –   </a:t>
            </a:r>
            <a:r>
              <a:rPr lang="ru-RU" u="sng" dirty="0" smtClean="0"/>
              <a:t>КОЖНЫЕ</a:t>
            </a:r>
            <a:r>
              <a:rPr lang="ru-RU" dirty="0" smtClean="0"/>
              <a:t>   </a:t>
            </a:r>
            <a:r>
              <a:rPr lang="ru-RU" u="sng" dirty="0" smtClean="0"/>
              <a:t>ЖАБРЫ</a:t>
            </a:r>
            <a:r>
              <a:rPr lang="ru-RU" dirty="0" smtClean="0"/>
              <a:t>.</a:t>
            </a:r>
            <a:endParaRPr lang="ru-RU" u="sng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6572296"/>
          </a:xfrm>
        </p:spPr>
        <p:txBody>
          <a:bodyPr anchor="t"/>
          <a:lstStyle/>
          <a:p>
            <a:pPr algn="l"/>
            <a:r>
              <a:rPr lang="ru-RU" dirty="0" smtClean="0"/>
              <a:t>ЗВЕЗДЫ    ИМЕЮТ    3   </a:t>
            </a:r>
            <a:r>
              <a:rPr lang="ru-RU" u="sng" dirty="0" smtClean="0"/>
              <a:t>НЕРВНЫЕ</a:t>
            </a:r>
            <a:r>
              <a:rPr lang="ru-RU" dirty="0" smtClean="0"/>
              <a:t>   </a:t>
            </a:r>
            <a:r>
              <a:rPr lang="ru-RU" u="sng" dirty="0" smtClean="0"/>
              <a:t>СИСТЕМЫ</a:t>
            </a:r>
            <a:r>
              <a:rPr lang="ru-RU" dirty="0" smtClean="0"/>
              <a:t>:   ОДНУ ПОВЕРХНОСТНУЮ – ЧУВСТВИТЕЛЬНУЮ   (ОНА СЧИТАЕТСЯ    ГЛАВНОЙ),   и   ДВЕ ГЛУБОКИЕ  –  ДВИГАТЕЛЬНЫЕ. СИСТЕМА   СОСТОИТ   из   ОКЛОГЛОТОЧНОГО   КОЛЬЦА   и   НЕРВОВ.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6572296"/>
          </a:xfrm>
        </p:spPr>
        <p:txBody>
          <a:bodyPr anchor="t"/>
          <a:lstStyle/>
          <a:p>
            <a:pPr algn="l"/>
            <a:r>
              <a:rPr lang="ru-RU" u="sng" dirty="0" smtClean="0"/>
              <a:t>ОРГАНЫ</a:t>
            </a:r>
            <a:r>
              <a:rPr lang="ru-RU" dirty="0" smtClean="0"/>
              <a:t>    </a:t>
            </a:r>
            <a:r>
              <a:rPr lang="ru-RU" u="sng" dirty="0" smtClean="0"/>
              <a:t>ЧУВСТВ</a:t>
            </a:r>
            <a:r>
              <a:rPr lang="ru-RU" dirty="0" smtClean="0"/>
              <a:t>.   ПРОСТЫЕ   ГЛАЗА,  ОРГАНЫ ОБОНЯНИЯ, ОРГАНЫ   ОСЯЗАНИЯ  –  АМБУЛАКРАЛЬНЫЕ   НОЖКИ.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6572296"/>
          </a:xfrm>
        </p:spPr>
        <p:txBody>
          <a:bodyPr anchor="t">
            <a:normAutofit/>
          </a:bodyPr>
          <a:lstStyle/>
          <a:p>
            <a:pPr algn="l"/>
            <a:r>
              <a:rPr lang="ru-RU" dirty="0" smtClean="0"/>
              <a:t>В   ТИПЕ   </a:t>
            </a:r>
            <a:r>
              <a:rPr lang="en-US" dirty="0" smtClean="0"/>
              <a:t>ECHINODERMATA</a:t>
            </a:r>
            <a:r>
              <a:rPr lang="ru-RU" dirty="0" smtClean="0"/>
              <a:t>   2 ПОДТИПА:   </a:t>
            </a:r>
            <a:r>
              <a:rPr lang="ru-RU" u="sng" dirty="0" smtClean="0"/>
              <a:t>ПЕЛЬМАТОЗОИ</a:t>
            </a:r>
            <a:r>
              <a:rPr lang="ru-RU" dirty="0" smtClean="0"/>
              <a:t>   и   </a:t>
            </a:r>
            <a:r>
              <a:rPr lang="ru-RU" u="sng" dirty="0" smtClean="0"/>
              <a:t>ЭЛЕУТЕРОЗОИ</a:t>
            </a:r>
            <a:r>
              <a:rPr lang="ru-RU" dirty="0" smtClean="0"/>
              <a:t>.   В   ПОДТИПЕ   </a:t>
            </a:r>
            <a:r>
              <a:rPr lang="ru-RU" u="sng" dirty="0" smtClean="0"/>
              <a:t>ЭЛЕУТЕРОЗОИ</a:t>
            </a:r>
            <a:r>
              <a:rPr lang="ru-RU" dirty="0" smtClean="0"/>
              <a:t>   ОСНОВНЫЕ   КЛАССЫ:</a:t>
            </a:r>
            <a:br>
              <a:rPr lang="ru-RU" dirty="0" smtClean="0"/>
            </a:br>
            <a:r>
              <a:rPr lang="ru-RU" dirty="0" smtClean="0">
                <a:solidFill>
                  <a:srgbClr val="92D050"/>
                </a:solidFill>
              </a:rPr>
              <a:t>→</a:t>
            </a:r>
            <a:r>
              <a:rPr lang="ru-RU" dirty="0" smtClean="0"/>
              <a:t> МОРСКИЕ   ЗВЕЗДЫ   (</a:t>
            </a:r>
            <a:r>
              <a:rPr lang="en-US" dirty="0" smtClean="0"/>
              <a:t>Asteroidea</a:t>
            </a:r>
            <a:r>
              <a:rPr lang="ru-RU" dirty="0" smtClean="0"/>
              <a:t>),</a:t>
            </a:r>
            <a:br>
              <a:rPr lang="ru-RU" dirty="0" smtClean="0"/>
            </a:br>
            <a:r>
              <a:rPr lang="ru-RU" dirty="0" smtClean="0">
                <a:solidFill>
                  <a:srgbClr val="92D050"/>
                </a:solidFill>
              </a:rPr>
              <a:t>→ </a:t>
            </a:r>
            <a:r>
              <a:rPr lang="ru-RU" dirty="0" smtClean="0"/>
              <a:t>ОФИУРЫ  (</a:t>
            </a:r>
            <a:r>
              <a:rPr lang="en-US" dirty="0" smtClean="0"/>
              <a:t>Ophiuroidea</a:t>
            </a:r>
            <a:r>
              <a:rPr lang="ru-RU" dirty="0" smtClean="0"/>
              <a:t>),</a:t>
            </a:r>
            <a:br>
              <a:rPr lang="ru-RU" dirty="0" smtClean="0"/>
            </a:br>
            <a:r>
              <a:rPr lang="ru-RU" dirty="0" smtClean="0">
                <a:solidFill>
                  <a:srgbClr val="92D050"/>
                </a:solidFill>
              </a:rPr>
              <a:t>→ </a:t>
            </a:r>
            <a:r>
              <a:rPr lang="ru-RU" dirty="0" smtClean="0"/>
              <a:t>МОРСКИЕ   ЕЖИ  (</a:t>
            </a:r>
            <a:r>
              <a:rPr lang="en-US" dirty="0" smtClean="0"/>
              <a:t>Echinoidea</a:t>
            </a:r>
            <a:r>
              <a:rPr lang="ru-RU" dirty="0" smtClean="0"/>
              <a:t>),</a:t>
            </a:r>
            <a:br>
              <a:rPr lang="ru-RU" dirty="0" smtClean="0"/>
            </a:br>
            <a:r>
              <a:rPr lang="ru-RU" dirty="0" smtClean="0">
                <a:solidFill>
                  <a:srgbClr val="92D050"/>
                </a:solidFill>
              </a:rPr>
              <a:t>→ </a:t>
            </a:r>
            <a:r>
              <a:rPr lang="ru-RU" dirty="0" smtClean="0"/>
              <a:t>ГОЛОТУРИИ   (</a:t>
            </a:r>
            <a:r>
              <a:rPr lang="en-US" dirty="0" smtClean="0"/>
              <a:t>Holothuroidea</a:t>
            </a:r>
            <a:r>
              <a:rPr lang="ru-RU" dirty="0" smtClean="0"/>
              <a:t>).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1143008"/>
          </a:xfrm>
        </p:spPr>
        <p:txBody>
          <a:bodyPr anchor="t">
            <a:noAutofit/>
          </a:bodyPr>
          <a:lstStyle/>
          <a:p>
            <a:pPr algn="l"/>
            <a:r>
              <a:rPr lang="ru-RU" sz="3600" dirty="0" smtClean="0"/>
              <a:t>Нервная система : 1 – чувствительная, </a:t>
            </a:r>
            <a:br>
              <a:rPr lang="ru-RU" sz="3600" dirty="0" smtClean="0"/>
            </a:br>
            <a:r>
              <a:rPr lang="ru-RU" sz="3600" dirty="0" smtClean="0"/>
              <a:t>2, 3 – двигательные</a:t>
            </a:r>
            <a:endParaRPr lang="ru-RU" sz="3600" dirty="0"/>
          </a:p>
        </p:txBody>
      </p:sp>
      <p:pic>
        <p:nvPicPr>
          <p:cNvPr id="3" name="Рисунок 2"/>
          <p:cNvPicPr/>
          <p:nvPr/>
        </p:nvPicPr>
        <p:blipFill>
          <a:blip r:embed="rId2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321571" y="1500175"/>
            <a:ext cx="6500858" cy="46434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6572296"/>
          </a:xfrm>
        </p:spPr>
        <p:txBody>
          <a:bodyPr anchor="t"/>
          <a:lstStyle/>
          <a:p>
            <a:pPr algn="l"/>
            <a:r>
              <a:rPr lang="ru-RU" u="sng" dirty="0" smtClean="0"/>
              <a:t>ПОЛОВАЯ</a:t>
            </a:r>
            <a:r>
              <a:rPr lang="ru-RU" dirty="0" smtClean="0"/>
              <a:t>    </a:t>
            </a:r>
            <a:r>
              <a:rPr lang="ru-RU" u="sng" dirty="0" smtClean="0"/>
              <a:t>СИСТЕМА</a:t>
            </a:r>
            <a:r>
              <a:rPr lang="ru-RU" dirty="0" smtClean="0"/>
              <a:t>. </a:t>
            </a:r>
            <a:br>
              <a:rPr lang="ru-RU" dirty="0" smtClean="0"/>
            </a:br>
            <a:r>
              <a:rPr lang="ru-RU" dirty="0" smtClean="0"/>
              <a:t>ИГЛОКОЖИЕ    РАЗДЕЛЬНОПОЛЫЕ. ХАРАКТЕРНА    ЛИЧИНКА </a:t>
            </a:r>
            <a:r>
              <a:rPr lang="ru-RU" i="1" u="sng" dirty="0" smtClean="0"/>
              <a:t>ДИПЛЕВРУЛА</a:t>
            </a:r>
            <a:r>
              <a:rPr lang="ru-RU" dirty="0" smtClean="0"/>
              <a:t>,   КОТОРАЯ   ПРОХОДИТ    СЛОЖНЫЙ МЕТАМОРФОЗ.</a:t>
            </a:r>
            <a:br>
              <a:rPr lang="ru-RU" dirty="0" smtClean="0"/>
            </a:br>
            <a:r>
              <a:rPr lang="ru-RU" dirty="0" smtClean="0"/>
              <a:t>ХАРАКТЕРНА   </a:t>
            </a:r>
            <a:r>
              <a:rPr lang="ru-RU" u="sng" dirty="0" smtClean="0"/>
              <a:t>РЕГЕНЕРАЦИЯ</a:t>
            </a:r>
            <a:r>
              <a:rPr lang="ru-RU" dirty="0" smtClean="0"/>
              <a:t>,  МОЖЕТ   БЫТЬ   БЕСПОЛОЕ   РАЗМНОЖЕНИЕ.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214587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57158" y="1785926"/>
            <a:ext cx="8429684" cy="478634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357290" y="142852"/>
            <a:ext cx="664373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Личинки иглокожих: А – </a:t>
            </a:r>
            <a:r>
              <a:rPr lang="ru-RU" sz="3200" dirty="0" err="1" smtClean="0"/>
              <a:t>диплеврула</a:t>
            </a:r>
            <a:r>
              <a:rPr lang="ru-RU" sz="3200" dirty="0" smtClean="0"/>
              <a:t>;</a:t>
            </a:r>
          </a:p>
          <a:p>
            <a:r>
              <a:rPr lang="ru-RU" sz="3200" dirty="0" smtClean="0"/>
              <a:t>Б – </a:t>
            </a:r>
            <a:r>
              <a:rPr lang="ru-RU" sz="3200" dirty="0" err="1" smtClean="0"/>
              <a:t>аурикулярия</a:t>
            </a:r>
            <a:r>
              <a:rPr lang="ru-RU" sz="3200" dirty="0" smtClean="0"/>
              <a:t>; В – </a:t>
            </a:r>
            <a:r>
              <a:rPr lang="ru-RU" sz="3200" dirty="0" err="1" smtClean="0"/>
              <a:t>бипиннария</a:t>
            </a:r>
            <a:r>
              <a:rPr lang="ru-RU" sz="3200" dirty="0" smtClean="0"/>
              <a:t>;</a:t>
            </a:r>
          </a:p>
          <a:p>
            <a:r>
              <a:rPr lang="ru-RU" sz="3200" dirty="0" smtClean="0"/>
              <a:t>Г – </a:t>
            </a:r>
            <a:r>
              <a:rPr lang="ru-RU" sz="3200" dirty="0" err="1" smtClean="0"/>
              <a:t>брахиолярия</a:t>
            </a:r>
            <a:r>
              <a:rPr lang="ru-RU" sz="3200" dirty="0" smtClean="0"/>
              <a:t>; Д – </a:t>
            </a:r>
            <a:r>
              <a:rPr lang="ru-RU" sz="3200" dirty="0" err="1" smtClean="0"/>
              <a:t>эхиноплутеус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 b="2083"/>
          <a:stretch>
            <a:fillRect/>
          </a:stretch>
        </p:blipFill>
        <p:spPr bwMode="auto">
          <a:xfrm>
            <a:off x="0" y="71426"/>
            <a:ext cx="9144000" cy="671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6624736"/>
          </a:xfrm>
        </p:spPr>
        <p:txBody>
          <a:bodyPr anchor="t">
            <a:normAutofit/>
          </a:bodyPr>
          <a:lstStyle/>
          <a:p>
            <a:pPr algn="l"/>
            <a:r>
              <a:rPr lang="ru-RU" dirty="0" smtClean="0"/>
              <a:t>    ИГЛОКОЖИЕ  – МОРСКИЕ,   ДОННЫЕ,   ПОДВИЖНЫЕ, РЕЖЕ  ПРИКРЕПЛЁННЫЕ.</a:t>
            </a:r>
            <a:br>
              <a:rPr lang="ru-RU" dirty="0" smtClean="0"/>
            </a:br>
            <a:r>
              <a:rPr lang="ru-RU" dirty="0" smtClean="0"/>
              <a:t>СИММЕТРИЯ   ТЕЛА   РАДИАЛЬНАЯ, ОБЫЧНО    ПЯТИЛУЧЕВАЯ.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ПРЕДКИ   БЫЛИ    ДВУСТОРОННЕ- СИММЕТРИЧНЫМИ.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97394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2019 УМК часть 2\Чеботарёва УМК часть 2 РИСУНКИ\внешн морск звез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547812"/>
            <a:ext cx="5143535" cy="4595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42844" y="142852"/>
            <a:ext cx="88583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1 – центральный диск, 2 – лучи, 3 – радиус, 4 – </a:t>
            </a:r>
            <a:r>
              <a:rPr lang="ru-RU" sz="3600" dirty="0" err="1" smtClean="0"/>
              <a:t>интеррадиус</a:t>
            </a:r>
            <a:endParaRPr lang="ru-RU" sz="36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 flipH="1" flipV="1">
            <a:off x="3607587" y="2750339"/>
            <a:ext cx="2500330" cy="285752"/>
          </a:xfrm>
          <a:prstGeom prst="straightConnector1">
            <a:avLst/>
          </a:prstGeom>
          <a:ln w="57150"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6200000" flipV="1">
            <a:off x="4214810" y="3786190"/>
            <a:ext cx="571504" cy="428628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6572296"/>
          </a:xfrm>
        </p:spPr>
        <p:txBody>
          <a:bodyPr anchor="t">
            <a:normAutofit fontScale="90000"/>
          </a:bodyPr>
          <a:lstStyle/>
          <a:p>
            <a:pPr algn="l"/>
            <a:r>
              <a:rPr lang="ru-RU" dirty="0" smtClean="0"/>
              <a:t>СТЕНКА   ТЕЛА    СОСТОИТ    ИЗ ОДНОСЛОЙНОГО    РЕСНИЧНОГО ЭПИТЕЛИЯ   и   СЛОЯ СОЕДИНИТЕЛЬНОЙ   ТКАНИ.</a:t>
            </a:r>
            <a:br>
              <a:rPr lang="ru-RU" dirty="0" smtClean="0"/>
            </a:br>
            <a:r>
              <a:rPr lang="ru-RU" dirty="0" smtClean="0"/>
              <a:t>В   ПОДКОЖНОЙ   СОЕДИНИТЕЛЬНОЙ ТКАНИ   РАЗВИВАЕТСЯ    ИЗВЕСТКОВЫЙ   СКЕЛЕТ   из   ИЗВЕСТКОВЫХ    ПЛАСТИНОК   с   ШИПАМИ   и   ИГЛАМИ.   ИГЛЫ   МОГУТ   БЫТЬ   ЖИВЫМИ –   ЭТО  </a:t>
            </a:r>
            <a:r>
              <a:rPr lang="ru-RU" u="sng" dirty="0" smtClean="0"/>
              <a:t>ПЕДИЦЕЛЛЯРИИ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2143140"/>
          </a:xfrm>
        </p:spPr>
        <p:txBody>
          <a:bodyPr anchor="t">
            <a:normAutofit/>
          </a:bodyPr>
          <a:lstStyle/>
          <a:p>
            <a:pPr algn="l"/>
            <a:r>
              <a:rPr lang="ru-RU" u="sng" dirty="0" smtClean="0"/>
              <a:t>ПЕДИЦЕЛЛЯРИИ</a:t>
            </a:r>
            <a:r>
              <a:rPr lang="ru-RU" dirty="0" smtClean="0"/>
              <a:t> – ИГЛЫ, ИЗМЕНЁННЫЕ   в   ХВАТАТЕЛЬНЫЕ ОРГАНЫ.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 b="3914"/>
          <a:stretch>
            <a:fillRect/>
          </a:stretch>
        </p:blipFill>
        <p:spPr bwMode="auto">
          <a:xfrm>
            <a:off x="214282" y="2214554"/>
            <a:ext cx="2428892" cy="450059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2857488" y="2285992"/>
            <a:ext cx="607223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ПЕДИЦЕЛЛЯРИИ   СЛУЖАТ   для   ОЧИСТКИ   СПИННОЙ   СТОРОНЫ   ТЕЛА   и   для   ЗАЩИТЫ.</a:t>
            </a:r>
            <a:endParaRPr lang="ru-RU" sz="4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9036496" cy="1052736"/>
          </a:xfrm>
        </p:spPr>
        <p:txBody>
          <a:bodyPr anchor="t">
            <a:noAutofit/>
          </a:bodyPr>
          <a:lstStyle/>
          <a:p>
            <a:pPr algn="l"/>
            <a:r>
              <a:rPr lang="ru-RU" sz="2000" dirty="0"/>
              <a:t>Часть </a:t>
            </a:r>
            <a:r>
              <a:rPr lang="ru-RU" sz="2000" dirty="0" smtClean="0"/>
              <a:t> скелета  морского  ежа: 1 </a:t>
            </a:r>
            <a:r>
              <a:rPr lang="ru-RU" sz="2000" dirty="0"/>
              <a:t>– мадрепоровая </a:t>
            </a:r>
            <a:r>
              <a:rPr lang="ru-RU" sz="2000" dirty="0" smtClean="0"/>
              <a:t> пластинка</a:t>
            </a:r>
            <a:r>
              <a:rPr lang="ru-RU" sz="2000" dirty="0"/>
              <a:t>, 2 – </a:t>
            </a:r>
            <a:r>
              <a:rPr lang="ru-RU" sz="2000" dirty="0" smtClean="0"/>
              <a:t>перипрокт,</a:t>
            </a:r>
            <a:br>
              <a:rPr lang="ru-RU" sz="2000" dirty="0" smtClean="0"/>
            </a:br>
            <a:r>
              <a:rPr lang="ru-RU" sz="2000" dirty="0" smtClean="0"/>
              <a:t>3 </a:t>
            </a:r>
            <a:r>
              <a:rPr lang="ru-RU" sz="2000" dirty="0"/>
              <a:t>– </a:t>
            </a:r>
            <a:r>
              <a:rPr lang="ru-RU" sz="2000" dirty="0" smtClean="0"/>
              <a:t>анус, 4 </a:t>
            </a:r>
            <a:r>
              <a:rPr lang="ru-RU" sz="2000" dirty="0"/>
              <a:t>– генитальные </a:t>
            </a:r>
            <a:r>
              <a:rPr lang="ru-RU" sz="2000" dirty="0" smtClean="0"/>
              <a:t> пластинки</a:t>
            </a:r>
            <a:r>
              <a:rPr lang="ru-RU" sz="2000" dirty="0"/>
              <a:t>, 5 – глазные </a:t>
            </a:r>
            <a:r>
              <a:rPr lang="ru-RU" sz="2000" dirty="0" smtClean="0"/>
              <a:t> пластинки,</a:t>
            </a:r>
            <a:br>
              <a:rPr lang="ru-RU" sz="2000" dirty="0" smtClean="0"/>
            </a:br>
            <a:r>
              <a:rPr lang="ru-RU" sz="2000" dirty="0" smtClean="0"/>
              <a:t>6 </a:t>
            </a:r>
            <a:r>
              <a:rPr lang="ru-RU" sz="2000" dirty="0"/>
              <a:t>– амбулакральные </a:t>
            </a:r>
            <a:r>
              <a:rPr lang="ru-RU" sz="2000" dirty="0" smtClean="0"/>
              <a:t> пластинки,  7 </a:t>
            </a:r>
            <a:r>
              <a:rPr lang="ru-RU" sz="2000" dirty="0"/>
              <a:t>– интерамбулакральные </a:t>
            </a:r>
            <a:r>
              <a:rPr lang="ru-RU" sz="2000" dirty="0" smtClean="0"/>
              <a:t> пластинки</a:t>
            </a:r>
            <a:endParaRPr lang="ru-RU" sz="2000" dirty="0"/>
          </a:p>
        </p:txBody>
      </p:sp>
      <p:pic>
        <p:nvPicPr>
          <p:cNvPr id="3" name="Рисунок 2"/>
          <p:cNvPicPr/>
          <p:nvPr/>
        </p:nvPicPr>
        <p:blipFill>
          <a:blip r:embed="rId2">
            <a:lum bright="20000" contrast="4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404" r="2574"/>
          <a:stretch>
            <a:fillRect/>
          </a:stretch>
        </p:blipFill>
        <p:spPr bwMode="auto">
          <a:xfrm>
            <a:off x="935596" y="1052736"/>
            <a:ext cx="7272808" cy="556371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" name="Прямая со стрелкой 4"/>
          <p:cNvCxnSpPr/>
          <p:nvPr/>
        </p:nvCxnSpPr>
        <p:spPr>
          <a:xfrm rot="16200000" flipV="1">
            <a:off x="1480669" y="4909701"/>
            <a:ext cx="2166174" cy="15960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6200000" flipV="1">
            <a:off x="1708780" y="4852060"/>
            <a:ext cx="2283736" cy="13680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 flipH="1" flipV="1">
            <a:off x="2464579" y="4893479"/>
            <a:ext cx="2071702" cy="1588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8563704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6624736"/>
          </a:xfrm>
        </p:spPr>
        <p:txBody>
          <a:bodyPr anchor="t">
            <a:normAutofit/>
          </a:bodyPr>
          <a:lstStyle/>
          <a:p>
            <a:pPr algn="l"/>
            <a:r>
              <a:rPr lang="ru-RU" dirty="0" smtClean="0"/>
              <a:t>В    ЦЕНТРЕ  БРЮШНОЙ   СТОРОНЫ РАСПОЛОЖЕН   РОТ   (оральная сторона),   В   ЦЕНТРЕ   СПИННОЙ – АНАЛЬНОЕ   ОТВЕРСТИЕ (аборальная сторона).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 l="2381" t="57856" r="56340" b="30103"/>
          <a:stretch>
            <a:fillRect/>
          </a:stretch>
        </p:blipFill>
        <p:spPr bwMode="auto">
          <a:xfrm>
            <a:off x="142844" y="4786322"/>
            <a:ext cx="4000528" cy="1571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 l="30762" t="77562" r="26753"/>
          <a:stretch>
            <a:fillRect/>
          </a:stretch>
        </p:blipFill>
        <p:spPr bwMode="auto">
          <a:xfrm>
            <a:off x="4929190" y="4071942"/>
            <a:ext cx="3786214" cy="207170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" name="Прямая со стрелкой 5"/>
          <p:cNvCxnSpPr/>
          <p:nvPr/>
        </p:nvCxnSpPr>
        <p:spPr>
          <a:xfrm rot="5400000" flipH="1" flipV="1">
            <a:off x="2678893" y="6036487"/>
            <a:ext cx="500066" cy="28575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500298" y="6357958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РОТ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rot="16200000" flipH="1">
            <a:off x="2786050" y="4357694"/>
            <a:ext cx="642942" cy="21431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357290" y="3786190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АНАЛЬНОЕ  ОТВЕРСТИЕ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14744" y="4786322"/>
            <a:ext cx="32760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cxnSp>
        <p:nvCxnSpPr>
          <p:cNvPr id="21" name="Прямая со стрелкой 20"/>
          <p:cNvCxnSpPr/>
          <p:nvPr/>
        </p:nvCxnSpPr>
        <p:spPr>
          <a:xfrm rot="5400000" flipH="1" flipV="1">
            <a:off x="6179355" y="5750735"/>
            <a:ext cx="857256" cy="500066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072198" y="6357958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РОТ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24" name="Прямая со стрелкой 23"/>
          <p:cNvCxnSpPr/>
          <p:nvPr/>
        </p:nvCxnSpPr>
        <p:spPr>
          <a:xfrm rot="16200000" flipH="1">
            <a:off x="6572264" y="4000504"/>
            <a:ext cx="642942" cy="21431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572132" y="3500438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АНАЛЬНОЕ  ОТВЕРСТИЕ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501090" y="4357694"/>
            <a:ext cx="35719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363761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6572296"/>
          </a:xfrm>
        </p:spPr>
        <p:txBody>
          <a:bodyPr anchor="t">
            <a:normAutofit fontScale="90000"/>
          </a:bodyPr>
          <a:lstStyle/>
          <a:p>
            <a:pPr algn="l"/>
            <a:r>
              <a:rPr lang="ru-RU" dirty="0" smtClean="0"/>
              <a:t>ПОЛОСТЬ   ТЕЛА  –  </a:t>
            </a:r>
            <a:r>
              <a:rPr lang="ru-RU" u="sng" dirty="0" smtClean="0"/>
              <a:t>ЦЕЛОМ</a:t>
            </a:r>
            <a:r>
              <a:rPr lang="ru-RU" dirty="0" smtClean="0"/>
              <a:t>.   ЧАСТЬ   ЦЕЛОМА    ДИФФЕРЕНЦИРОВАНА    на    РЯД    СИСТЕМ,   в    том    числе </a:t>
            </a:r>
            <a:r>
              <a:rPr lang="ru-RU" u="sng" dirty="0" smtClean="0"/>
              <a:t>АМБУЛАКРАЛЬНУЮ</a:t>
            </a:r>
            <a:r>
              <a:rPr lang="ru-RU" dirty="0" smtClean="0"/>
              <a:t>   (ВОДНО-СОСУДИСТУЮ).  ОНА   СОСТОИТ   из МАДРЕПОРОВОЙ     ПЛАСТИНКИ, КАМЕНИСТОГО    КАНАЛА, ОКОЛОРОТОВОГО    КОЛЬЦЕВОГО КАНАЛА, ПЯТИ   РАДИАЛЬНЫХ КАНАЛОВ,   БОКОВЫХ   ВЕТВЕЙ   и АМБУЛАКРАЛЬНЫХ   НОЖЕК. 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391</Words>
  <Application>Microsoft Office PowerPoint</Application>
  <PresentationFormat>Экран (4:3)</PresentationFormat>
  <Paragraphs>36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Лекция 15.  ИГЛОКОЖИЕ  (ECHINODERMATA).</vt:lpstr>
      <vt:lpstr>В   ТИПЕ   ECHINODERMATA   2 ПОДТИПА:   ПЕЛЬМАТОЗОИ   и   ЭЛЕУТЕРОЗОИ.   В   ПОДТИПЕ   ЭЛЕУТЕРОЗОИ   ОСНОВНЫЕ   КЛАССЫ: → МОРСКИЕ   ЗВЕЗДЫ   (Asteroidea), → ОФИУРЫ  (Ophiuroidea), → МОРСКИЕ   ЕЖИ  (Echinoidea), → ГОЛОТУРИИ   (Holothuroidea).</vt:lpstr>
      <vt:lpstr>    ИГЛОКОЖИЕ  – МОРСКИЕ,   ДОННЫЕ,   ПОДВИЖНЫЕ, РЕЖЕ  ПРИКРЕПЛЁННЫЕ. СИММЕТРИЯ   ТЕЛА   РАДИАЛЬНАЯ, ОБЫЧНО    ПЯТИЛУЧЕВАЯ.      ПРЕДКИ   БЫЛИ    ДВУСТОРОННЕ- СИММЕТРИЧНЫМИ.   </vt:lpstr>
      <vt:lpstr>Слайд 4</vt:lpstr>
      <vt:lpstr>СТЕНКА   ТЕЛА    СОСТОИТ    ИЗ ОДНОСЛОЙНОГО    РЕСНИЧНОГО ЭПИТЕЛИЯ   и   СЛОЯ СОЕДИНИТЕЛЬНОЙ   ТКАНИ. В   ПОДКОЖНОЙ   СОЕДИНИТЕЛЬНОЙ ТКАНИ   РАЗВИВАЕТСЯ    ИЗВЕСТКОВЫЙ   СКЕЛЕТ   из   ИЗВЕСТКОВЫХ    ПЛАСТИНОК   с   ШИПАМИ   и   ИГЛАМИ.   ИГЛЫ   МОГУТ   БЫТЬ   ЖИВЫМИ –   ЭТО  ПЕДИЦЕЛЛЯРИИ.</vt:lpstr>
      <vt:lpstr>ПЕДИЦЕЛЛЯРИИ – ИГЛЫ, ИЗМЕНЁННЫЕ   в   ХВАТАТЕЛЬНЫЕ ОРГАНЫ.</vt:lpstr>
      <vt:lpstr>Часть  скелета  морского  ежа: 1 – мадрепоровая  пластинка, 2 – перипрокт, 3 – анус, 4 – генитальные  пластинки, 5 – глазные  пластинки, 6 – амбулакральные  пластинки,  7 – интерамбулакральные  пластинки</vt:lpstr>
      <vt:lpstr>В    ЦЕНТРЕ  БРЮШНОЙ   СТОРОНЫ РАСПОЛОЖЕН   РОТ   (оральная сторона),   В   ЦЕНТРЕ   СПИННОЙ – АНАЛЬНОЕ   ОТВЕРСТИЕ (аборальная сторона).</vt:lpstr>
      <vt:lpstr>ПОЛОСТЬ   ТЕЛА  –  ЦЕЛОМ.   ЧАСТЬ   ЦЕЛОМА    ДИФФЕРЕНЦИРОВАНА    на    РЯД    СИСТЕМ,   в    том    числе АМБУЛАКРАЛЬНУЮ   (ВОДНО-СОСУДИСТУЮ).  ОНА   СОСТОИТ   из МАДРЕПОРОВОЙ     ПЛАСТИНКИ, КАМЕНИСТОГО    КАНАЛА, ОКОЛОРОТОВОГО    КОЛЬЦЕВОГО КАНАЛА, ПЯТИ   РАДИАЛЬНЫХ КАНАЛОВ,   БОКОВЫХ   ВЕТВЕЙ   и АМБУЛАКРАЛЬНЫХ   НОЖЕК. </vt:lpstr>
      <vt:lpstr>АМБУЛАКРАЛЬНАЯ   СИСТЕМА   СЛУЖИТ   для   ДВИЖЕНИЯ.</vt:lpstr>
      <vt:lpstr>А: 1 – интерамбулакральные  пластинки, 2 – амбулакральные  пластинки; Б: 1 – кожа орального полюса, 2, 5 – амбулакральные  ножки, 3 – иглы, 4 – жабры, 6 – околоротовой  валик, 7 – «зубы»  аристотелева  фонаря. </vt:lpstr>
      <vt:lpstr>ПИЩЕВАРИТЕЛЬНАЯ СИСТЕМА: РОТ,   ПИЩЕВОД,   ЖЕЛУДОК, ЗАДНЯЯ КИШКА. ОТ   ЖЕЛУДКА   ОТХОДЯТ   5 ПАР   ПЕЧЁНОЧНЫХ   МЕШКОВ.   У   МОРСКИХ   ЕЖЕЙ   ЕСТЬ   ЖЕВАТЕЛЬНЫЙ    АППАРАТ – АРИСТОТЕЛЕВ   ФОНАРЬ   из   ИЗВЕСТКОВЫХ   ПЛАСТИНОК. ВЫДЕЛИТЕЛЬНОЙ   СИСТЕМЫ   НЕТ,  ФУНКЦИЮ   ВЫПОЛНЯЮТ   АМЕБОИДНЫЕ   КЛЕТКИ. </vt:lpstr>
      <vt:lpstr>Слайд 13</vt:lpstr>
      <vt:lpstr>КРОВЕНОСНАЯ   СИСТЕМА: ОКОЛОРОТОВОЕ    КОЛЬЦО, АБОРАЛЬНОЕ   КОЛЬЦО,   ОСЕВОЙ ОРГАН, СИСТЕМА   ПОЛОСТЕЙ  – ЛАКУН  в   СОЕДИНИТЕЛЬНОЙ ТКАНИ.  СЛУЖИТ   для   ТРАНСПОРТА   ПИТАТЕЛЬНЫХ   ВЕЩЕСТВ.</vt:lpstr>
      <vt:lpstr>Слайд 15</vt:lpstr>
      <vt:lpstr>ПСЕВДОГЕМАЛЬНАЯ   СИСТЕМА: ОКОЛОРОТОВОЕ КОЛЬЦО, РАДИАЛЬНЫЕ   ПЕРИГЕМАЛЬНЫЕ КАНАЛЫ. ОНА   СОПРОВОЖДАЕТ НЕРВНЫЕ   СИСТЕМЫ   и   СЛУЖИТ ДЛЯ    ПИТАНИЯ    и   ЗАЩИТЫ. </vt:lpstr>
      <vt:lpstr>ДЫХАТЕЛЬНОЙ   СИСТЕМЫ   НЕТ.   ФУНКЦИЮ   ВЫПОЛНЯЮТ   ВЫРОСТЫ  –   КОЖНЫЕ   ЖАБРЫ.</vt:lpstr>
      <vt:lpstr>ЗВЕЗДЫ    ИМЕЮТ    3   НЕРВНЫЕ   СИСТЕМЫ:   ОДНУ ПОВЕРХНОСТНУЮ – ЧУВСТВИТЕЛЬНУЮ   (ОНА СЧИТАЕТСЯ    ГЛАВНОЙ),   и   ДВЕ ГЛУБОКИЕ  –  ДВИГАТЕЛЬНЫЕ. СИСТЕМА   СОСТОИТ   из   ОКЛОГЛОТОЧНОГО   КОЛЬЦА   и   НЕРВОВ.</vt:lpstr>
      <vt:lpstr>ОРГАНЫ    ЧУВСТВ.   ПРОСТЫЕ   ГЛАЗА,  ОРГАНЫ ОБОНЯНИЯ, ОРГАНЫ   ОСЯЗАНИЯ  –  АМБУЛАКРАЛЬНЫЕ   НОЖКИ.</vt:lpstr>
      <vt:lpstr>Нервная система : 1 – чувствительная,  2, 3 – двигательные</vt:lpstr>
      <vt:lpstr>ПОЛОВАЯ    СИСТЕМА.  ИГЛОКОЖИЕ    РАЗДЕЛЬНОПОЛЫЕ. ХАРАКТЕРНА    ЛИЧИНКА ДИПЛЕВРУЛА,   КОТОРАЯ   ПРОХОДИТ    СЛОЖНЫЙ МЕТАМОРФОЗ. ХАРАКТЕРНА   РЕГЕНЕРАЦИЯ,  МОЖЕТ   БЫТЬ   БЕСПОЛОЕ   РАЗМНОЖЕНИЕ.  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ЛК   15   ИГЛОКОЖИЕ.</dc:title>
  <cp:lastModifiedBy>User</cp:lastModifiedBy>
  <cp:revision>33</cp:revision>
  <dcterms:modified xsi:type="dcterms:W3CDTF">2020-05-19T22:07:28Z</dcterms:modified>
</cp:coreProperties>
</file>