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71" r:id="rId4"/>
    <p:sldId id="270" r:id="rId5"/>
    <p:sldId id="272" r:id="rId6"/>
    <p:sldId id="273" r:id="rId7"/>
    <p:sldId id="274" r:id="rId8"/>
    <p:sldId id="275" r:id="rId9"/>
    <p:sldId id="276" r:id="rId10"/>
    <p:sldId id="277" r:id="rId11"/>
    <p:sldId id="294" r:id="rId12"/>
    <p:sldId id="293" r:id="rId13"/>
    <p:sldId id="278" r:id="rId14"/>
    <p:sldId id="279" r:id="rId15"/>
    <p:sldId id="291" r:id="rId16"/>
    <p:sldId id="281" r:id="rId17"/>
    <p:sldId id="292" r:id="rId18"/>
    <p:sldId id="282" r:id="rId19"/>
    <p:sldId id="283" r:id="rId20"/>
    <p:sldId id="285" r:id="rId21"/>
    <p:sldId id="295" r:id="rId22"/>
    <p:sldId id="286" r:id="rId23"/>
    <p:sldId id="287" r:id="rId24"/>
    <p:sldId id="289" r:id="rId25"/>
    <p:sldId id="296" r:id="rId26"/>
    <p:sldId id="297" r:id="rId27"/>
    <p:sldId id="298" r:id="rId28"/>
    <p:sldId id="263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7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png"/><Relationship Id="rId4" Type="http://schemas.openxmlformats.org/officeDocument/2006/relationships/image" Target="../media/image22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5.emf"/><Relationship Id="rId4" Type="http://schemas.openxmlformats.org/officeDocument/2006/relationships/image" Target="../media/image24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e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7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emf"/><Relationship Id="rId3" Type="http://schemas.openxmlformats.org/officeDocument/2006/relationships/image" Target="../media/image4.jpeg"/><Relationship Id="rId7" Type="http://schemas.openxmlformats.org/officeDocument/2006/relationships/image" Target="../media/image8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jpeg"/><Relationship Id="rId5" Type="http://schemas.openxmlformats.org/officeDocument/2006/relationships/image" Target="../media/image6.emf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.emf"/><Relationship Id="rId4" Type="http://schemas.openxmlformats.org/officeDocument/2006/relationships/image" Target="../media/image14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emf"/><Relationship Id="rId5" Type="http://schemas.openxmlformats.org/officeDocument/2006/relationships/image" Target="../media/image19.emf"/><Relationship Id="rId4" Type="http://schemas.openxmlformats.org/officeDocument/2006/relationships/image" Target="../media/image18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357166"/>
            <a:ext cx="7772400" cy="1470025"/>
          </a:xfrm>
        </p:spPr>
        <p:txBody>
          <a:bodyPr>
            <a:normAutofit/>
          </a:bodyPr>
          <a:lstStyle/>
          <a:p>
            <a:r>
              <a:rPr lang="ru-RU" sz="4800" dirty="0" smtClean="0"/>
              <a:t>Лекции 13, 14.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44" y="2428868"/>
            <a:ext cx="8858312" cy="1752600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tx1"/>
                </a:solidFill>
              </a:rPr>
              <a:t>Тип   </a:t>
            </a:r>
            <a:r>
              <a:rPr lang="en-US" sz="4800" dirty="0" smtClean="0">
                <a:solidFill>
                  <a:schemeClr val="tx1"/>
                </a:solidFill>
              </a:rPr>
              <a:t>Mollusca</a:t>
            </a:r>
            <a:r>
              <a:rPr lang="ru-RU" sz="4800" dirty="0" smtClean="0">
                <a:solidFill>
                  <a:schemeClr val="tx1"/>
                </a:solidFill>
              </a:rPr>
              <a:t>   (</a:t>
            </a:r>
            <a:r>
              <a:rPr lang="ru-RU" sz="4800" dirty="0" err="1" smtClean="0">
                <a:solidFill>
                  <a:schemeClr val="tx1"/>
                </a:solidFill>
              </a:rPr>
              <a:t>Моллюски=Мягкотелые</a:t>
            </a:r>
            <a:r>
              <a:rPr lang="ru-RU" sz="4800" dirty="0" smtClean="0">
                <a:solidFill>
                  <a:schemeClr val="tx1"/>
                </a:solidFill>
              </a:rPr>
              <a:t>). </a:t>
            </a:r>
            <a:endParaRPr lang="ru-RU" sz="4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858312" cy="6572296"/>
          </a:xfrm>
        </p:spPr>
        <p:txBody>
          <a:bodyPr anchor="t">
            <a:normAutofit/>
          </a:bodyPr>
          <a:lstStyle/>
          <a:p>
            <a:pPr algn="l"/>
            <a:r>
              <a:rPr lang="ru-RU" sz="4000" dirty="0" smtClean="0"/>
              <a:t>ТЕЛО    НЕСЕГМЕНТИРОВАННОЕ.</a:t>
            </a:r>
            <a:br>
              <a:rPr lang="ru-RU" sz="4000" dirty="0" smtClean="0"/>
            </a:br>
            <a:r>
              <a:rPr lang="ru-RU" sz="4000" dirty="0" smtClean="0"/>
              <a:t> МОЛЛЮСКИ – ВТОРИЧНОПОЛОСТНЫЕ   ЖИВОТНЫЕ,   НО    ВСЕ ПРОМЕЖУТКИ    МЕЖДУ    ОРГАНАМИ    ЗАПОЛНЕНЫ  ПАРЕНХИМОЙ.</a:t>
            </a:r>
            <a:br>
              <a:rPr lang="ru-RU" sz="4000" dirty="0" smtClean="0"/>
            </a:br>
            <a:r>
              <a:rPr lang="ru-RU" sz="4000" dirty="0" smtClean="0"/>
              <a:t> ТЕЛО    СОСТОИТ   из   3    ОТДЕЛОВ – ГОЛОВЫ,  ТУЛОВИЩА   и   НОГИ.</a:t>
            </a:r>
            <a:br>
              <a:rPr lang="ru-RU" sz="4000" dirty="0" smtClean="0"/>
            </a:br>
            <a:endParaRPr lang="ru-RU" sz="40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ÐÐ°ÑÑÐ¸Ð½ÐºÐ¸ Ð¿Ð¾ Ð·Ð°Ð¿ÑÐ¾ÑÑ Helix pomatia">
            <a:extLst>
              <a:ext uri="{FF2B5EF4-FFF2-40B4-BE49-F238E27FC236}">
                <a16:creationId xmlns:a16="http://schemas.microsoft.com/office/drawing/2014/main" xmlns="" id="{AE86BE0E-2DAD-4173-A7D3-7375D9A891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1743" y="0"/>
            <a:ext cx="4392257" cy="2928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97" t="6851" r="2456" b="10931"/>
          <a:stretch>
            <a:fillRect/>
          </a:stretch>
        </p:blipFill>
        <p:spPr bwMode="auto">
          <a:xfrm>
            <a:off x="2500298" y="4000504"/>
            <a:ext cx="6643702" cy="2857496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00372"/>
            <a:ext cx="2643174" cy="158686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/>
          <p:cNvPicPr/>
          <p:nvPr/>
        </p:nvPicPr>
        <p:blipFill>
          <a:blip r:embed="rId5"/>
          <a:srcRect t="6711" b="51342"/>
          <a:stretch>
            <a:fillRect/>
          </a:stretch>
        </p:blipFill>
        <p:spPr>
          <a:xfrm>
            <a:off x="0" y="0"/>
            <a:ext cx="4714876" cy="292893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929586" y="2857496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ГОЛОВА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500826" y="2857496"/>
            <a:ext cx="714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НОГА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357686" y="2928934"/>
            <a:ext cx="18573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ТУЛОВИЩНЫЙ МЕШОК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857884" y="3929066"/>
            <a:ext cx="9723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ГОЛОВА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286248" y="4143380"/>
            <a:ext cx="6962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НОГА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286644" y="4214818"/>
            <a:ext cx="16444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ТУЛОВИЩНЫЙ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МЕШОК</a:t>
            </a:r>
            <a:endParaRPr lang="ru-RU" dirty="0">
              <a:solidFill>
                <a:schemeClr val="bg1"/>
              </a:solidFill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 rot="5400000" flipH="1" flipV="1">
            <a:off x="4679157" y="1607331"/>
            <a:ext cx="1643074" cy="857256"/>
          </a:xfrm>
          <a:prstGeom prst="straightConnector1">
            <a:avLst/>
          </a:prstGeom>
          <a:ln w="571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7" idx="0"/>
          </p:cNvCxnSpPr>
          <p:nvPr/>
        </p:nvCxnSpPr>
        <p:spPr>
          <a:xfrm rot="5400000" flipH="1" flipV="1">
            <a:off x="6607983" y="2607463"/>
            <a:ext cx="500066" cy="1588"/>
          </a:xfrm>
          <a:prstGeom prst="straightConnector1">
            <a:avLst/>
          </a:prstGeom>
          <a:ln w="571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stCxn id="6" idx="0"/>
          </p:cNvCxnSpPr>
          <p:nvPr/>
        </p:nvCxnSpPr>
        <p:spPr>
          <a:xfrm rot="16200000" flipV="1">
            <a:off x="7750991" y="2178835"/>
            <a:ext cx="1000132" cy="357190"/>
          </a:xfrm>
          <a:prstGeom prst="straightConnector1">
            <a:avLst/>
          </a:prstGeom>
          <a:ln w="571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stCxn id="9" idx="2"/>
          </p:cNvCxnSpPr>
          <p:nvPr/>
        </p:nvCxnSpPr>
        <p:spPr>
          <a:xfrm rot="16200000" flipH="1">
            <a:off x="6035596" y="4606845"/>
            <a:ext cx="630800" cy="13906"/>
          </a:xfrm>
          <a:prstGeom prst="straightConnector1">
            <a:avLst/>
          </a:prstGeom>
          <a:ln w="571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rot="16200000" flipH="1">
            <a:off x="4857752" y="4500570"/>
            <a:ext cx="642942" cy="642942"/>
          </a:xfrm>
          <a:prstGeom prst="straightConnector1">
            <a:avLst/>
          </a:prstGeom>
          <a:ln w="571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rot="5400000">
            <a:off x="3821901" y="4679165"/>
            <a:ext cx="857256" cy="357190"/>
          </a:xfrm>
          <a:prstGeom prst="straightConnector1">
            <a:avLst/>
          </a:prstGeom>
          <a:ln w="571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 rot="16200000" flipH="1">
            <a:off x="4000496" y="5000636"/>
            <a:ext cx="1357322" cy="214314"/>
          </a:xfrm>
          <a:prstGeom prst="straightConnector1">
            <a:avLst/>
          </a:prstGeom>
          <a:ln w="571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858312" cy="6572296"/>
          </a:xfrm>
        </p:spPr>
        <p:txBody>
          <a:bodyPr anchor="t"/>
          <a:lstStyle/>
          <a:p>
            <a:pPr algn="l"/>
            <a:r>
              <a:rPr lang="ru-RU" dirty="0" smtClean="0"/>
              <a:t>У   ДВУСТВОРЧАТЫХ    ГОЛОВЫ    НЕТ.</a:t>
            </a:r>
            <a:br>
              <a:rPr lang="ru-RU" dirty="0" smtClean="0"/>
            </a:br>
            <a:r>
              <a:rPr lang="ru-RU" dirty="0" smtClean="0"/>
              <a:t>НОГА  –  ВЫРОСТ   БРЮШНОЙ   СТЕНКИ ТЕЛА, СЛУЖИТ   ДЛЯ   ДВИЖЕНИЯ.</a:t>
            </a:r>
            <a:br>
              <a:rPr lang="ru-RU" dirty="0" smtClean="0"/>
            </a:br>
            <a:r>
              <a:rPr lang="ru-RU" dirty="0" smtClean="0"/>
              <a:t>У   ГОЛОВОНОГИХ   НОГА   РАЗДЕЛЕНА   на   ЩУПАЛЬЦЫ   и   ВОРОНКУ.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858312" cy="6572296"/>
          </a:xfrm>
        </p:spPr>
        <p:txBody>
          <a:bodyPr anchor="t">
            <a:normAutofit/>
          </a:bodyPr>
          <a:lstStyle/>
          <a:p>
            <a:pPr algn="l"/>
            <a:r>
              <a:rPr lang="ru-RU" dirty="0" smtClean="0"/>
              <a:t>ОСНОВАНИЕ    ТУЛОВИЩА ОКРУЖЕНО    КОЖНОЙ    СКЛАДКОЙ –  </a:t>
            </a:r>
            <a:r>
              <a:rPr lang="ru-RU" u="sng" dirty="0" smtClean="0"/>
              <a:t>МАНТИЕЙ</a:t>
            </a:r>
            <a:r>
              <a:rPr lang="ru-RU" dirty="0" smtClean="0"/>
              <a:t>.    МЕЖДУ    МАНТИЕЙ и   ТЕЛОМ    НАХОДИТСЯ </a:t>
            </a:r>
            <a:r>
              <a:rPr lang="ru-RU" u="sng" dirty="0" smtClean="0"/>
              <a:t>МАНТИЙНАЯ</a:t>
            </a:r>
            <a:r>
              <a:rPr lang="ru-RU" dirty="0" smtClean="0"/>
              <a:t>    </a:t>
            </a:r>
            <a:r>
              <a:rPr lang="ru-RU" u="sng" dirty="0" smtClean="0"/>
              <a:t>ПОЛОСТЬ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dirty="0" smtClean="0"/>
              <a:t>В    ПОЛОСТИ   –  </a:t>
            </a:r>
            <a:r>
              <a:rPr lang="ru-RU" u="sng" dirty="0" smtClean="0"/>
              <a:t>ЖАБРЫ</a:t>
            </a:r>
            <a:r>
              <a:rPr lang="ru-RU" dirty="0" smtClean="0"/>
              <a:t>, </a:t>
            </a:r>
            <a:r>
              <a:rPr lang="ru-RU" u="sng" dirty="0" smtClean="0"/>
              <a:t>ОРГАНЫ ЧУВСТВ</a:t>
            </a:r>
            <a:r>
              <a:rPr lang="ru-RU" dirty="0" smtClean="0"/>
              <a:t>   и   ОТВЕРСТИЯ   ЗАДНЕЙ КИШКИ,   ПОЧЕК   и   ПОЛОВОЙ СИСТЕМЫ.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858312" cy="6572296"/>
          </a:xfrm>
        </p:spPr>
        <p:txBody>
          <a:bodyPr anchor="t"/>
          <a:lstStyle/>
          <a:p>
            <a:pPr algn="l"/>
            <a:r>
              <a:rPr lang="ru-RU" dirty="0" smtClean="0"/>
              <a:t>НА   СПИННОЙ    СТОРОНЕ    ТЕЛА НАХОДИТСЯ   </a:t>
            </a:r>
            <a:r>
              <a:rPr lang="ru-RU" u="sng" dirty="0" smtClean="0"/>
              <a:t>РАКОВИНА</a:t>
            </a:r>
            <a:r>
              <a:rPr lang="ru-RU" dirty="0" smtClean="0"/>
              <a:t>. РАКОВИНУ   ВЫДЕЛЯЕТ    МАНТИЯ.   РАКОВИНА ЦЕЛЬНАЯ,   из   ДВУХ   СТВОРОК, или из    НЕСКОЛЬКИХ    ПЛАСТИНОК.</a:t>
            </a:r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48"/>
          <a:stretch>
            <a:fillRect/>
          </a:stretch>
        </p:blipFill>
        <p:spPr bwMode="auto">
          <a:xfrm>
            <a:off x="214282" y="3500438"/>
            <a:ext cx="1571636" cy="314327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 l="67239" t="4733" r="1424" b="47942"/>
          <a:stretch>
            <a:fillRect/>
          </a:stretch>
        </p:blipFill>
        <p:spPr bwMode="auto">
          <a:xfrm>
            <a:off x="2143108" y="4071942"/>
            <a:ext cx="2000264" cy="2143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lum bright="-6000" contrast="12000"/>
          </a:blip>
          <a:srcRect/>
          <a:stretch>
            <a:fillRect/>
          </a:stretch>
        </p:blipFill>
        <p:spPr bwMode="auto">
          <a:xfrm>
            <a:off x="6215074" y="4143380"/>
            <a:ext cx="2726431" cy="2071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lum contrast="12000"/>
          </a:blip>
          <a:srcRect/>
          <a:stretch>
            <a:fillRect/>
          </a:stretch>
        </p:blipFill>
        <p:spPr bwMode="auto">
          <a:xfrm>
            <a:off x="4500562" y="3643314"/>
            <a:ext cx="1500166" cy="29478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858312" cy="6572296"/>
          </a:xfrm>
        </p:spPr>
        <p:txBody>
          <a:bodyPr anchor="t"/>
          <a:lstStyle/>
          <a:p>
            <a:pPr algn="l"/>
            <a:r>
              <a:rPr lang="ru-RU" dirty="0" smtClean="0"/>
              <a:t>РАКОВИНА    СОСТОИТ   из НАРУЖНОГО   ОРГАНИЧЕСКОГО   или </a:t>
            </a:r>
            <a:r>
              <a:rPr lang="ru-RU" u="sng" dirty="0" smtClean="0"/>
              <a:t>КОНХИОЛИНОВОГО</a:t>
            </a:r>
            <a:r>
              <a:rPr lang="ru-RU" dirty="0" smtClean="0"/>
              <a:t>    СЛОЯ, СРЕДНЕГО   </a:t>
            </a:r>
            <a:r>
              <a:rPr lang="ru-RU" u="sng" dirty="0" smtClean="0"/>
              <a:t>ФАРФОРОВИДНОГО</a:t>
            </a:r>
            <a:r>
              <a:rPr lang="ru-RU" dirty="0" smtClean="0"/>
              <a:t>   или   МИНЕРАЛЬНОГО   СЛОЯ  из ИЗВЕСТКОВЫХ    ПЛАСТИНОК    и   ВНУТРЕННЕГО   </a:t>
            </a:r>
            <a:r>
              <a:rPr lang="ru-RU" u="sng" dirty="0" smtClean="0"/>
              <a:t>ПЕРЛАМУТРОВОГО</a:t>
            </a:r>
            <a:r>
              <a:rPr lang="ru-RU" dirty="0" smtClean="0"/>
              <a:t>   СЛОЯ.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858312" cy="6572296"/>
          </a:xfrm>
        </p:spPr>
        <p:txBody>
          <a:bodyPr anchor="t">
            <a:normAutofit fontScale="90000"/>
          </a:bodyPr>
          <a:lstStyle/>
          <a:p>
            <a:pPr algn="l"/>
            <a:r>
              <a:rPr lang="ru-RU" dirty="0" smtClean="0"/>
              <a:t>     </a:t>
            </a:r>
            <a:r>
              <a:rPr lang="ru-RU" u="sng" dirty="0" smtClean="0"/>
              <a:t>ПИЩЕВАРИТЕЛЬНАЯ СИСТЕМА</a:t>
            </a:r>
            <a:r>
              <a:rPr lang="ru-RU" dirty="0" smtClean="0"/>
              <a:t>: из   ПЕРЕДНЕЙ    КИШКИ   (рот,  ротовая полость, глотка, пищевод),  СРЕДНЕЙ   КИШКИ  (желудок  (в   него   впадают    протоки    пищеварительной    железы «печени»),  тонкая кишка)), ЗАДНЯЯ    КИШКА. </a:t>
            </a:r>
            <a:br>
              <a:rPr lang="ru-RU" dirty="0" smtClean="0"/>
            </a:br>
            <a:r>
              <a:rPr lang="ru-RU" dirty="0" smtClean="0"/>
              <a:t>В    ГЛОТКЕ    ЕСТЬ    ЯЗЫК,  на    ЯЗЫКЕ ТЁРКА  –  РАДУЛА (аппарат   для измельчения    пищи).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40" y="3500438"/>
            <a:ext cx="2857520" cy="250033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1571604" y="6072206"/>
            <a:ext cx="60722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ТЁРКА  –  РАДУЛА</a:t>
            </a: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142844" y="142852"/>
            <a:ext cx="885831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У   ДВУСТВОРЧАТЫХ   МОЛЛЮСКОВ   НЕТ   ГОЛОВЫ,  ПОЭТОМУ   НЕТ   ПЕРЕДНЕЙ   КИШКИ.   У   ГОЛОВОНОГИХ   МОЛЛЮСКОВ   в   РОТОВОЙ   ПОЛОСТИ   есть   ЧЕЛЮСТИ   –   «КЛЮВ   ПОПУГАЯ».</a:t>
            </a:r>
            <a:endParaRPr lang="ru-RU" sz="40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858312" cy="6572296"/>
          </a:xfrm>
        </p:spPr>
        <p:txBody>
          <a:bodyPr anchor="t"/>
          <a:lstStyle/>
          <a:p>
            <a:pPr algn="l"/>
            <a:r>
              <a:rPr lang="ru-RU" u="sng" dirty="0" smtClean="0"/>
              <a:t>ВЫДЕЛИТЕЛЬНАЯ</a:t>
            </a:r>
            <a:r>
              <a:rPr lang="ru-RU" dirty="0" smtClean="0"/>
              <a:t>    </a:t>
            </a:r>
            <a:r>
              <a:rPr lang="ru-RU" u="sng" dirty="0" smtClean="0"/>
              <a:t>СИСТЕМА</a:t>
            </a:r>
            <a:r>
              <a:rPr lang="ru-RU" dirty="0" smtClean="0"/>
              <a:t>: ПОЧКИ – ВИДОИЗМЕНЕННЫЕ ЦЕЛОМОДУКТЫ, ВПАДАЮТ  в  ОКОЛОСЕРДЕЧНУЮ   СУМКУ.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858312" cy="6572296"/>
          </a:xfrm>
        </p:spPr>
        <p:txBody>
          <a:bodyPr anchor="t"/>
          <a:lstStyle/>
          <a:p>
            <a:pPr algn="l"/>
            <a:r>
              <a:rPr lang="ru-RU" u="sng" dirty="0" smtClean="0"/>
              <a:t>КРОВЕНОСНАЯ</a:t>
            </a:r>
            <a:r>
              <a:rPr lang="ru-RU" dirty="0" smtClean="0"/>
              <a:t>    </a:t>
            </a:r>
            <a:r>
              <a:rPr lang="ru-RU" u="sng" dirty="0" smtClean="0"/>
              <a:t>СИСТЕМА</a:t>
            </a:r>
            <a:r>
              <a:rPr lang="ru-RU" dirty="0" smtClean="0"/>
              <a:t>    НЕ ЗАМКНУТА,   СОСТОИТ   из   СЕРДЦА (желудочки   и   предсердия)   и   СОСУДОВ.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u="sng" dirty="0" smtClean="0"/>
              <a:t>ДЫХАТЕЛЬНАЯ</a:t>
            </a:r>
            <a:r>
              <a:rPr lang="ru-RU" dirty="0" smtClean="0"/>
              <a:t>    </a:t>
            </a:r>
            <a:r>
              <a:rPr lang="ru-RU" u="sng" dirty="0" smtClean="0"/>
              <a:t>СИСТЕМА</a:t>
            </a:r>
            <a:r>
              <a:rPr lang="ru-RU" dirty="0" smtClean="0"/>
              <a:t>  –ЖАБРЫ  (КТЕНИДИИ)   ( у   всех  и   у   части   брюхоногих)   и   ЛЁГКОЕ   (часть    мантийной    полости). 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858312" cy="6572296"/>
          </a:xfrm>
        </p:spPr>
        <p:txBody>
          <a:bodyPr anchor="t">
            <a:normAutofit/>
          </a:bodyPr>
          <a:lstStyle/>
          <a:p>
            <a:pPr algn="l"/>
            <a:r>
              <a:rPr lang="ru-RU" dirty="0" smtClean="0"/>
              <a:t>     ТИП    </a:t>
            </a:r>
            <a:r>
              <a:rPr lang="en-US" dirty="0" smtClean="0"/>
              <a:t>MOLLUSCA </a:t>
            </a:r>
            <a:r>
              <a:rPr lang="ru-RU" dirty="0" smtClean="0"/>
              <a:t>   ДЕЛИТСЯ   на   2    ПОДТИПА: </a:t>
            </a:r>
            <a:br>
              <a:rPr lang="ru-RU" dirty="0" smtClean="0"/>
            </a:br>
            <a:r>
              <a:rPr lang="ru-RU" dirty="0" smtClean="0"/>
              <a:t>   – БОКОНЕРВНЫЕ   (</a:t>
            </a:r>
            <a:r>
              <a:rPr lang="en-US" dirty="0" smtClean="0"/>
              <a:t>AMPHINEURA</a:t>
            </a:r>
            <a:r>
              <a:rPr lang="ru-RU" dirty="0" smtClean="0"/>
              <a:t>),</a:t>
            </a:r>
            <a:br>
              <a:rPr lang="ru-RU" dirty="0" smtClean="0"/>
            </a:br>
            <a:r>
              <a:rPr lang="ru-RU" dirty="0" smtClean="0"/>
              <a:t>   – РАКОВИННЫЕ   (</a:t>
            </a:r>
            <a:r>
              <a:rPr lang="en-US" dirty="0" smtClean="0"/>
              <a:t>CONCHIFERA</a:t>
            </a:r>
            <a:r>
              <a:rPr lang="ru-RU" dirty="0" smtClean="0"/>
              <a:t>).</a:t>
            </a:r>
            <a:br>
              <a:rPr lang="ru-RU" dirty="0" smtClean="0"/>
            </a:br>
            <a:r>
              <a:rPr lang="ru-RU" dirty="0" smtClean="0"/>
              <a:t>     </a:t>
            </a:r>
            <a:br>
              <a:rPr lang="ru-RU" dirty="0" smtClean="0"/>
            </a:br>
            <a:r>
              <a:rPr lang="ru-RU" dirty="0" smtClean="0"/>
              <a:t>В   ПОДТИПЕ   БОКОНЕРВНЫЕ   – КЛАСС   –  ПАНЦИРНЫЕ = ХИТОНЫ (</a:t>
            </a:r>
            <a:r>
              <a:rPr lang="en-US" dirty="0" smtClean="0"/>
              <a:t>LORICATA</a:t>
            </a:r>
            <a:r>
              <a:rPr lang="ru-RU" dirty="0" smtClean="0"/>
              <a:t> = </a:t>
            </a:r>
            <a:r>
              <a:rPr lang="en-US" dirty="0" smtClean="0"/>
              <a:t>POLYPLACOPHORA</a:t>
            </a:r>
            <a:r>
              <a:rPr lang="ru-RU" dirty="0" smtClean="0"/>
              <a:t>).</a:t>
            </a: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858312" cy="6572296"/>
          </a:xfrm>
        </p:spPr>
        <p:txBody>
          <a:bodyPr anchor="t">
            <a:normAutofit/>
          </a:bodyPr>
          <a:lstStyle/>
          <a:p>
            <a:pPr algn="l"/>
            <a:r>
              <a:rPr lang="ru-RU" u="sng" dirty="0" smtClean="0"/>
              <a:t>НЕРВНАЯ</a:t>
            </a:r>
            <a:r>
              <a:rPr lang="ru-RU" dirty="0" smtClean="0"/>
              <a:t>    </a:t>
            </a:r>
            <a:r>
              <a:rPr lang="ru-RU" u="sng" dirty="0" smtClean="0"/>
              <a:t>СИСТЕМА</a:t>
            </a:r>
            <a:r>
              <a:rPr lang="ru-RU" dirty="0" smtClean="0"/>
              <a:t>:</a:t>
            </a:r>
            <a:br>
              <a:rPr lang="ru-RU" dirty="0" smtClean="0"/>
            </a:br>
            <a:r>
              <a:rPr lang="ru-RU" dirty="0" smtClean="0"/>
              <a:t>–   У    ПРИМИТИВНЫХ    МОЛЛЮСКОВ     СОСТОИТ    из   ОКОЛОГЛОТОЧНОГО     КОЛЬЦА   и ЧЕТЫРЕХ     ПРОДОЛЬНЫХ    СТВОЛОВ;</a:t>
            </a:r>
            <a:br>
              <a:rPr lang="ru-RU" dirty="0" smtClean="0"/>
            </a:br>
            <a:r>
              <a:rPr lang="ru-RU" dirty="0" smtClean="0"/>
              <a:t> –  У    ВЫСШИХ    ФОРМ  РАЗБРОСАННО–УЗЛОВОГО   ТИПА   (из   3   или   5   пар   узлов).</a:t>
            </a: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28" t="3333" r="6410"/>
          <a:stretch>
            <a:fillRect/>
          </a:stretch>
        </p:blipFill>
        <p:spPr bwMode="auto">
          <a:xfrm>
            <a:off x="428596" y="1142984"/>
            <a:ext cx="5286412" cy="521497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214282" y="142852"/>
            <a:ext cx="8715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РАЗНЫЕ   ВИДЫ   НЕРВНОЙ   СИСТЕМЫ</a:t>
            </a:r>
            <a:endParaRPr lang="ru-RU" sz="4000" dirty="0"/>
          </a:p>
        </p:txBody>
      </p:sp>
      <p:pic>
        <p:nvPicPr>
          <p:cNvPr id="4" name="Рисунок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99" r="13333"/>
          <a:stretch>
            <a:fillRect/>
          </a:stretch>
        </p:blipFill>
        <p:spPr bwMode="auto">
          <a:xfrm>
            <a:off x="6643702" y="1214422"/>
            <a:ext cx="1857388" cy="478634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858312" cy="6572296"/>
          </a:xfrm>
        </p:spPr>
        <p:txBody>
          <a:bodyPr anchor="t"/>
          <a:lstStyle/>
          <a:p>
            <a:pPr algn="l"/>
            <a:r>
              <a:rPr lang="ru-RU" u="sng" dirty="0" smtClean="0"/>
              <a:t>ОРГАНЫ</a:t>
            </a:r>
            <a:r>
              <a:rPr lang="ru-RU" dirty="0" smtClean="0"/>
              <a:t>   </a:t>
            </a:r>
            <a:r>
              <a:rPr lang="ru-RU" u="sng" dirty="0" smtClean="0"/>
              <a:t>ЧУВСТВ</a:t>
            </a:r>
            <a:r>
              <a:rPr lang="ru-RU" dirty="0" smtClean="0"/>
              <a:t>:   ПРОСТЫЕ   ГЛАЗА,  ЩУПАЛЬЦА,   СТАТОЦИСТЫ  (органы   равновесия).</a:t>
            </a:r>
            <a:endParaRPr lang="ru-RU" dirty="0"/>
          </a:p>
        </p:txBody>
      </p:sp>
      <p:pic>
        <p:nvPicPr>
          <p:cNvPr id="3" name="Picture 4" descr="ÐÐ°ÑÑÐ¸Ð½ÐºÐ¸ Ð¿Ð¾ Ð·Ð°Ð¿ÑÐ¾ÑÑ Helix pomatia">
            <a:extLst>
              <a:ext uri="{FF2B5EF4-FFF2-40B4-BE49-F238E27FC236}">
                <a16:creationId xmlns="" xmlns:a16="http://schemas.microsoft.com/office/drawing/2014/main" id="{AE86BE0E-2DAD-4173-A7D3-7375D9A891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5918" y="2214554"/>
            <a:ext cx="5535300" cy="3691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072462" y="4429132"/>
            <a:ext cx="928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ГЛАЗА</a:t>
            </a:r>
            <a:endParaRPr lang="ru-RU" dirty="0"/>
          </a:p>
        </p:txBody>
      </p:sp>
      <p:cxnSp>
        <p:nvCxnSpPr>
          <p:cNvPr id="6" name="Прямая со стрелкой 5"/>
          <p:cNvCxnSpPr>
            <a:stCxn id="4" idx="1"/>
          </p:cNvCxnSpPr>
          <p:nvPr/>
        </p:nvCxnSpPr>
        <p:spPr>
          <a:xfrm rot="10800000">
            <a:off x="6786578" y="4572008"/>
            <a:ext cx="1285884" cy="4179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rot="10800000">
            <a:off x="7000892" y="3786190"/>
            <a:ext cx="1071570" cy="71438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857884" y="6286520"/>
            <a:ext cx="1500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ЩУПАЛЬЦЫ</a:t>
            </a:r>
            <a:endParaRPr lang="ru-RU" dirty="0"/>
          </a:p>
        </p:txBody>
      </p:sp>
      <p:cxnSp>
        <p:nvCxnSpPr>
          <p:cNvPr id="18" name="Прямая со стрелкой 17"/>
          <p:cNvCxnSpPr/>
          <p:nvPr/>
        </p:nvCxnSpPr>
        <p:spPr>
          <a:xfrm rot="16200000" flipV="1">
            <a:off x="5857884" y="5715016"/>
            <a:ext cx="1000132" cy="285752"/>
          </a:xfrm>
          <a:prstGeom prst="straightConnector1">
            <a:avLst/>
          </a:prstGeom>
          <a:ln w="571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858312" cy="6572296"/>
          </a:xfrm>
        </p:spPr>
        <p:txBody>
          <a:bodyPr anchor="t"/>
          <a:lstStyle/>
          <a:p>
            <a:pPr algn="l"/>
            <a:r>
              <a:rPr lang="ru-RU" dirty="0" smtClean="0"/>
              <a:t>ПОЛОВАЯ СИСТЕМА: РАЗДЕЛЬНОПОЛЫЕ   и ГЕРМАФРОДИТЫ.</a:t>
            </a:r>
            <a:br>
              <a:rPr lang="ru-RU" dirty="0" smtClean="0"/>
            </a:br>
            <a:r>
              <a:rPr lang="ru-RU" dirty="0" smtClean="0"/>
              <a:t>РАЗМНОЖЕНИЕ   ПОЛОВОЕ.</a:t>
            </a:r>
            <a:endParaRPr lang="ru-RU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22050" y="3143248"/>
            <a:ext cx="4854878" cy="33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858312" cy="6572296"/>
          </a:xfrm>
        </p:spPr>
        <p:txBody>
          <a:bodyPr anchor="t">
            <a:normAutofit/>
          </a:bodyPr>
          <a:lstStyle/>
          <a:p>
            <a:pPr algn="l"/>
            <a:r>
              <a:rPr lang="ru-RU" dirty="0" smtClean="0"/>
              <a:t>РАЗВИТИЕ   с   МЕТАМОРФОЗОМ.  ХАРАКТЕРНЫ   ЛИЧИНКИ:</a:t>
            </a:r>
            <a:br>
              <a:rPr lang="ru-RU" dirty="0" smtClean="0"/>
            </a:br>
            <a:r>
              <a:rPr lang="ru-RU" dirty="0" smtClean="0"/>
              <a:t>–   ТРОХОФОРА,</a:t>
            </a:r>
            <a:br>
              <a:rPr lang="ru-RU" dirty="0" smtClean="0"/>
            </a:br>
            <a:r>
              <a:rPr lang="ru-RU" dirty="0" smtClean="0"/>
              <a:t>–   ТРОХОФОРНАЯ ЛИЧИНКА – ПАРУСНИК   (ВЕЛИГЕР),</a:t>
            </a:r>
            <a:br>
              <a:rPr lang="ru-RU" dirty="0" smtClean="0"/>
            </a:br>
            <a:r>
              <a:rPr lang="ru-RU" dirty="0" smtClean="0"/>
              <a:t>–   ГЛОХИДИЙ.</a:t>
            </a:r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893" b="6249"/>
          <a:stretch>
            <a:fillRect/>
          </a:stretch>
        </p:blipFill>
        <p:spPr bwMode="auto">
          <a:xfrm>
            <a:off x="785786" y="214290"/>
            <a:ext cx="3214710" cy="250033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214282" y="2857496"/>
            <a:ext cx="364304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ЛИЧИНКА ТРОХОФОРА</a:t>
            </a:r>
            <a:endParaRPr lang="ru-RU" sz="2800" dirty="0"/>
          </a:p>
        </p:txBody>
      </p:sp>
      <p:pic>
        <p:nvPicPr>
          <p:cNvPr id="4" name="Рисунок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8" y="142852"/>
            <a:ext cx="2465070" cy="240157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5072066" y="2500306"/>
            <a:ext cx="37862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ЛИЧИНКА   ГЛОХИДИЙ</a:t>
            </a:r>
            <a:endParaRPr lang="ru-RU" sz="2800" dirty="0"/>
          </a:p>
        </p:txBody>
      </p:sp>
      <p:pic>
        <p:nvPicPr>
          <p:cNvPr id="6" name="Рисунок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882" t="5882" b="9893"/>
          <a:stretch>
            <a:fillRect/>
          </a:stretch>
        </p:blipFill>
        <p:spPr bwMode="auto">
          <a:xfrm>
            <a:off x="3857620" y="3214686"/>
            <a:ext cx="3214710" cy="3429024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1000100" y="5072074"/>
            <a:ext cx="3571900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ЛИЧИНКА   ПАРУСНИК  (ВЕЛИГЕР)</a:t>
            </a:r>
            <a:endParaRPr lang="ru-RU" sz="2800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rcRect t="4285"/>
          <a:stretch>
            <a:fillRect/>
          </a:stretch>
        </p:blipFill>
        <p:spPr>
          <a:xfrm>
            <a:off x="214282" y="0"/>
            <a:ext cx="4000496" cy="4929198"/>
          </a:xfrm>
          <a:prstGeom prst="rect">
            <a:avLst/>
          </a:prstGeom>
        </p:spPr>
      </p:pic>
      <p:pic>
        <p:nvPicPr>
          <p:cNvPr id="3" name="Рисунок 2"/>
          <p:cNvPicPr/>
          <p:nvPr/>
        </p:nvPicPr>
        <p:blipFill>
          <a:blip r:embed="rId3"/>
          <a:srcRect t="5263"/>
          <a:stretch>
            <a:fillRect/>
          </a:stretch>
        </p:blipFill>
        <p:spPr>
          <a:xfrm>
            <a:off x="4357686" y="0"/>
            <a:ext cx="4643470" cy="6000768"/>
          </a:xfrm>
          <a:prstGeom prst="rect">
            <a:avLst/>
          </a:prstGeom>
        </p:spPr>
      </p:pic>
      <p:pic>
        <p:nvPicPr>
          <p:cNvPr id="4" name="Рисунок 3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57" r="4587" b="11617"/>
          <a:stretch>
            <a:fillRect/>
          </a:stretch>
        </p:blipFill>
        <p:spPr bwMode="auto">
          <a:xfrm>
            <a:off x="0" y="4929198"/>
            <a:ext cx="3000364" cy="19288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44624"/>
            <a:ext cx="8928992" cy="6696744"/>
          </a:xfrm>
        </p:spPr>
        <p:txBody>
          <a:bodyPr anchor="t">
            <a:noAutofit/>
          </a:bodyPr>
          <a:lstStyle/>
          <a:p>
            <a:pPr algn="l"/>
            <a:r>
              <a:rPr lang="ru-RU" sz="3700" dirty="0" smtClean="0"/>
              <a:t>ПРИ   ПОПАДАНИИ   ЛЮБЫХ   МЕЛКИХ   ЧАСТИЦ   в   ПОЛОСТЬ   МЕЖДУ   ФОРМИРУЮЩЕЙСЯ   РАКОВИНОЙ   и  МАНТИЕЙ   ПРОИСХОДИТ   ОКРУЖЕНИЕ   ЭТОЙ   ЧАСТИЦЫ,   т.е.   РАЗВИВАЕТСЯ   ЗАЩИТНАЯ   РЕАКЦИЯ   КОЖИ    на   РАЗДРАЖЕНИЕ.   МАНТИЯ   ФОРМИРУЕТ   КАПСУЛУ.    ВОКРУГ   ЧАСТИЦЫ    ОТКЛАДЫВАЮТСЯ   СЛОИ РАКОВИНЫ,   ТОЛЬКО   в   ОБРАТНОМ   ПОРЯДКЕ:  ОРГАНИЧЕСКИЙ,  МИНЕРАЛЬНЫЙ,   ПЕРЛАМУТРОВЫЙ.</a:t>
            </a:r>
            <a:endParaRPr lang="ru-RU" sz="3700" dirty="0"/>
          </a:p>
        </p:txBody>
      </p:sp>
    </p:spTree>
    <p:extLst>
      <p:ext uri="{BB962C8B-B14F-4D97-AF65-F5344CB8AC3E}">
        <p14:creationId xmlns:p14="http://schemas.microsoft.com/office/powerpoint/2010/main" val="83888632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ПРОЦЕСС   РАЗВИТИЯ   ЖЕМЧУЖИНЫ</a:t>
            </a:r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8480679"/>
              </p:ext>
            </p:extLst>
          </p:nvPr>
        </p:nvGraphicFramePr>
        <p:xfrm>
          <a:off x="714348" y="1785926"/>
          <a:ext cx="7715304" cy="4500594"/>
        </p:xfrm>
        <a:graphic>
          <a:graphicData uri="http://schemas.openxmlformats.org/drawingml/2006/table">
            <a:tbl>
              <a:tblPr/>
              <a:tblGrid>
                <a:gridCol w="2571500"/>
                <a:gridCol w="2571500"/>
                <a:gridCol w="2572304"/>
              </a:tblGrid>
              <a:tr h="450059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7" name="Рисунок 2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3568" y="2643182"/>
            <a:ext cx="2459672" cy="3143272"/>
          </a:xfrm>
          <a:prstGeom prst="rect">
            <a:avLst/>
          </a:prstGeom>
          <a:noFill/>
        </p:spPr>
      </p:pic>
      <p:pic>
        <p:nvPicPr>
          <p:cNvPr id="8" name="Рисунок 27"/>
          <p:cNvPicPr>
            <a:picLocks noChangeAspect="1" noChangeArrowheads="1"/>
          </p:cNvPicPr>
          <p:nvPr/>
        </p:nvPicPr>
        <p:blipFill>
          <a:blip r:embed="rId3"/>
          <a:srcRect r="4523"/>
          <a:stretch>
            <a:fillRect/>
          </a:stretch>
        </p:blipFill>
        <p:spPr bwMode="auto">
          <a:xfrm>
            <a:off x="3357554" y="2643182"/>
            <a:ext cx="2451467" cy="3110228"/>
          </a:xfrm>
          <a:prstGeom prst="rect">
            <a:avLst/>
          </a:prstGeom>
          <a:noFill/>
        </p:spPr>
      </p:pic>
      <p:pic>
        <p:nvPicPr>
          <p:cNvPr id="9" name="Рисунок 28"/>
          <p:cNvPicPr>
            <a:picLocks noChangeAspect="1" noChangeArrowheads="1"/>
          </p:cNvPicPr>
          <p:nvPr/>
        </p:nvPicPr>
        <p:blipFill>
          <a:blip r:embed="rId4"/>
          <a:srcRect l="12857"/>
          <a:stretch>
            <a:fillRect/>
          </a:stretch>
        </p:blipFill>
        <p:spPr bwMode="auto">
          <a:xfrm>
            <a:off x="5929322" y="2571744"/>
            <a:ext cx="2531110" cy="292896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227607" y="1667402"/>
            <a:ext cx="18836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раковина</a:t>
            </a:r>
            <a:endParaRPr lang="ru-RU" sz="2800" dirty="0"/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1988911" y="2190622"/>
            <a:ext cx="350841" cy="590306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491880" y="1667402"/>
            <a:ext cx="19442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м</a:t>
            </a:r>
            <a:r>
              <a:rPr lang="ru-RU" sz="2800" dirty="0" smtClean="0"/>
              <a:t>антийная полость</a:t>
            </a:r>
            <a:endParaRPr lang="ru-RU" sz="2800" dirty="0"/>
          </a:p>
        </p:txBody>
      </p:sp>
      <p:cxnSp>
        <p:nvCxnSpPr>
          <p:cNvPr id="15" name="Прямая со стрелкой 14"/>
          <p:cNvCxnSpPr/>
          <p:nvPr/>
        </p:nvCxnSpPr>
        <p:spPr>
          <a:xfrm>
            <a:off x="4211960" y="2485775"/>
            <a:ext cx="504056" cy="727201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109916" y="4429042"/>
            <a:ext cx="12298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мусор</a:t>
            </a:r>
            <a:endParaRPr lang="ru-RU" sz="2800" b="1" dirty="0"/>
          </a:p>
        </p:txBody>
      </p:sp>
      <p:cxnSp>
        <p:nvCxnSpPr>
          <p:cNvPr id="20" name="Прямая со стрелкой 19"/>
          <p:cNvCxnSpPr/>
          <p:nvPr/>
        </p:nvCxnSpPr>
        <p:spPr>
          <a:xfrm flipV="1">
            <a:off x="1619672" y="3212976"/>
            <a:ext cx="293732" cy="1296144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6217354" y="1860845"/>
            <a:ext cx="19550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гиподерма</a:t>
            </a:r>
            <a:endParaRPr lang="ru-RU" sz="2800" dirty="0"/>
          </a:p>
        </p:txBody>
      </p:sp>
      <p:cxnSp>
        <p:nvCxnSpPr>
          <p:cNvPr id="25" name="Прямая со стрелкой 24"/>
          <p:cNvCxnSpPr/>
          <p:nvPr/>
        </p:nvCxnSpPr>
        <p:spPr>
          <a:xfrm>
            <a:off x="7020272" y="2384065"/>
            <a:ext cx="432048" cy="828911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>
            <a:off x="6444208" y="2190622"/>
            <a:ext cx="216024" cy="1670426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6403747" y="5786454"/>
            <a:ext cx="20033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жемчужина</a:t>
            </a:r>
            <a:endParaRPr lang="ru-RU" sz="2800" dirty="0"/>
          </a:p>
        </p:txBody>
      </p:sp>
      <p:cxnSp>
        <p:nvCxnSpPr>
          <p:cNvPr id="39" name="Прямая со стрелкой 38"/>
          <p:cNvCxnSpPr/>
          <p:nvPr/>
        </p:nvCxnSpPr>
        <p:spPr>
          <a:xfrm flipV="1">
            <a:off x="7020272" y="5157192"/>
            <a:ext cx="1" cy="7920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3111215" y="5087210"/>
            <a:ext cx="32925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МАНТИЯ=ГИПОДЕРМА</a:t>
            </a:r>
            <a:endParaRPr lang="ru-RU" sz="2400" b="1" dirty="0"/>
          </a:p>
        </p:txBody>
      </p:sp>
      <p:cxnSp>
        <p:nvCxnSpPr>
          <p:cNvPr id="11" name="Прямая со стрелкой 10"/>
          <p:cNvCxnSpPr/>
          <p:nvPr/>
        </p:nvCxnSpPr>
        <p:spPr>
          <a:xfrm flipV="1">
            <a:off x="4583287" y="4429042"/>
            <a:ext cx="0" cy="65816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74638"/>
            <a:ext cx="8858312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КЛАСС   –  ПАНЦИРНЫЕ = ХИТОНЫ (</a:t>
            </a:r>
            <a:r>
              <a:rPr lang="en-US" dirty="0" smtClean="0"/>
              <a:t>LORICATA</a:t>
            </a:r>
            <a:r>
              <a:rPr lang="ru-RU" dirty="0" smtClean="0"/>
              <a:t> = </a:t>
            </a:r>
            <a:r>
              <a:rPr lang="en-US" dirty="0" smtClean="0"/>
              <a:t>POLYPLACOPHORA</a:t>
            </a:r>
            <a:r>
              <a:rPr lang="ru-RU" dirty="0" smtClean="0"/>
              <a:t>)</a:t>
            </a:r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1802" y="1571612"/>
            <a:ext cx="2957526" cy="50720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858312" cy="6572296"/>
          </a:xfrm>
        </p:spPr>
        <p:txBody>
          <a:bodyPr anchor="t">
            <a:normAutofit/>
          </a:bodyPr>
          <a:lstStyle/>
          <a:p>
            <a:pPr algn="l"/>
            <a:r>
              <a:rPr lang="ru-RU" dirty="0" smtClean="0"/>
              <a:t>     В   ПОДТИПЕ   РАКОВИННЫЕ     </a:t>
            </a:r>
            <a:br>
              <a:rPr lang="ru-RU" dirty="0" smtClean="0"/>
            </a:br>
            <a:r>
              <a:rPr lang="ru-RU" dirty="0" smtClean="0"/>
              <a:t>              ОСНОВНЫЕ   КЛАССЫ:</a:t>
            </a:r>
            <a:br>
              <a:rPr lang="ru-RU" dirty="0" smtClean="0"/>
            </a:br>
            <a:r>
              <a:rPr lang="ru-RU" sz="4000" dirty="0" smtClean="0"/>
              <a:t>–  Моноплакофоры   (</a:t>
            </a:r>
            <a:r>
              <a:rPr lang="en-US" sz="4000" dirty="0" smtClean="0"/>
              <a:t>Monoplacophora</a:t>
            </a:r>
            <a:r>
              <a:rPr lang="ru-RU" sz="4000" dirty="0" smtClean="0"/>
              <a:t>), – </a:t>
            </a:r>
            <a:r>
              <a:rPr lang="en-US" sz="4000" dirty="0" smtClean="0"/>
              <a:t> </a:t>
            </a:r>
            <a:r>
              <a:rPr lang="ru-RU" sz="4000" dirty="0" smtClean="0"/>
              <a:t>Брюхоногие   (</a:t>
            </a:r>
            <a:r>
              <a:rPr lang="en-US" sz="4000" dirty="0" smtClean="0"/>
              <a:t>Gastropoda</a:t>
            </a:r>
            <a:r>
              <a:rPr lang="ru-RU" sz="4000" dirty="0" smtClean="0"/>
              <a:t>),</a:t>
            </a:r>
            <a:br>
              <a:rPr lang="ru-RU" sz="4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ru-RU" sz="4000" dirty="0" smtClean="0"/>
              <a:t>– </a:t>
            </a:r>
            <a:r>
              <a:rPr lang="en-US" sz="4000" dirty="0" smtClean="0"/>
              <a:t> </a:t>
            </a:r>
            <a:r>
              <a:rPr lang="ru-RU" sz="4000" dirty="0" smtClean="0"/>
              <a:t>Двустворчатые</a:t>
            </a:r>
            <a:r>
              <a:rPr lang="en-US" sz="4000" dirty="0" smtClean="0"/>
              <a:t> </a:t>
            </a:r>
            <a:r>
              <a:rPr lang="ru-RU" sz="4000" dirty="0" smtClean="0"/>
              <a:t>= </a:t>
            </a:r>
            <a:r>
              <a:rPr lang="ru-RU" sz="4000" dirty="0" err="1" smtClean="0"/>
              <a:t>Пластинчатожаберные</a:t>
            </a:r>
            <a:r>
              <a:rPr lang="ru-RU" sz="4000" dirty="0" smtClean="0"/>
              <a:t> </a:t>
            </a:r>
            <a:r>
              <a:rPr lang="en-US" sz="4000" dirty="0" smtClean="0"/>
              <a:t>   </a:t>
            </a:r>
            <a:r>
              <a:rPr lang="ru-RU" sz="4000" dirty="0" smtClean="0"/>
              <a:t>(</a:t>
            </a:r>
            <a:r>
              <a:rPr lang="en-US" sz="4000" dirty="0" smtClean="0"/>
              <a:t>Bivalvia = </a:t>
            </a:r>
            <a:r>
              <a:rPr lang="en-US" sz="4000" dirty="0" err="1" smtClean="0"/>
              <a:t>Lamellibranchia</a:t>
            </a:r>
            <a:r>
              <a:rPr lang="ru-RU" sz="4000" dirty="0" smtClean="0"/>
              <a:t>),</a:t>
            </a:r>
            <a:br>
              <a:rPr lang="ru-RU" sz="4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ru-RU" sz="4000" dirty="0" smtClean="0"/>
              <a:t>– </a:t>
            </a:r>
            <a:r>
              <a:rPr lang="en-US" sz="4000" dirty="0" smtClean="0"/>
              <a:t> </a:t>
            </a:r>
            <a:r>
              <a:rPr lang="ru-RU" sz="4000" dirty="0" smtClean="0"/>
              <a:t>Головоногие   (</a:t>
            </a:r>
            <a:r>
              <a:rPr lang="en-US" sz="4000" dirty="0" smtClean="0"/>
              <a:t>Cephalopoda</a:t>
            </a:r>
            <a:r>
              <a:rPr lang="ru-RU" sz="4000" dirty="0" smtClean="0"/>
              <a:t>).</a:t>
            </a:r>
            <a:endParaRPr lang="ru-RU" sz="4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14290"/>
            <a:ext cx="8858312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КЛАСС   Моноплакофоры   (</a:t>
            </a:r>
            <a:r>
              <a:rPr lang="en-US" dirty="0" smtClean="0"/>
              <a:t>Monoplacophora</a:t>
            </a:r>
            <a:r>
              <a:rPr lang="ru-RU" dirty="0" smtClean="0"/>
              <a:t>)</a:t>
            </a:r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2274" y="1428736"/>
            <a:ext cx="6679453" cy="48577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857256"/>
          </a:xfrm>
        </p:spPr>
        <p:txBody>
          <a:bodyPr/>
          <a:lstStyle/>
          <a:p>
            <a:r>
              <a:rPr lang="ru-RU" dirty="0" smtClean="0"/>
              <a:t>КЛАСС   Брюхоногие (</a:t>
            </a:r>
            <a:r>
              <a:rPr lang="en-US" dirty="0" smtClean="0"/>
              <a:t>Gastropoda</a:t>
            </a:r>
            <a:r>
              <a:rPr lang="ru-RU" dirty="0" smtClean="0"/>
              <a:t>)</a:t>
            </a:r>
            <a:endParaRPr lang="ru-RU" dirty="0"/>
          </a:p>
        </p:txBody>
      </p:sp>
      <p:pic>
        <p:nvPicPr>
          <p:cNvPr id="3" name="Рисунок 2" descr="ÐÐ°ÑÑÐ¸Ð½ÐºÐ¸ Ð¿Ð¾ Ð·Ð°Ð¿ÑÐ¾ÑÑ Cepaea nemoralis L.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4" t="6835" r="4255" b="11140"/>
          <a:stretch>
            <a:fillRect/>
          </a:stretch>
        </p:blipFill>
        <p:spPr bwMode="auto">
          <a:xfrm>
            <a:off x="142844" y="1000108"/>
            <a:ext cx="2714644" cy="1500198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F:\Описание наблюдений на стоянках\Бабочки\depositphotos_34677569-stock-photo-striped-snail-on-white-background.jpg"/>
          <p:cNvPicPr/>
          <p:nvPr/>
        </p:nvPicPr>
        <p:blipFill>
          <a:blip r:embed="rId3"/>
          <a:srcRect l="4651" t="9316" r="6977" b="11498"/>
          <a:stretch>
            <a:fillRect/>
          </a:stretch>
        </p:blipFill>
        <p:spPr bwMode="auto">
          <a:xfrm>
            <a:off x="2857488" y="1000108"/>
            <a:ext cx="3214710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ÐÐ°ÑÑÐ¸Ð½ÐºÐ¸ Ð¿Ð¾ Ð·Ð°Ð¿ÑÐ¾ÑÑ Ð²Ð¸Ð½Ð¾Ð³ÑÐ°Ð´Ð½Ð°Ñ ÑÐ»Ð¸ÑÐºÐ° ÐºÐ°Ð¼Ð½Ð¸">
            <a:extLst>
              <a:ext uri="{FF2B5EF4-FFF2-40B4-BE49-F238E27FC236}">
                <a16:creationId xmlns="" xmlns:a16="http://schemas.microsoft.com/office/drawing/2014/main" id="{F83BF01F-C8A9-43E1-9B8E-9B44643998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74" r="12462" b="13889"/>
          <a:stretch>
            <a:fillRect/>
          </a:stretch>
        </p:blipFill>
        <p:spPr bwMode="auto">
          <a:xfrm>
            <a:off x="142844" y="2500306"/>
            <a:ext cx="2428892" cy="2214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6050" y="2500306"/>
            <a:ext cx="2857520" cy="221076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4" descr="ÐÐ°ÑÑÐ¸Ð½ÐºÐ¸ Ð¿Ð¾ Ð·Ð°Ð¿ÑÐ¾ÑÑ Helix pomatia">
            <a:extLst>
              <a:ext uri="{FF2B5EF4-FFF2-40B4-BE49-F238E27FC236}">
                <a16:creationId xmlns:a16="http://schemas.microsoft.com/office/drawing/2014/main" xmlns="" id="{AE86BE0E-2DAD-4173-A7D3-7375D9A891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6445" y="2500306"/>
            <a:ext cx="3270545" cy="2180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2198" y="785794"/>
            <a:ext cx="2786082" cy="163855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2" y="4786322"/>
            <a:ext cx="1785950" cy="207167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/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736" y="4786322"/>
            <a:ext cx="2786082" cy="19335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/>
          <p:cNvPicPr/>
          <p:nvPr/>
        </p:nvPicPr>
        <p:blipFill>
          <a:blip r:embed="rId10"/>
          <a:stretch>
            <a:fillRect/>
          </a:stretch>
        </p:blipFill>
        <p:spPr>
          <a:xfrm>
            <a:off x="6215074" y="4695825"/>
            <a:ext cx="2733675" cy="216217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КЛАСС   Двустворчатые</a:t>
            </a:r>
            <a:r>
              <a:rPr lang="en-US" sz="3600" dirty="0" smtClean="0"/>
              <a:t> </a:t>
            </a:r>
            <a:r>
              <a:rPr lang="ru-RU" sz="3600" dirty="0" smtClean="0"/>
              <a:t>= </a:t>
            </a:r>
            <a:r>
              <a:rPr lang="ru-RU" sz="3600" dirty="0" err="1" smtClean="0"/>
              <a:t>Пластинчатожаберные</a:t>
            </a:r>
            <a:r>
              <a:rPr lang="ru-RU" sz="3600" dirty="0" smtClean="0"/>
              <a:t> </a:t>
            </a:r>
            <a:r>
              <a:rPr lang="en-US" sz="3600" dirty="0" smtClean="0"/>
              <a:t>   </a:t>
            </a:r>
            <a:r>
              <a:rPr lang="ru-RU" sz="3600" dirty="0" smtClean="0"/>
              <a:t>(</a:t>
            </a:r>
            <a:r>
              <a:rPr lang="en-US" sz="3600" dirty="0" smtClean="0"/>
              <a:t>Bivalvia = </a:t>
            </a:r>
            <a:r>
              <a:rPr lang="en-US" sz="3600" dirty="0" err="1" smtClean="0"/>
              <a:t>Lamellibranchia</a:t>
            </a:r>
            <a:r>
              <a:rPr lang="ru-RU" sz="3600" dirty="0" smtClean="0"/>
              <a:t>)</a:t>
            </a:r>
            <a:endParaRPr lang="ru-RU" sz="3600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1285860"/>
            <a:ext cx="3714744" cy="2071702"/>
          </a:xfrm>
          <a:prstGeom prst="rect">
            <a:avLst/>
          </a:prstGeom>
        </p:spPr>
      </p:pic>
      <p:pic>
        <p:nvPicPr>
          <p:cNvPr id="4" name="Рисунок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043"/>
          <a:stretch>
            <a:fillRect/>
          </a:stretch>
        </p:blipFill>
        <p:spPr bwMode="auto">
          <a:xfrm>
            <a:off x="6143636" y="1285860"/>
            <a:ext cx="2857520" cy="192882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6858016" y="3143248"/>
            <a:ext cx="17145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устрица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42844" y="3071810"/>
            <a:ext cx="16430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беззубка</a:t>
            </a:r>
            <a:endParaRPr lang="ru-RU" sz="2800" dirty="0"/>
          </a:p>
        </p:txBody>
      </p:sp>
      <p:pic>
        <p:nvPicPr>
          <p:cNvPr id="7" name="Рисунок 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137"/>
          <a:stretch>
            <a:fillRect/>
          </a:stretch>
        </p:blipFill>
        <p:spPr bwMode="auto">
          <a:xfrm>
            <a:off x="4143372" y="1643050"/>
            <a:ext cx="2000264" cy="4071966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3786182" y="5715016"/>
            <a:ext cx="22860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корабельный  червь</a:t>
            </a:r>
            <a:endParaRPr lang="ru-RU" sz="2800" dirty="0"/>
          </a:p>
        </p:txBody>
      </p:sp>
      <p:pic>
        <p:nvPicPr>
          <p:cNvPr id="9" name="Рисунок 8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4" t="3136" r="67485" b="59227"/>
          <a:stretch>
            <a:fillRect/>
          </a:stretch>
        </p:blipFill>
        <p:spPr bwMode="auto">
          <a:xfrm>
            <a:off x="142844" y="3643314"/>
            <a:ext cx="3571900" cy="1928826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/>
          <p:cNvSpPr txBox="1"/>
          <p:nvPr/>
        </p:nvSpPr>
        <p:spPr>
          <a:xfrm>
            <a:off x="1000100" y="5572140"/>
            <a:ext cx="1428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мидия</a:t>
            </a:r>
            <a:endParaRPr lang="ru-RU" sz="2800" dirty="0"/>
          </a:p>
        </p:txBody>
      </p:sp>
      <p:pic>
        <p:nvPicPr>
          <p:cNvPr id="11" name="Рисунок 10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 t="59591" r="33557"/>
          <a:stretch>
            <a:fillRect/>
          </a:stretch>
        </p:blipFill>
        <p:spPr bwMode="auto">
          <a:xfrm>
            <a:off x="6286512" y="3643314"/>
            <a:ext cx="2643206" cy="2286016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TextBox 11"/>
          <p:cNvSpPr txBox="1"/>
          <p:nvPr/>
        </p:nvSpPr>
        <p:spPr>
          <a:xfrm>
            <a:off x="6286512" y="5857892"/>
            <a:ext cx="24288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гребешок</a:t>
            </a:r>
            <a:endParaRPr lang="ru-RU" sz="2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57232"/>
          </a:xfrm>
        </p:spPr>
        <p:txBody>
          <a:bodyPr/>
          <a:lstStyle/>
          <a:p>
            <a:r>
              <a:rPr lang="ru-RU" dirty="0" smtClean="0"/>
              <a:t>КЛАСС   Головоногие  (</a:t>
            </a:r>
            <a:r>
              <a:rPr lang="en-US" dirty="0" smtClean="0"/>
              <a:t>Cephalopoda</a:t>
            </a:r>
            <a:r>
              <a:rPr lang="ru-RU" dirty="0" smtClean="0"/>
              <a:t>)</a:t>
            </a:r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00" t="17949" r="4000" b="20513"/>
          <a:stretch>
            <a:fillRect/>
          </a:stretch>
        </p:blipFill>
        <p:spPr bwMode="auto">
          <a:xfrm>
            <a:off x="214282" y="928670"/>
            <a:ext cx="3214710" cy="1714512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15" r="16667"/>
          <a:stretch>
            <a:fillRect/>
          </a:stretch>
        </p:blipFill>
        <p:spPr bwMode="auto">
          <a:xfrm>
            <a:off x="3143240" y="2714620"/>
            <a:ext cx="2643206" cy="228601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01" r="8415" b="12109"/>
          <a:stretch>
            <a:fillRect/>
          </a:stretch>
        </p:blipFill>
        <p:spPr bwMode="auto">
          <a:xfrm>
            <a:off x="3357554" y="5000636"/>
            <a:ext cx="2714644" cy="185736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97" r="32143"/>
          <a:stretch>
            <a:fillRect/>
          </a:stretch>
        </p:blipFill>
        <p:spPr bwMode="auto">
          <a:xfrm>
            <a:off x="6215074" y="4857760"/>
            <a:ext cx="2643206" cy="200024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97" t="6851" r="2456" b="10931"/>
          <a:stretch>
            <a:fillRect/>
          </a:stretch>
        </p:blipFill>
        <p:spPr bwMode="auto">
          <a:xfrm>
            <a:off x="3714744" y="928670"/>
            <a:ext cx="5143536" cy="1785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7" r="64658"/>
          <a:stretch>
            <a:fillRect/>
          </a:stretch>
        </p:blipFill>
        <p:spPr bwMode="auto">
          <a:xfrm>
            <a:off x="142844" y="2643182"/>
            <a:ext cx="3000396" cy="1643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684" r="1042"/>
          <a:stretch>
            <a:fillRect/>
          </a:stretch>
        </p:blipFill>
        <p:spPr bwMode="auto">
          <a:xfrm>
            <a:off x="6000760" y="2714620"/>
            <a:ext cx="2857520" cy="21431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1830"/>
          <a:stretch>
            <a:fillRect/>
          </a:stretch>
        </p:blipFill>
        <p:spPr bwMode="auto">
          <a:xfrm>
            <a:off x="142844" y="4429132"/>
            <a:ext cx="3000396" cy="21431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858312" cy="6572296"/>
          </a:xfrm>
        </p:spPr>
        <p:txBody>
          <a:bodyPr anchor="t">
            <a:normAutofit/>
          </a:bodyPr>
          <a:lstStyle/>
          <a:p>
            <a:pPr algn="l"/>
            <a:r>
              <a:rPr lang="ru-RU" dirty="0" smtClean="0"/>
              <a:t>МОЛЛЮСКИ   или   МЯГКОТЕЛЫЕ  – ВОДНЫЕ,  НАЗЕМНЫЕ,   редко   ПАРАЗИТИЧЕСКИЕ    ЖИВОТНЫЕ.</a:t>
            </a:r>
            <a:br>
              <a:rPr lang="ru-RU" dirty="0" smtClean="0"/>
            </a:br>
            <a:r>
              <a:rPr lang="ru-RU" dirty="0" smtClean="0"/>
              <a:t> МОЛЛЮСКИ   –   ДВУСТОРОННЕ- СИММЕТРИЧНЫЕ    ЖИВОТНЫЕ, БРЮХОНОГИЕ    МОЛЛЮСКИ   –    АСИММЕТРИЧНЫЕ.</a:t>
            </a:r>
            <a:endParaRPr lang="ru-RU" dirty="0"/>
          </a:p>
        </p:txBody>
      </p:sp>
      <p:pic>
        <p:nvPicPr>
          <p:cNvPr id="3" name="Picture 2" descr="ÐÐ°ÑÑÐ¸Ð½ÐºÐ¸ Ð¿Ð¾ Ð·Ð°Ð¿ÑÐ¾ÑÑ Ð²Ð¸Ð½Ð¾Ð³ÑÐ°Ð´Ð½Ð°Ñ ÑÐ»Ð¸ÑÐºÐ° ÐºÐ°Ð¼Ð½Ð¸">
            <a:extLst>
              <a:ext uri="{FF2B5EF4-FFF2-40B4-BE49-F238E27FC236}">
                <a16:creationId xmlns="" xmlns:a16="http://schemas.microsoft.com/office/drawing/2014/main" id="{D72BEAE0-498B-4C6C-B67A-0B90326464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72" t="15597" r="14495" b="25687"/>
          <a:stretch>
            <a:fillRect/>
          </a:stretch>
        </p:blipFill>
        <p:spPr bwMode="auto">
          <a:xfrm>
            <a:off x="2808373" y="4857760"/>
            <a:ext cx="3875465" cy="200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297</TotalTime>
  <Words>346</Words>
  <Application>Microsoft Office PowerPoint</Application>
  <PresentationFormat>Экран (4:3)</PresentationFormat>
  <Paragraphs>50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Лекции 13, 14.</vt:lpstr>
      <vt:lpstr>     ТИП    MOLLUSCA    ДЕЛИТСЯ   на   2    ПОДТИПА:     – БОКОНЕРВНЫЕ   (AMPHINEURA),    – РАКОВИННЫЕ   (CONCHIFERA).       В   ПОДТИПЕ   БОКОНЕРВНЫЕ   – КЛАСС   –  ПАНЦИРНЫЕ = ХИТОНЫ (LORICATA = POLYPLACOPHORA).</vt:lpstr>
      <vt:lpstr>КЛАСС   –  ПАНЦИРНЫЕ = ХИТОНЫ (LORICATA = POLYPLACOPHORA)</vt:lpstr>
      <vt:lpstr>     В   ПОДТИПЕ   РАКОВИННЫЕ                    ОСНОВНЫЕ   КЛАССЫ: –  Моноплакофоры   (Monoplacophora), –  Брюхоногие   (Gastropoda),  –  Двустворчатые = Пластинчатожаберные    (Bivalvia = Lamellibranchia),  –  Головоногие   (Cephalopoda).</vt:lpstr>
      <vt:lpstr>КЛАСС   Моноплакофоры   (Monoplacophora)</vt:lpstr>
      <vt:lpstr>КЛАСС   Брюхоногие (Gastropoda)</vt:lpstr>
      <vt:lpstr>КЛАСС   Двустворчатые = Пластинчатожаберные    (Bivalvia = Lamellibranchia)</vt:lpstr>
      <vt:lpstr>КЛАСС   Головоногие  (Cephalopoda)</vt:lpstr>
      <vt:lpstr>МОЛЛЮСКИ   или   МЯГКОТЕЛЫЕ  – ВОДНЫЕ,  НАЗЕМНЫЕ,   редко   ПАРАЗИТИЧЕСКИЕ    ЖИВОТНЫЕ.  МОЛЛЮСКИ   –   ДВУСТОРОННЕ- СИММЕТРИЧНЫЕ    ЖИВОТНЫЕ, БРЮХОНОГИЕ    МОЛЛЮСКИ   –    АСИММЕТРИЧНЫЕ.</vt:lpstr>
      <vt:lpstr>ТЕЛО    НЕСЕГМЕНТИРОВАННОЕ.  МОЛЛЮСКИ – ВТОРИЧНОПОЛОСТНЫЕ   ЖИВОТНЫЕ,   НО    ВСЕ ПРОМЕЖУТКИ    МЕЖДУ    ОРГАНАМИ    ЗАПОЛНЕНЫ  ПАРЕНХИМОЙ.  ТЕЛО    СОСТОИТ   из   3    ОТДЕЛОВ – ГОЛОВЫ,  ТУЛОВИЩА   и   НОГИ. </vt:lpstr>
      <vt:lpstr>Презентация PowerPoint</vt:lpstr>
      <vt:lpstr>У   ДВУСТВОРЧАТЫХ    ГОЛОВЫ    НЕТ. НОГА  –  ВЫРОСТ   БРЮШНОЙ   СТЕНКИ ТЕЛА, СЛУЖИТ   ДЛЯ   ДВИЖЕНИЯ. У   ГОЛОВОНОГИХ   НОГА   РАЗДЕЛЕНА   на   ЩУПАЛЬЦЫ   и   ВОРОНКУ.</vt:lpstr>
      <vt:lpstr>ОСНОВАНИЕ    ТУЛОВИЩА ОКРУЖЕНО    КОЖНОЙ    СКЛАДКОЙ –  МАНТИЕЙ.    МЕЖДУ    МАНТИЕЙ и   ТЕЛОМ    НАХОДИТСЯ МАНТИЙНАЯ    ПОЛОСТЬ. В    ПОЛОСТИ   –  ЖАБРЫ, ОРГАНЫ ЧУВСТВ   и   ОТВЕРСТИЯ   ЗАДНЕЙ КИШКИ,   ПОЧЕК   и   ПОЛОВОЙ СИСТЕМЫ.</vt:lpstr>
      <vt:lpstr>НА   СПИННОЙ    СТОРОНЕ    ТЕЛА НАХОДИТСЯ   РАКОВИНА. РАКОВИНУ   ВЫДЕЛЯЕТ    МАНТИЯ.   РАКОВИНА ЦЕЛЬНАЯ,   из   ДВУХ   СТВОРОК, или из    НЕСКОЛЬКИХ    ПЛАСТИНОК.</vt:lpstr>
      <vt:lpstr>РАКОВИНА    СОСТОИТ   из НАРУЖНОГО   ОРГАНИЧЕСКОГО   или КОНХИОЛИНОВОГО    СЛОЯ, СРЕДНЕГО   ФАРФОРОВИДНОГО   или   МИНЕРАЛЬНОГО   СЛОЯ  из ИЗВЕСТКОВЫХ    ПЛАСТИНОК    и   ВНУТРЕННЕГО   ПЕРЛАМУТРОВОГО   СЛОЯ.</vt:lpstr>
      <vt:lpstr>     ПИЩЕВАРИТЕЛЬНАЯ СИСТЕМА: из   ПЕРЕДНЕЙ    КИШКИ   (рот,  ротовая полость, глотка, пищевод),  СРЕДНЕЙ   КИШКИ  (желудок  (в   него   впадают    протоки    пищеварительной    железы «печени»),  тонкая кишка)), ЗАДНЯЯ    КИШКА.  В    ГЛОТКЕ    ЕСТЬ    ЯЗЫК,  на    ЯЗЫКЕ ТЁРКА  –  РАДУЛА (аппарат   для измельчения    пищи).</vt:lpstr>
      <vt:lpstr>Презентация PowerPoint</vt:lpstr>
      <vt:lpstr>ВЫДЕЛИТЕЛЬНАЯ    СИСТЕМА: ПОЧКИ – ВИДОИЗМЕНЕННЫЕ ЦЕЛОМОДУКТЫ, ВПАДАЮТ  в  ОКОЛОСЕРДЕЧНУЮ   СУМКУ.</vt:lpstr>
      <vt:lpstr>КРОВЕНОСНАЯ    СИСТЕМА    НЕ ЗАМКНУТА,   СОСТОИТ   из   СЕРДЦА (желудочки   и   предсердия)   и   СОСУДОВ.  ДЫХАТЕЛЬНАЯ    СИСТЕМА  –ЖАБРЫ  (КТЕНИДИИ)   ( у   всех  и   у   части   брюхоногих)   и   ЛЁГКОЕ   (часть    мантийной    полости).  </vt:lpstr>
      <vt:lpstr>НЕРВНАЯ    СИСТЕМА: –   У    ПРИМИТИВНЫХ    МОЛЛЮСКОВ     СОСТОИТ    из   ОКОЛОГЛОТОЧНОГО     КОЛЬЦА   и ЧЕТЫРЕХ     ПРОДОЛЬНЫХ    СТВОЛОВ;  –  У    ВЫСШИХ    ФОРМ  РАЗБРОСАННО–УЗЛОВОГО   ТИПА   (из   3   или   5   пар   узлов).</vt:lpstr>
      <vt:lpstr>Презентация PowerPoint</vt:lpstr>
      <vt:lpstr>ОРГАНЫ   ЧУВСТВ:   ПРОСТЫЕ   ГЛАЗА,  ЩУПАЛЬЦА,   СТАТОЦИСТЫ  (органы   равновесия).</vt:lpstr>
      <vt:lpstr>ПОЛОВАЯ СИСТЕМА: РАЗДЕЛЬНОПОЛЫЕ   и ГЕРМАФРОДИТЫ. РАЗМНОЖЕНИЕ   ПОЛОВОЕ.</vt:lpstr>
      <vt:lpstr>РАЗВИТИЕ   с   МЕТАМОРФОЗОМ.  ХАРАКТЕРНЫ   ЛИЧИНКИ: –   ТРОХОФОРА, –   ТРОХОФОРНАЯ ЛИЧИНКА – ПАРУСНИК   (ВЕЛИГЕР), –   ГЛОХИДИЙ.</vt:lpstr>
      <vt:lpstr>Презентация PowerPoint</vt:lpstr>
      <vt:lpstr>Презентация PowerPoint</vt:lpstr>
      <vt:lpstr>ПРИ   ПОПАДАНИИ   ЛЮБЫХ   МЕЛКИХ   ЧАСТИЦ   в   ПОЛОСТЬ   МЕЖДУ   ФОРМИРУЮЩЕЙСЯ   РАКОВИНОЙ   и  МАНТИЕЙ   ПРОИСХОДИТ   ОКРУЖЕНИЕ   ЭТОЙ   ЧАСТИЦЫ,   т.е.   РАЗВИВАЕТСЯ   ЗАЩИТНАЯ   РЕАКЦИЯ   КОЖИ    на   РАЗДРАЖЕНИЕ.   МАНТИЯ   ФОРМИРУЕТ   КАПСУЛУ.    ВОКРУГ   ЧАСТИЦЫ    ОТКЛАДЫВАЮТСЯ   СЛОИ РАКОВИНЫ,   ТОЛЬКО   в   ОБРАТНОМ   ПОРЯДКЕ:  ОРГАНИЧЕСКИЙ,  МИНЕРАЛЬНЫЙ,   ПЕРЛАМУТРОВЫЙ.</vt:lpstr>
      <vt:lpstr>ПРОЦЕСС   РАЗВИТИЯ   ЖЕМЧУЖИНЫ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38</cp:revision>
  <dcterms:modified xsi:type="dcterms:W3CDTF">2020-05-14T07:37:41Z</dcterms:modified>
</cp:coreProperties>
</file>