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349" r:id="rId4"/>
    <p:sldId id="405" r:id="rId5"/>
    <p:sldId id="427" r:id="rId6"/>
    <p:sldId id="352" r:id="rId7"/>
    <p:sldId id="353" r:id="rId8"/>
    <p:sldId id="437" r:id="rId9"/>
    <p:sldId id="354" r:id="rId10"/>
    <p:sldId id="355" r:id="rId11"/>
    <p:sldId id="438" r:id="rId12"/>
    <p:sldId id="358" r:id="rId13"/>
    <p:sldId id="359" r:id="rId14"/>
    <p:sldId id="360" r:id="rId15"/>
    <p:sldId id="363" r:id="rId16"/>
    <p:sldId id="364" r:id="rId17"/>
    <p:sldId id="366" r:id="rId18"/>
    <p:sldId id="370" r:id="rId19"/>
    <p:sldId id="371" r:id="rId20"/>
    <p:sldId id="439" r:id="rId21"/>
    <p:sldId id="372" r:id="rId22"/>
    <p:sldId id="440" r:id="rId23"/>
    <p:sldId id="441" r:id="rId24"/>
    <p:sldId id="376" r:id="rId25"/>
    <p:sldId id="443" r:id="rId26"/>
    <p:sldId id="442" r:id="rId27"/>
    <p:sldId id="444" r:id="rId28"/>
    <p:sldId id="385" r:id="rId29"/>
    <p:sldId id="387" r:id="rId30"/>
    <p:sldId id="388" r:id="rId31"/>
    <p:sldId id="391" r:id="rId32"/>
    <p:sldId id="393" r:id="rId33"/>
    <p:sldId id="394" r:id="rId34"/>
    <p:sldId id="395" r:id="rId35"/>
    <p:sldId id="396" r:id="rId36"/>
    <p:sldId id="397" r:id="rId37"/>
    <p:sldId id="398" r:id="rId38"/>
    <p:sldId id="399" r:id="rId39"/>
    <p:sldId id="400" r:id="rId40"/>
    <p:sldId id="401" r:id="rId41"/>
    <p:sldId id="402" r:id="rId42"/>
    <p:sldId id="410" r:id="rId43"/>
    <p:sldId id="448" r:id="rId44"/>
    <p:sldId id="449" r:id="rId45"/>
    <p:sldId id="445" r:id="rId46"/>
    <p:sldId id="446" r:id="rId47"/>
    <p:sldId id="451" r:id="rId48"/>
    <p:sldId id="270" r:id="rId49"/>
    <p:sldId id="342" r:id="rId50"/>
    <p:sldId id="456" r:id="rId51"/>
    <p:sldId id="457" r:id="rId52"/>
    <p:sldId id="458" r:id="rId53"/>
    <p:sldId id="452" r:id="rId54"/>
    <p:sldId id="453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D60093"/>
    <a:srgbClr val="0000CC"/>
    <a:srgbClr val="99FF99"/>
    <a:srgbClr val="66FF66"/>
    <a:srgbClr val="FFCC99"/>
    <a:srgbClr val="FF3300"/>
    <a:srgbClr val="FF6600"/>
    <a:srgbClr val="CCFF33"/>
    <a:srgbClr val="00B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2.png"/><Relationship Id="rId7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image" Target="../media/image23.jpeg"/><Relationship Id="rId4" Type="http://schemas.openxmlformats.org/officeDocument/2006/relationships/hyperlink" Target="http://ru.wikipedia.org/wiki/%D0%A4%D0%B0%D0%B9%D0%BB:Anopheles_puppe.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"/>
            <a:ext cx="8858312" cy="714356"/>
          </a:xfrm>
        </p:spPr>
        <p:txBody>
          <a:bodyPr>
            <a:noAutofit/>
          </a:bodyPr>
          <a:lstStyle/>
          <a:p>
            <a:r>
              <a:rPr lang="ru-RU" dirty="0" smtClean="0"/>
              <a:t>Лекция  12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14356"/>
            <a:ext cx="9144000" cy="57150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1. РАЗВИТИЕ   НАСЕКОМЫХ.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3" name="Рисунок 12" descr="https://im0-tub-by.yandex.net/i?id=8158f133aeab58660de42446b5c4fa46&amp;n=33&amp;h=215&amp;w=24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84" t="3488" r="1817" b="2343"/>
          <a:stretch>
            <a:fillRect/>
          </a:stretch>
        </p:blipFill>
        <p:spPr bwMode="auto">
          <a:xfrm>
            <a:off x="285720" y="1357298"/>
            <a:ext cx="2928958" cy="20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 l="6618" r="10662"/>
          <a:stretch>
            <a:fillRect/>
          </a:stretch>
        </p:blipFill>
        <p:spPr bwMode="auto">
          <a:xfrm>
            <a:off x="3214678" y="1357298"/>
            <a:ext cx="294156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Рисунок 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357298"/>
            <a:ext cx="273367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429000"/>
            <a:ext cx="400052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428999"/>
            <a:ext cx="3786214" cy="2585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598516"/>
          </a:xfrm>
        </p:spPr>
        <p:txBody>
          <a:bodyPr anchor="t"/>
          <a:lstStyle/>
          <a:p>
            <a:pPr algn="l"/>
            <a:r>
              <a:rPr lang="ru-RU" dirty="0" smtClean="0"/>
              <a:t>     КРАЯ    СКЛАДКИ   СОЕДИНЯЮТСЯ над    ЗАЧАТКОМ    ЗАРОДЫША</a:t>
            </a:r>
            <a:r>
              <a:rPr lang="ru-RU" dirty="0"/>
              <a:t>.</a:t>
            </a:r>
            <a:r>
              <a:rPr lang="ru-RU" dirty="0" smtClean="0"/>
              <a:t> </a:t>
            </a:r>
            <a:r>
              <a:rPr lang="ru-RU" dirty="0"/>
              <a:t>ОБРАЗУЕТСЯ </a:t>
            </a:r>
            <a:r>
              <a:rPr lang="ru-RU" dirty="0" smtClean="0"/>
              <a:t>   ДВОЙНАЯ    ОБОЛОЧКА.   МЕЖ­ДУ   ДВОЙНОЙ   ОБОЛОЧКОЙ   и   ЗАРОДЫШЕМ    –  АМНИОТИЧЕСКАЯ    ПО­ЛОСТЬ.</a:t>
            </a:r>
            <a:br>
              <a:rPr lang="ru-RU" dirty="0" smtClean="0"/>
            </a:br>
            <a:r>
              <a:rPr lang="ru-RU" dirty="0" smtClean="0"/>
              <a:t>НА­РУЖНЫЙ   СЛОЙ   ОБОЛОЧКИ </a:t>
            </a:r>
            <a:r>
              <a:rPr lang="ru-RU" dirty="0"/>
              <a:t>– </a:t>
            </a:r>
            <a:r>
              <a:rPr lang="ru-RU" dirty="0" smtClean="0"/>
              <a:t>ЭТО  </a:t>
            </a:r>
            <a:r>
              <a:rPr lang="ru-RU" i="1" u="sng" dirty="0"/>
              <a:t>СЕРОЗА</a:t>
            </a:r>
            <a:r>
              <a:rPr lang="ru-RU" dirty="0"/>
              <a:t>, ВНУТРЕННИЙ – </a:t>
            </a:r>
            <a:r>
              <a:rPr lang="ru-RU" i="1" u="sng" dirty="0"/>
              <a:t>АМНИОН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431032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Сегментация   зародыша   насекомого: </a:t>
            </a:r>
            <a:r>
              <a:rPr lang="ru-RU" sz="2000" dirty="0" smtClean="0"/>
              <a:t> А </a:t>
            </a:r>
            <a:r>
              <a:rPr lang="ru-RU" sz="2000" dirty="0"/>
              <a:t>– три  последовательные   стадии</a:t>
            </a:r>
            <a:br>
              <a:rPr lang="ru-RU" sz="2000" dirty="0"/>
            </a:br>
            <a:r>
              <a:rPr lang="ru-RU" sz="2000" dirty="0"/>
              <a:t>сегментации   зародышевой   полоски; Б – схема   сегментации   зародыша   и закладки   конечностей: 1 – головная   доля,  2-4 – зачатки   челюстных   сегментов,   5-7 – зачатки   грудных   сегментов, 8,  9 – зачатки   первых   двух  брюшных    </a:t>
            </a:r>
            <a:r>
              <a:rPr lang="ru-RU" sz="2000" dirty="0" smtClean="0"/>
              <a:t>сегментов,</a:t>
            </a:r>
            <a:br>
              <a:rPr lang="ru-RU" sz="2000" dirty="0" smtClean="0"/>
            </a:br>
            <a:r>
              <a:rPr lang="ru-RU" sz="2000" dirty="0" smtClean="0"/>
              <a:t>10 </a:t>
            </a:r>
            <a:r>
              <a:rPr lang="ru-RU" sz="2000" dirty="0"/>
              <a:t>– зачатки   сяжков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08" y="1714488"/>
            <a:ext cx="4786346" cy="5000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56597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598516"/>
          </a:xfrm>
        </p:spPr>
        <p:txBody>
          <a:bodyPr anchor="t"/>
          <a:lstStyle/>
          <a:p>
            <a:pPr algn="l"/>
            <a:r>
              <a:rPr lang="ru-RU" dirty="0" smtClean="0"/>
              <a:t>ЗАРОДЫШЕВАЯ    ПОЛОСКА </a:t>
            </a:r>
            <a:r>
              <a:rPr lang="ru-RU" dirty="0"/>
              <a:t>СПЕРЕДИ </a:t>
            </a:r>
            <a:r>
              <a:rPr lang="ru-RU" dirty="0" smtClean="0"/>
              <a:t> НАЗАД   ДЕЛИТСЯ   на    СЕГМЕНТЫ.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59851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dirty="0" smtClean="0">
                <a:latin typeface="+mn-lt"/>
              </a:rPr>
              <a:t>В    ГОЛОВНОМ    ОТДЕЛЕ    ОБРАЗУЮТСЯ   ГЛАЗНЫЕ   и АНТЕННАЛЬНЫЕ   ЛОПАСТИ   с   ЗАЧАТКАМИ, ИНТЕРКАЛЯРНЫЙ СЕГМЕНТ,  3  СЕГМЕНТА   РОТОВЫХ КОНЕЧНОСТЕЙ.</a:t>
            </a:r>
            <a:br>
              <a:rPr lang="ru-RU" dirty="0" smtClean="0">
                <a:latin typeface="+mn-lt"/>
              </a:rPr>
            </a:br>
            <a:r>
              <a:rPr lang="ru-RU" dirty="0">
                <a:latin typeface="+mn-lt"/>
              </a:rPr>
              <a:t> </a:t>
            </a:r>
            <a:r>
              <a:rPr lang="ru-RU" dirty="0" smtClean="0">
                <a:latin typeface="+mn-lt"/>
              </a:rPr>
              <a:t>    ЗАТЕМ   ОБРАЗУЮТСЯ  3  ГРУД­НЫХ   СЕГМЕНТА</a:t>
            </a:r>
            <a:r>
              <a:rPr lang="ru-RU" dirty="0">
                <a:latin typeface="+mn-lt"/>
              </a:rPr>
              <a:t> </a:t>
            </a:r>
            <a:r>
              <a:rPr lang="ru-RU" dirty="0" smtClean="0">
                <a:latin typeface="+mn-lt"/>
              </a:rPr>
              <a:t>  с   ЗАЧАТКАМИ КОНЕЧНОСТЕЙ,   11  БРЮШНЫХ СЕГМЕНТОВ   и   ТЕЛЬСОН.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59851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 ПЕРЕДНЯЯ   и   ЗАДНЯЯ   КИШКА ОБРА­ЗУЮТСЯ    </a:t>
            </a:r>
            <a:r>
              <a:rPr lang="ru-RU" dirty="0"/>
              <a:t>из   </a:t>
            </a:r>
            <a:r>
              <a:rPr lang="ru-RU" dirty="0" smtClean="0"/>
              <a:t>ВПЯЧИВАНИЙ   ЭКТОДЕРМЫ. </a:t>
            </a:r>
            <a:r>
              <a:rPr lang="ru-RU" dirty="0"/>
              <a:t>СРЕДНЯЯ </a:t>
            </a:r>
            <a:r>
              <a:rPr lang="ru-RU" dirty="0" smtClean="0"/>
              <a:t>  КИШКА   ОБРАЗУЕТСЯ   из   РАЗНЫХ   ЗАЧАТКОВ  (желточные  клетки, </a:t>
            </a:r>
            <a:r>
              <a:rPr lang="ru-RU" dirty="0"/>
              <a:t>специальные </a:t>
            </a:r>
            <a:r>
              <a:rPr lang="ru-RU" dirty="0" smtClean="0"/>
              <a:t>  клетки   эктодермы, зачаток   передней   </a:t>
            </a:r>
            <a:r>
              <a:rPr lang="ru-RU" dirty="0"/>
              <a:t>кишки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659851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 МАЛЬПИГИЕВЫ    СОСУДЫ   –   из ЭКТОДЕРМЫ   ЗАДНЕЙ   КИШКИ.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НЕРВНАЯ   СИСТЕМА   –   в   виде БРЮШНОГО   ВАЛИКА   ЭКТОДЕРМЫ.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ЦЕЛОМИЧЕСКИЕ    МЕШКИ   РАСПА­ДАЮТСЯ,   ОБРАЗУЕТСЯ    СМЕШАННАЯ   ПОЛОСТЬ   ТЕЛА   – МИКСОЦЕЛЬ.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59851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 ОСВОБОДИВШИЕСЯ    КЛЕТКИ ОБРАЗУЮТ   МЫШЦЫ,  СЕРДЦЕ,  ЖИ­РОВОЕ   ТЕЛО,   ДРУГИЕ   </a:t>
            </a:r>
            <a:r>
              <a:rPr lang="ru-RU" dirty="0"/>
              <a:t>ОРГАНЫ. ЗАРОДЫШ   РАСТЕТ,   ЖЕЛТОК РАСХОДУЕТСЯ,   ЗА­РОДЫШЕВЫЕ ОБОЛОЧКИ </a:t>
            </a:r>
            <a:r>
              <a:rPr lang="ru-RU" dirty="0" smtClean="0"/>
              <a:t>   РАЗРУШАЮТСЯ</a:t>
            </a:r>
            <a:r>
              <a:rPr lang="ru-RU" dirty="0"/>
              <a:t>.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59851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 </a:t>
            </a:r>
            <a:r>
              <a:rPr lang="ru-RU" i="1" u="sng" dirty="0" smtClean="0"/>
              <a:t>ПОСТЭМБРИОНАЛЬНОЕ</a:t>
            </a:r>
            <a:r>
              <a:rPr lang="ru-RU" i="1" dirty="0" smtClean="0"/>
              <a:t>    </a:t>
            </a:r>
            <a:r>
              <a:rPr lang="ru-RU" i="1" u="sng" dirty="0" smtClean="0"/>
              <a:t>РАЗВИТИЕ</a:t>
            </a:r>
            <a:r>
              <a:rPr lang="ru-RU" i="1" dirty="0" smtClean="0"/>
              <a:t>.</a:t>
            </a:r>
            <a:br>
              <a:rPr lang="ru-RU" i="1" dirty="0" smtClean="0"/>
            </a:br>
            <a:r>
              <a:rPr lang="ru-RU" dirty="0" smtClean="0"/>
              <a:t>У НАСЕКОМЫХ ИЗ ЯЙЦА ВЫХОДИТ МОЛО­ДОЕ ЖИВОТНОЕ ИЛИ ЛИЧИНКА С ПОЛНЫМ ЧИСЛОМ СЕГМЕНТОВ.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62473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 У   КРЫЛАТЫХ   НАСЕ­КОМЫХ МЕТАМОРФОЗ</a:t>
            </a:r>
            <a:r>
              <a:rPr lang="ru-RU" dirty="0"/>
              <a:t> </a:t>
            </a:r>
            <a:r>
              <a:rPr lang="ru-RU" dirty="0" smtClean="0"/>
              <a:t>  МОЖЕТ   </a:t>
            </a:r>
            <a:r>
              <a:rPr lang="ru-RU" dirty="0"/>
              <a:t>БЫТЬ  НЕПОЛНЫМ </a:t>
            </a:r>
            <a:r>
              <a:rPr lang="ru-RU" dirty="0" smtClean="0"/>
              <a:t> –  </a:t>
            </a:r>
            <a:r>
              <a:rPr lang="ru-RU" i="1" u="sng" dirty="0" smtClean="0"/>
              <a:t>ГЕМИМЕТАБОЛИЯ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ПОЛНЫМ   –   </a:t>
            </a:r>
            <a:r>
              <a:rPr lang="ru-RU" i="1" u="sng" dirty="0" smtClean="0"/>
              <a:t>ГОЛОМЕТАБОЛИЯ</a:t>
            </a:r>
            <a:r>
              <a:rPr lang="ru-RU" dirty="0" smtClean="0"/>
              <a:t>.</a:t>
            </a:r>
            <a:r>
              <a:rPr lang="ru-RU" i="1" u="sng" dirty="0"/>
              <a:t> </a:t>
            </a:r>
            <a:r>
              <a:rPr lang="ru-RU" i="1" u="sng" dirty="0" smtClean="0"/>
              <a:t>ГЕМИМЕТАБОЛИЯ</a:t>
            </a:r>
            <a:r>
              <a:rPr lang="ru-RU" dirty="0" smtClean="0"/>
              <a:t>  –  яйцо, личинка, взрослое   насекомое   (имаго).  </a:t>
            </a:r>
            <a:r>
              <a:rPr lang="ru-RU" i="1" u="sng" dirty="0" smtClean="0"/>
              <a:t>ГОЛОМЕТАБОЛИЯ</a:t>
            </a:r>
            <a:r>
              <a:rPr lang="ru-RU" dirty="0" smtClean="0"/>
              <a:t>  –  яйцо</a:t>
            </a:r>
            <a:r>
              <a:rPr lang="ru-RU" dirty="0"/>
              <a:t>, личинка, </a:t>
            </a:r>
            <a:r>
              <a:rPr lang="ru-RU" dirty="0" smtClean="0"/>
              <a:t>куколка,  имаго.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598516"/>
          </a:xfrm>
        </p:spPr>
        <p:txBody>
          <a:bodyPr anchor="t"/>
          <a:lstStyle/>
          <a:p>
            <a:pPr algn="l"/>
            <a:r>
              <a:rPr lang="ru-RU" dirty="0" smtClean="0"/>
              <a:t>     НЕПОЛНЫЙ    МЕТАМОРФОЗ  у:</a:t>
            </a:r>
            <a:br>
              <a:rPr lang="ru-RU" dirty="0" smtClean="0"/>
            </a:br>
            <a:r>
              <a:rPr lang="ru-RU" dirty="0" smtClean="0"/>
              <a:t>– ПРЯ­МОКРЫЛЫХ  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ORTHOPTERA</a:t>
            </a:r>
            <a:r>
              <a:rPr lang="ru-RU" dirty="0" smtClean="0"/>
              <a:t>),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</a:t>
            </a:r>
            <a:r>
              <a:rPr lang="ru-RU" dirty="0" smtClean="0"/>
              <a:t>ТАРАКАНОВ</a:t>
            </a:r>
            <a:r>
              <a:rPr lang="en-US" dirty="0" smtClean="0"/>
              <a:t>   (BLATTOPTERA)</a:t>
            </a:r>
            <a:r>
              <a:rPr lang="ru-RU" dirty="0" smtClean="0"/>
              <a:t>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</a:t>
            </a:r>
            <a:r>
              <a:rPr lang="ru-RU" dirty="0" smtClean="0"/>
              <a:t>КЛОПОВ</a:t>
            </a:r>
            <a:r>
              <a:rPr lang="en-US" dirty="0" smtClean="0"/>
              <a:t> = </a:t>
            </a:r>
            <a:r>
              <a:rPr lang="ru-RU" dirty="0" smtClean="0"/>
              <a:t>ПОЛУЖЕСТКОКРЫЛЫХ (</a:t>
            </a:r>
            <a:r>
              <a:rPr lang="en-US" dirty="0" smtClean="0"/>
              <a:t>HEMIPTERA</a:t>
            </a:r>
            <a:r>
              <a:rPr lang="ru-RU" dirty="0" smtClean="0"/>
              <a:t>),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</a:t>
            </a:r>
            <a:r>
              <a:rPr lang="ru-RU" dirty="0" smtClean="0"/>
              <a:t>ПО­ДЁНОК</a:t>
            </a:r>
            <a:r>
              <a:rPr lang="en-US" dirty="0" smtClean="0"/>
              <a:t>   (NEUROPTERA)</a:t>
            </a:r>
            <a:r>
              <a:rPr lang="ru-RU" dirty="0" smtClean="0"/>
              <a:t>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</a:t>
            </a:r>
            <a:r>
              <a:rPr lang="ru-RU" dirty="0" smtClean="0"/>
              <a:t>СТРЕКОЗ</a:t>
            </a:r>
            <a:r>
              <a:rPr lang="en-US" dirty="0" smtClean="0"/>
              <a:t>   (ODONATA)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     РАЗВИТИЕ   из   2   ПЕРИОДОВ: </a:t>
            </a:r>
            <a:br>
              <a:rPr lang="ru-RU" dirty="0" smtClean="0"/>
            </a:br>
            <a:r>
              <a:rPr lang="ru-RU" dirty="0" smtClean="0">
                <a:ln>
                  <a:solidFill>
                    <a:srgbClr val="66FF66"/>
                  </a:solidFill>
                </a:ln>
                <a:solidFill>
                  <a:srgbClr val="66FF66"/>
                </a:solidFill>
              </a:rPr>
              <a:t>→ </a:t>
            </a:r>
            <a:r>
              <a:rPr lang="ru-RU" dirty="0" smtClean="0"/>
              <a:t>ЭМБРИОНАЛЬНЫЙ, </a:t>
            </a:r>
            <a:br>
              <a:rPr lang="ru-RU" dirty="0" smtClean="0"/>
            </a:br>
            <a:r>
              <a:rPr lang="ru-RU" dirty="0" smtClean="0">
                <a:ln>
                  <a:solidFill>
                    <a:srgbClr val="66FF66"/>
                  </a:solidFill>
                </a:ln>
                <a:solidFill>
                  <a:srgbClr val="66FF66"/>
                </a:solidFill>
              </a:rPr>
              <a:t>→ </a:t>
            </a:r>
            <a:r>
              <a:rPr lang="ru-RU" dirty="0" smtClean="0"/>
              <a:t>ПОСТЭМБРИОНАЛЬНЫЙ.</a:t>
            </a:r>
            <a:r>
              <a:rPr lang="ru-RU" i="1" dirty="0" smtClean="0"/>
              <a:t>     </a:t>
            </a:r>
            <a:br>
              <a:rPr lang="ru-RU" i="1" dirty="0" smtClean="0"/>
            </a:br>
            <a:r>
              <a:rPr lang="ru-RU" i="1" dirty="0" smtClean="0"/>
              <a:t>     </a:t>
            </a:r>
            <a:r>
              <a:rPr lang="ru-RU" i="1" u="sng" dirty="0" smtClean="0"/>
              <a:t>ЭМБРИОНАЛЬНОЕ РАЗВИТИЕ</a:t>
            </a:r>
            <a:r>
              <a:rPr lang="ru-RU" i="1" dirty="0" smtClean="0"/>
              <a:t>. </a:t>
            </a:r>
            <a:r>
              <a:rPr lang="ru-RU" dirty="0" smtClean="0"/>
              <a:t>ЯЙЦА   НАСЕКОМЫХ   ОВАЛЬНОЙ ФОРМЫ, БОГАТЫ   ЖЕЛТКОМ. ОН ЗАПОЛНЯЕТ   ЦЕНТРАЛЬНУЮ   ЧАСТЬ   ЯЙЦА.   ДРОБЛЕНИЕ   ЯЙЦА ЧАСТИЧНОЕ,  ПОВЕРХНОСТНОЕ.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792088"/>
          </a:xfrm>
        </p:spPr>
        <p:txBody>
          <a:bodyPr>
            <a:normAutofit fontScale="90000"/>
          </a:bodyPr>
          <a:lstStyle/>
          <a:p>
            <a:r>
              <a:rPr lang="ru-RU" u="sng" dirty="0"/>
              <a:t>ГЕМИМЕТАБОЛИЯ   у   ПРЯМОКРЫЛЫХ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9095" y="1557884"/>
            <a:ext cx="5940425" cy="374223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643306" y="1357298"/>
            <a:ext cx="11493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ИМАГО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128334" y="2145277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ЯЙЦО</a:t>
            </a:r>
            <a:endParaRPr lang="ru-RU" sz="2400" dirty="0"/>
          </a:p>
        </p:txBody>
      </p:sp>
      <p:sp>
        <p:nvSpPr>
          <p:cNvPr id="6" name="Стрелка вправо 5"/>
          <p:cNvSpPr/>
          <p:nvPr/>
        </p:nvSpPr>
        <p:spPr>
          <a:xfrm rot="474943">
            <a:off x="5135383" y="2006741"/>
            <a:ext cx="1373904" cy="484632"/>
          </a:xfrm>
          <a:prstGeom prst="rightArrow">
            <a:avLst/>
          </a:prstGeom>
          <a:solidFill>
            <a:srgbClr val="13F93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6643702" y="2857496"/>
            <a:ext cx="484632" cy="571504"/>
          </a:xfrm>
          <a:prstGeom prst="downArrow">
            <a:avLst/>
          </a:prstGeom>
          <a:solidFill>
            <a:srgbClr val="13F93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429520" y="3429000"/>
            <a:ext cx="1475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</a:rPr>
              <a:t>ЛИЧИНКА</a:t>
            </a:r>
          </a:p>
        </p:txBody>
      </p:sp>
      <p:sp>
        <p:nvSpPr>
          <p:cNvPr id="9" name="Стрелка влево 8"/>
          <p:cNvSpPr/>
          <p:nvPr/>
        </p:nvSpPr>
        <p:spPr>
          <a:xfrm rot="19903051">
            <a:off x="5983953" y="4304736"/>
            <a:ext cx="978408" cy="484632"/>
          </a:xfrm>
          <a:prstGeom prst="leftArrow">
            <a:avLst/>
          </a:prstGeom>
          <a:solidFill>
            <a:srgbClr val="13F93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5286388"/>
            <a:ext cx="1475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ЛИЧИНКА</a:t>
            </a:r>
          </a:p>
        </p:txBody>
      </p:sp>
      <p:sp>
        <p:nvSpPr>
          <p:cNvPr id="11" name="Стрелка влево 10"/>
          <p:cNvSpPr/>
          <p:nvPr/>
        </p:nvSpPr>
        <p:spPr>
          <a:xfrm rot="1705654">
            <a:off x="3128167" y="4275608"/>
            <a:ext cx="978408" cy="484632"/>
          </a:xfrm>
          <a:prstGeom prst="leftArrow">
            <a:avLst/>
          </a:prstGeom>
          <a:solidFill>
            <a:srgbClr val="13F93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3500438"/>
            <a:ext cx="1475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</a:rPr>
              <a:t>ЛИЧИНКА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3" name="Стрелка вверх 12"/>
          <p:cNvSpPr/>
          <p:nvPr/>
        </p:nvSpPr>
        <p:spPr>
          <a:xfrm>
            <a:off x="2714612" y="2714620"/>
            <a:ext cx="484632" cy="571504"/>
          </a:xfrm>
          <a:prstGeom prst="upArrow">
            <a:avLst/>
          </a:prstGeom>
          <a:solidFill>
            <a:srgbClr val="13F93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4804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6624736"/>
          </a:xfrm>
        </p:spPr>
        <p:txBody>
          <a:bodyPr anchor="t">
            <a:normAutofit/>
          </a:bodyPr>
          <a:lstStyle/>
          <a:p>
            <a:pPr algn="l"/>
            <a:r>
              <a:rPr lang="ru-RU" sz="3600" dirty="0" smtClean="0"/>
              <a:t>     ЛИЧИНКИ    ИМАГООБРАЗНЫЕ ,  ПО­ХОЖИ НА    ИМАГО,  ОТ­ЛИЧАЮТСЯ    ЗАЧАТОЧНЫМИ    КРЫЛЬЯМИ,   НЕПОЛНЫМ НАБОРОМ    СЕГМЕНТОВ    БРЮШКА, ПРОВИЗОР­НЫМИ   (личиночными) ОРГАНАМИ   (ТРАХЕЙНЫЕ ЖАБРЫ ,</a:t>
            </a:r>
            <a:r>
              <a:rPr lang="ru-RU" sz="3600" dirty="0"/>
              <a:t> </a:t>
            </a:r>
            <a:r>
              <a:rPr lang="ru-RU" sz="3600" dirty="0" smtClean="0"/>
              <a:t>  МАСКА   и   другие),   НЕДОРАЗВИТОЙ   ПОЛОВОЙ   СИСТЕМОЙ.</a:t>
            </a:r>
            <a:br>
              <a:rPr lang="ru-RU" sz="3600" dirty="0" smtClean="0"/>
            </a:br>
            <a:r>
              <a:rPr lang="ru-RU" sz="3600" dirty="0"/>
              <a:t> </a:t>
            </a:r>
            <a:r>
              <a:rPr lang="ru-RU" sz="3600" dirty="0" smtClean="0"/>
              <a:t>    ВОССТАНОВЛЕНИЕ   ОРГАНОВ   ИМАГО   ПРОИСХОДИТ   во   ВРЕМЯ   ЛИНЕК.</a:t>
            </a:r>
            <a:br>
              <a:rPr lang="ru-RU" sz="3600" dirty="0" smtClean="0"/>
            </a:br>
            <a:r>
              <a:rPr lang="ru-RU" sz="3600" dirty="0" smtClean="0"/>
              <a:t>КОЛИЧЕСТВО    ЛИНЕК   от   4–5   до</a:t>
            </a:r>
            <a:r>
              <a:rPr lang="ru-RU" sz="3600" dirty="0"/>
              <a:t> </a:t>
            </a:r>
            <a:r>
              <a:rPr lang="ru-RU" sz="3600" dirty="0" smtClean="0"/>
              <a:t>  25–30.   </a:t>
            </a:r>
            <a:endParaRPr lang="ru-RU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0425" y="104579"/>
            <a:ext cx="1890352" cy="444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626" y="104579"/>
            <a:ext cx="4720422" cy="3934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512" y="4214818"/>
            <a:ext cx="3672408" cy="2022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42073" y="3212976"/>
            <a:ext cx="316835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 стрелкой 3"/>
          <p:cNvCxnSpPr/>
          <p:nvPr/>
        </p:nvCxnSpPr>
        <p:spPr>
          <a:xfrm>
            <a:off x="6588224" y="2071763"/>
            <a:ext cx="1080120" cy="2545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588224" y="2071763"/>
            <a:ext cx="108012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92080" y="1916832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</a:rPr>
              <a:t>ТРАХЕЙНЫЕ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</a:rPr>
              <a:t>ЖАБРЫ</a:t>
            </a:r>
            <a:endParaRPr lang="ru-RU" sz="2000" b="1" dirty="0">
              <a:solidFill>
                <a:srgbClr val="0000CC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 flipV="1">
            <a:off x="3347864" y="4977172"/>
            <a:ext cx="288032" cy="540060"/>
          </a:xfrm>
          <a:prstGeom prst="straightConnector1">
            <a:avLst/>
          </a:prstGeom>
          <a:ln w="57150">
            <a:solidFill>
              <a:srgbClr val="D6009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13141" y="5500048"/>
            <a:ext cx="1026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99"/>
                </a:solidFill>
              </a:rPr>
              <a:t>МАСКА</a:t>
            </a:r>
            <a:endParaRPr lang="ru-RU" sz="2000" b="1" dirty="0">
              <a:solidFill>
                <a:srgbClr val="CC0099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 flipV="1">
            <a:off x="6372200" y="4869160"/>
            <a:ext cx="1152128" cy="50405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6372200" y="5247202"/>
            <a:ext cx="1152128" cy="12601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17524" y="5346160"/>
            <a:ext cx="1244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/>
                </a:solidFill>
              </a:rPr>
              <a:t>ЗАЧАТКИ</a:t>
            </a:r>
          </a:p>
          <a:p>
            <a:pPr algn="ctr"/>
            <a:r>
              <a:rPr lang="ru-RU" sz="2000" b="1" dirty="0" smtClean="0">
                <a:solidFill>
                  <a:schemeClr val="accent6"/>
                </a:solidFill>
              </a:rPr>
              <a:t>КРЫЛЬЕВ</a:t>
            </a:r>
            <a:endParaRPr lang="ru-RU" sz="20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48747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92088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ГОЛОМЕТАБОЛИЯ</a:t>
            </a:r>
            <a:r>
              <a:rPr lang="ru-RU" dirty="0" smtClean="0"/>
              <a:t>   </a:t>
            </a:r>
            <a:r>
              <a:rPr lang="ru-RU" u="sng" dirty="0" smtClean="0"/>
              <a:t>у</a:t>
            </a:r>
            <a:r>
              <a:rPr lang="ru-RU" dirty="0" smtClean="0"/>
              <a:t>   </a:t>
            </a:r>
            <a:r>
              <a:rPr lang="ru-RU" u="sng" dirty="0" smtClean="0"/>
              <a:t>ЧЕШУЕКРЫЛЫХ</a:t>
            </a:r>
            <a:endParaRPr lang="ru-RU" u="sng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1" y="1500173"/>
            <a:ext cx="5940425" cy="443531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851920" y="1315508"/>
            <a:ext cx="1007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ИМАГО</a:t>
            </a:r>
            <a:endParaRPr lang="ru-RU" sz="2000" b="1" dirty="0"/>
          </a:p>
        </p:txBody>
      </p:sp>
      <p:sp>
        <p:nvSpPr>
          <p:cNvPr id="6" name="Стрелка вправо 5"/>
          <p:cNvSpPr/>
          <p:nvPr/>
        </p:nvSpPr>
        <p:spPr>
          <a:xfrm rot="2023443">
            <a:off x="5552904" y="2373942"/>
            <a:ext cx="978408" cy="484632"/>
          </a:xfrm>
          <a:prstGeom prst="rightArrow">
            <a:avLst/>
          </a:prstGeom>
          <a:solidFill>
            <a:srgbClr val="EAFB1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rot="1690706">
            <a:off x="6327275" y="3793809"/>
            <a:ext cx="484632" cy="596846"/>
          </a:xfrm>
          <a:prstGeom prst="downArrow">
            <a:avLst/>
          </a:prstGeom>
          <a:solidFill>
            <a:srgbClr val="EAFB1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34074" y="3150577"/>
            <a:ext cx="8350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ЯЙЦО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07827" y="4797152"/>
            <a:ext cx="12875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ЛИЧИНКА</a:t>
            </a:r>
          </a:p>
        </p:txBody>
      </p:sp>
      <p:sp>
        <p:nvSpPr>
          <p:cNvPr id="10" name="Стрелка влево 9"/>
          <p:cNvSpPr/>
          <p:nvPr/>
        </p:nvSpPr>
        <p:spPr>
          <a:xfrm rot="20479674">
            <a:off x="5500694" y="5000636"/>
            <a:ext cx="714380" cy="484632"/>
          </a:xfrm>
          <a:prstGeom prst="leftArrow">
            <a:avLst/>
          </a:prstGeom>
          <a:solidFill>
            <a:srgbClr val="EAFB1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037614" y="5581595"/>
            <a:ext cx="12875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ЛИЧИНКА</a:t>
            </a:r>
          </a:p>
        </p:txBody>
      </p:sp>
      <p:sp>
        <p:nvSpPr>
          <p:cNvPr id="12" name="Стрелка влево 11"/>
          <p:cNvSpPr/>
          <p:nvPr/>
        </p:nvSpPr>
        <p:spPr>
          <a:xfrm rot="2015140">
            <a:off x="2598565" y="4435798"/>
            <a:ext cx="428628" cy="484632"/>
          </a:xfrm>
          <a:prstGeom prst="leftArrow">
            <a:avLst/>
          </a:prstGeom>
          <a:solidFill>
            <a:srgbClr val="EAFB1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46587" y="3907566"/>
            <a:ext cx="12357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КУКОЛКА</a:t>
            </a:r>
          </a:p>
        </p:txBody>
      </p:sp>
      <p:sp>
        <p:nvSpPr>
          <p:cNvPr id="14" name="Стрелка вверх 13"/>
          <p:cNvSpPr/>
          <p:nvPr/>
        </p:nvSpPr>
        <p:spPr>
          <a:xfrm rot="2045751">
            <a:off x="2232816" y="2409173"/>
            <a:ext cx="484632" cy="978408"/>
          </a:xfrm>
          <a:prstGeom prst="upArrow">
            <a:avLst/>
          </a:prstGeom>
          <a:solidFill>
            <a:srgbClr val="EAFB11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8840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598516"/>
          </a:xfrm>
        </p:spPr>
        <p:txBody>
          <a:bodyPr anchor="t"/>
          <a:lstStyle/>
          <a:p>
            <a:pPr algn="l"/>
            <a:r>
              <a:rPr lang="ru-RU" dirty="0" smtClean="0"/>
              <a:t>     ЛИЧИНКА    НЕ    ПОХОЖА    на ВЗРОСЛОЕ    НАСЕКОМОЕ.    У   НЕЁ НЕТ   КРЫЛЬЕВ,   ДРУГОЕ   ЧИСЛО НОГ,   СЕГМЕНТОВ,   НЕТ   СЛОЖНЫХ   ГЛАЗ,   ДРУГОЙ   РОТОВОЙ   АППАРАТ,   ЕСТЬ   ЛОЖНЫЕ   НОЖКИ   на   БРЮШКЕ    и    т. д.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2019 УМК часть 2\Чеботарёва УМК часть 2 РИСУНКИ\Чеботарёва УМК часть 2 РИСУНКИ\Личинка истинна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1589852" cy="1457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357562"/>
            <a:ext cx="1824029" cy="140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142852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ЛИЧИНКИ   НАСЕКОМЫХ</a:t>
            </a:r>
          </a:p>
          <a:p>
            <a:pPr algn="ctr"/>
            <a:r>
              <a:rPr lang="ru-RU" sz="4000" dirty="0" smtClean="0"/>
              <a:t>с   ГОЛОМЕТАБОЛИЕЙ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2714620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ИСТИННАЯ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714480" y="4714884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БЕЗНОЖКА</a:t>
            </a:r>
            <a:endParaRPr lang="ru-RU" sz="2400" dirty="0"/>
          </a:p>
        </p:txBody>
      </p:sp>
      <p:pic>
        <p:nvPicPr>
          <p:cNvPr id="7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5357826"/>
            <a:ext cx="253094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000232" y="6215082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БЕЗГОЛОВКА</a:t>
            </a:r>
            <a:endParaRPr lang="ru-RU" sz="2400" dirty="0"/>
          </a:p>
        </p:txBody>
      </p:sp>
      <p:pic>
        <p:nvPicPr>
          <p:cNvPr id="10" name="Рисунок 9"/>
          <p:cNvPicPr/>
          <p:nvPr/>
        </p:nvPicPr>
        <p:blipFill>
          <a:blip r:embed="rId5" cstate="print"/>
          <a:srcRect b="12871"/>
          <a:stretch>
            <a:fillRect/>
          </a:stretch>
        </p:blipFill>
        <p:spPr bwMode="auto">
          <a:xfrm>
            <a:off x="5500694" y="2428868"/>
            <a:ext cx="2719393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143636" y="3500438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ГУСЕНИЦА</a:t>
            </a:r>
            <a:endParaRPr lang="ru-RU" sz="2400" dirty="0"/>
          </a:p>
        </p:txBody>
      </p:sp>
      <p:pic>
        <p:nvPicPr>
          <p:cNvPr id="12" name="Рисунок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4286256"/>
            <a:ext cx="2286016" cy="100013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5857884" y="528638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ЛОЖНОГУСЕНИЦА</a:t>
            </a:r>
            <a:endParaRPr lang="ru-RU" sz="2400" dirty="0"/>
          </a:p>
        </p:txBody>
      </p:sp>
      <p:pic>
        <p:nvPicPr>
          <p:cNvPr id="14" name="Рисунок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889" r="12000" b="67647"/>
          <a:stretch>
            <a:fillRect/>
          </a:stretch>
        </p:blipFill>
        <p:spPr bwMode="auto">
          <a:xfrm>
            <a:off x="2428860" y="1500174"/>
            <a:ext cx="1857388" cy="128588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3428992" y="2500306"/>
            <a:ext cx="2857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     ЛИЧИНКА   ПИТАЕТСЯ,   ЛИНЯЕТ,   РАСТЁТ,   ПОСЛЕ   ПОСЛЕДНЕЙ   ЛИНЬКИ   СТАНОВИТСЯ   НЕПОДВИЖНОЙ,   ПРЕВРАЩАЕТСЯ   в   КУКОЛКУ.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r="21667" b="8889"/>
          <a:stretch>
            <a:fillRect/>
          </a:stretch>
        </p:blipFill>
        <p:spPr bwMode="auto">
          <a:xfrm>
            <a:off x="357158" y="785794"/>
            <a:ext cx="400052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ТИПЫ   КУКОЛОК   НАСЕКОМЫХ</a:t>
            </a:r>
            <a:endParaRPr lang="ru-RU" sz="4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8561" t="72780" r="56339" b="4537"/>
          <a:stretch>
            <a:fillRect/>
          </a:stretch>
        </p:blipFill>
        <p:spPr bwMode="auto">
          <a:xfrm rot="5400000">
            <a:off x="6536545" y="4536289"/>
            <a:ext cx="292895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30" descr="http://upload.wikimedia.org/wikipedia/commons/thumb/a/a1/Anopheles_puppe.jpg/240px-Anopheles_puppe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r="3333"/>
          <a:stretch>
            <a:fillRect/>
          </a:stretch>
        </p:blipFill>
        <p:spPr bwMode="auto">
          <a:xfrm>
            <a:off x="3929058" y="4286256"/>
            <a:ext cx="2641405" cy="2357454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9166" r="75499" b="26251"/>
          <a:stretch>
            <a:fillRect/>
          </a:stretch>
        </p:blipFill>
        <p:spPr bwMode="auto">
          <a:xfrm rot="16200000">
            <a:off x="6607983" y="1607331"/>
            <a:ext cx="2786082" cy="1571636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8" name="Picture 3" descr="Муха домашняя (Musca domestica), фото фотография, насекомые"/>
          <p:cNvPicPr>
            <a:picLocks noChangeAspect="1" noChangeArrowheads="1"/>
          </p:cNvPicPr>
          <p:nvPr/>
        </p:nvPicPr>
        <p:blipFill>
          <a:blip r:embed="rId7"/>
          <a:srcRect l="4286" t="27985" r="72143" b="58022"/>
          <a:stretch>
            <a:fillRect/>
          </a:stretch>
        </p:blipFill>
        <p:spPr bwMode="auto">
          <a:xfrm rot="16200000">
            <a:off x="4201821" y="1870353"/>
            <a:ext cx="2928958" cy="1331344"/>
          </a:xfrm>
          <a:prstGeom prst="rect">
            <a:avLst/>
          </a:prstGeom>
          <a:noFill/>
        </p:spPr>
      </p:pic>
      <p:pic>
        <p:nvPicPr>
          <p:cNvPr id="9" name="Рисунок 50"/>
          <p:cNvPicPr>
            <a:picLocks noChangeAspect="1" noChangeArrowheads="1"/>
          </p:cNvPicPr>
          <p:nvPr/>
        </p:nvPicPr>
        <p:blipFill>
          <a:blip r:embed="rId8"/>
          <a:srcRect t="6977" r="8536"/>
          <a:stretch>
            <a:fillRect/>
          </a:stretch>
        </p:blipFill>
        <p:spPr bwMode="auto">
          <a:xfrm>
            <a:off x="357158" y="4357694"/>
            <a:ext cx="2875382" cy="219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dirty="0" smtClean="0"/>
              <a:t>   РАЗЛИЧАЮТ   </a:t>
            </a:r>
            <a:r>
              <a:rPr lang="ru-RU" u="sng" dirty="0" smtClean="0"/>
              <a:t>ТРИ</a:t>
            </a:r>
            <a:r>
              <a:rPr lang="ru-RU" dirty="0" smtClean="0"/>
              <a:t>   </a:t>
            </a:r>
            <a:r>
              <a:rPr lang="ru-RU" u="sng" dirty="0" smtClean="0"/>
              <a:t>ТИПА</a:t>
            </a:r>
            <a:r>
              <a:rPr lang="ru-RU" dirty="0" smtClean="0"/>
              <a:t>   КУКОЛОК.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900" dirty="0" smtClean="0"/>
              <a:t>1) СВОБОДНАЯ   КУКОЛКА – ЗАЧАТКИ   КРЫЛЬЕВ   и   КОНЕЧНОСТЕЙ    ВИДНЫ. КУКОЛКА   ПОДВИЖНАЯ.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900" dirty="0" smtClean="0"/>
              <a:t>2) ПОКРЫТАЯ    КУКОЛКА – ЗАЧАТКИ КРЫЛЬЕВ   и   КОНЕЧНОСТЕЙ   ПЛОТНО   ПРИЖАТЫ   к   ТУЛОВИЩУ, ПЛОХО   ЗАМЕТНЫ. КУКОЛКА   ПОДВИЖНАЯ.</a:t>
            </a:r>
            <a:endParaRPr lang="ru-RU" sz="49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3) НЕПОДВИЖНАЯ   КУКОЛКА –ТЕЛО БЕСФОРМЕННОЕ, ПОХОЖЕ   на   БОЧКУ, так   как  ПОКРЫТО   НЕСБРОШЕННОЙ   КОЖИЦЕЙ   от ПОСЛЕДНЕЙ   ЛИНЬКИ   ЛИЧИНКИ.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ПОСЛЕ   ДРОБЛЕНИЯ  ОБРАЗУЕТСЯ БЛАСТОДЕРМА.   НА   БУДУЩЕЙ БРЮШНОЙ   СТОРОНЕ   ЗАРОДЫША БЛАСТОДЕРМА   УТОЛЩАЕТСЯ.</a:t>
            </a:r>
            <a:br>
              <a:rPr lang="ru-RU" dirty="0" smtClean="0"/>
            </a:br>
            <a:r>
              <a:rPr lang="ru-RU" dirty="0" smtClean="0"/>
              <a:t>ЭТОТ   УЧАСТОК   –  </a:t>
            </a:r>
            <a:r>
              <a:rPr lang="ru-RU" i="1" u="sng" dirty="0" smtClean="0"/>
              <a:t>ЗАРОДЫШЕВАЯ   ПОЛОСКА</a:t>
            </a:r>
            <a:r>
              <a:rPr lang="ru-RU" dirty="0" smtClean="0"/>
              <a:t>.  ИЗ   НЕГО   ФОРМИРУЕТСЯ   ГЛАВНАЯ   ЧАСТЬ  ЗАРОДЫША.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 </a:t>
            </a:r>
            <a:r>
              <a:rPr lang="ru-RU" sz="4600" dirty="0" smtClean="0"/>
              <a:t>ВНУТРИ    КУКОЛКИ    ОРГАНЫ ЛИЧИНКИ    РАЗРУШАЮТСЯ, в  ЭТОМ   ПРИНИМАЮТ   УЧАСТИЕ АМЕБОИДНЫЕ   КЛЕТКИ – </a:t>
            </a:r>
            <a:r>
              <a:rPr lang="ru-RU" sz="4600" u="sng" dirty="0" smtClean="0"/>
              <a:t>ФАГОЦИТЫ</a:t>
            </a:r>
            <a:r>
              <a:rPr lang="ru-RU" sz="4600" dirty="0" smtClean="0"/>
              <a:t>.  РАЗРУШЕНИЕ   ТКАНЕЙ    ЛИЧИНКИ – </a:t>
            </a:r>
            <a:r>
              <a:rPr lang="ru-RU" sz="4600" u="sng" dirty="0" smtClean="0"/>
              <a:t>ГИСТОЛИЗ</a:t>
            </a:r>
            <a:r>
              <a:rPr lang="ru-RU" sz="4600" dirty="0" smtClean="0"/>
              <a:t>.   ОРГАНЫ    ИМАГО  ФОРМИРУЮТСЯ   за   СЧЕТ   КЛЕТОК </a:t>
            </a:r>
            <a:r>
              <a:rPr lang="ru-RU" sz="4600" u="sng" dirty="0" smtClean="0"/>
              <a:t>ИМАГИНАЛЬНЫХ</a:t>
            </a:r>
            <a:r>
              <a:rPr lang="ru-RU" sz="4600" dirty="0" smtClean="0"/>
              <a:t>   </a:t>
            </a:r>
            <a:r>
              <a:rPr lang="ru-RU" sz="4600" u="sng" dirty="0" smtClean="0"/>
              <a:t>ДИСКОВ</a:t>
            </a:r>
            <a:r>
              <a:rPr lang="ru-RU" sz="4600" dirty="0" smtClean="0"/>
              <a:t>. </a:t>
            </a:r>
            <a:endParaRPr lang="ru-RU" sz="4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     КЛЕТКИ    ИМАГИНАЛЬНЫХ ДИСКОВ   РАЗМНОЖАЮТСЯ, ДИФФЕРЕНЦИРУЮТСЯ, из   НИХ ОБРАЗУЮТСЯ   ОРГАНЫ   ИМАГО. </a:t>
            </a:r>
            <a:br>
              <a:rPr lang="ru-RU" dirty="0" smtClean="0"/>
            </a:br>
            <a:r>
              <a:rPr lang="ru-RU" dirty="0" smtClean="0"/>
              <a:t>   ОБРАЗОВАНИЕ   ОРГАНОВ   ИМАГО  –   </a:t>
            </a:r>
            <a:r>
              <a:rPr lang="ru-RU" u="sng" dirty="0" smtClean="0"/>
              <a:t>ГИСТОГЕНЕЗ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ПОКРОВЫ    КУКОЛКИ    ЛОПАЮ, из КУКОЛКИ    ВЫХОДИТ   ВЗРОСЛОЕ НАСЕКОМОЕ   –   </a:t>
            </a:r>
            <a:r>
              <a:rPr lang="ru-RU" u="sng" dirty="0" smtClean="0"/>
              <a:t>ИМАГО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6572296"/>
          </a:xfrm>
        </p:spPr>
        <p:txBody>
          <a:bodyPr anchor="t"/>
          <a:lstStyle/>
          <a:p>
            <a:pPr algn="l"/>
            <a:r>
              <a:rPr lang="ru-RU" dirty="0" smtClean="0"/>
              <a:t>     МЕТАМОРФОЗ    НАСЕКОМЫХ КОНТРОЛИРУЮТ    ГОРМОНЫ. НЕЙРОСЕКРЕТОРНЫЕ   КЛЕТКИ МОЗГА    ОБРАЗУЮТ </a:t>
            </a:r>
            <a:r>
              <a:rPr lang="ru-RU" u="sng" dirty="0" smtClean="0"/>
              <a:t>АКТИВАЦИОННЫЙ</a:t>
            </a:r>
            <a:r>
              <a:rPr lang="ru-RU" dirty="0" smtClean="0"/>
              <a:t>    ГОРМОН.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АКТИВАЦИОННЫЙ    ГОРМОН ВЫЗЫВАЕТ    РАБОТУ   </a:t>
            </a:r>
            <a:r>
              <a:rPr lang="ru-RU" u="sng" dirty="0" smtClean="0"/>
              <a:t>ПРОТОРАКАЛЬНЫХ    ЖЕЛЕЗ</a:t>
            </a:r>
            <a:r>
              <a:rPr lang="ru-RU" dirty="0" smtClean="0"/>
              <a:t>,  ОНИ   ВЫДЕЛЯЮТ «ЛИНОЧНЫЙ» ГОРМОН — </a:t>
            </a:r>
            <a:r>
              <a:rPr lang="ru-RU" u="sng" dirty="0" smtClean="0"/>
              <a:t>ЭКДИЗОН</a:t>
            </a:r>
            <a:r>
              <a:rPr lang="ru-RU" dirty="0" smtClean="0"/>
              <a:t>. ОН   ВЛИЯЕТ   на КЛЕТКИ    ГИПОДЕРМЫ.   ОНА   ВЫДЕЛЯЕТ    ФЕРМЕНТЫ,   КОТОРЫЕ РАСТВОРЯЮТ   СТАРУЮ    КУТИКУЛУ.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КОНЦЕНТРАЦИЯ    ЭКДИЗОНА УВЕЛИЧИВАЕТСЯ    –   КЛЕТКИ ГИПОДЕРМЫ    ОБРАЗУЮТ   НОВУЮ КУТИКУЛУ. </a:t>
            </a:r>
            <a:r>
              <a:rPr lang="ru-RU" u="sng" dirty="0" smtClean="0"/>
              <a:t>ПРИЛЕЖАЩИЕ ТЕЛА</a:t>
            </a:r>
            <a:r>
              <a:rPr lang="ru-RU" dirty="0" smtClean="0"/>
              <a:t> ОБРАЗУЮТ   </a:t>
            </a:r>
            <a:r>
              <a:rPr lang="ru-RU" u="sng" dirty="0" smtClean="0"/>
              <a:t>ЮВЕНИЛЬНЫЙ ГОРМОН</a:t>
            </a:r>
            <a:r>
              <a:rPr lang="ru-RU" dirty="0" smtClean="0"/>
              <a:t>.   ОН   ОПРЕДЕЛЯЕТ   ВИД ЛИНЬКИ. 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 ЕСЛИ    КОНЦЕНТРАЦИЯ    ГОРМОНА    БОЛЬШАЯ,   то   ЛИЧИНКА    ЛИНЯЕТ   в   ЛИЧИНКУ.   ЕСЛИ    КОНЦЕНТРАЦИЯ    ГОРМОНА УМЕНЬШАЕТСЯ   –  ЛИЧИНКА ЛИНЯЕТ   в   КУКОЛКУ.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     ЕСЛИ   ГОРМОН   НЕ   ВЫДЕЛЯЕТСЯ,    то    КУКОЛКА   (или   ПОСЛЕДНЯЯ    ЛИЧИНОЧНАЯ    СТАДИЯ   при    НЕПОЛНОМ    МЕТАМОРФОЗЕ)    ЛИНЯЕТ   в    ИМАГО.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6572296"/>
          </a:xfrm>
        </p:spPr>
        <p:txBody>
          <a:bodyPr anchor="t"/>
          <a:lstStyle/>
          <a:p>
            <a:pPr algn="l"/>
            <a:r>
              <a:rPr lang="ru-RU" dirty="0" smtClean="0"/>
              <a:t>     У    ИМАГО    ЮВЕНИЛЬНЫЙ    ГОРМОН   СНОВА    ОБРАЗУЕТСЯ, ОН КОНТРОЛИРУЕТ    РАБОТУ    ПОЛОВЫХ    ЖЕЛЕЗ    и РАЗМНОЖЕНИЕ.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142852"/>
            <a:ext cx="3071834" cy="6572296"/>
          </a:xfrm>
        </p:spPr>
        <p:txBody>
          <a:bodyPr anchor="t">
            <a:noAutofit/>
          </a:bodyPr>
          <a:lstStyle/>
          <a:p>
            <a:pPr algn="l"/>
            <a:r>
              <a:rPr lang="ru-RU" sz="2200" dirty="0" smtClean="0"/>
              <a:t>       ГОРМОНАЛЬНЫЙ      </a:t>
            </a:r>
            <a:br>
              <a:rPr lang="ru-RU" sz="2200" dirty="0" smtClean="0"/>
            </a:br>
            <a:r>
              <a:rPr lang="ru-RU" sz="2200" dirty="0" smtClean="0"/>
              <a:t>           КОНТРОЛЬ       </a:t>
            </a:r>
            <a:br>
              <a:rPr lang="ru-RU" sz="2200" dirty="0" smtClean="0"/>
            </a:br>
            <a:r>
              <a:rPr lang="ru-RU" sz="2200" dirty="0" smtClean="0"/>
              <a:t>       МЕТАМОРФОЗА:</a:t>
            </a:r>
            <a:br>
              <a:rPr lang="ru-RU" sz="2200" dirty="0" smtClean="0"/>
            </a:br>
            <a:r>
              <a:rPr lang="ru-RU" sz="2100" dirty="0" smtClean="0"/>
              <a:t>1 – ГОЛОВНОЙ МОЗГ, </a:t>
            </a:r>
            <a:br>
              <a:rPr lang="ru-RU" sz="2100" dirty="0" smtClean="0"/>
            </a:br>
            <a:r>
              <a:rPr lang="ru-RU" sz="2100" dirty="0" smtClean="0"/>
              <a:t>2 –НЕЙРОСЕКРЕТОРНЫЕ   КЛЕТКИ, </a:t>
            </a:r>
            <a:br>
              <a:rPr lang="ru-RU" sz="2100" dirty="0" smtClean="0"/>
            </a:br>
            <a:r>
              <a:rPr lang="ru-RU" sz="2100" dirty="0" smtClean="0"/>
              <a:t>3 – КАРДИАЛЬНЫЕ ТЕЛА, </a:t>
            </a:r>
            <a:br>
              <a:rPr lang="ru-RU" sz="2100" dirty="0" smtClean="0"/>
            </a:br>
            <a:r>
              <a:rPr lang="ru-RU" sz="2100" dirty="0" smtClean="0"/>
              <a:t>4 – ПРИЛЕЖАЩИЕ ТЕЛА, </a:t>
            </a:r>
            <a:br>
              <a:rPr lang="ru-RU" sz="2100" dirty="0" smtClean="0"/>
            </a:br>
            <a:r>
              <a:rPr lang="ru-RU" sz="2100" dirty="0" smtClean="0"/>
              <a:t>5 – ПРОТОРАКАЛЬНЫЕ ЖЕЛЕЗЫ, </a:t>
            </a:r>
            <a:br>
              <a:rPr lang="ru-RU" sz="2100" dirty="0" smtClean="0"/>
            </a:br>
            <a:r>
              <a:rPr lang="ru-RU" sz="2100" dirty="0" smtClean="0"/>
              <a:t>6 – ГОНАДА, </a:t>
            </a:r>
            <a:br>
              <a:rPr lang="ru-RU" sz="2100" dirty="0" smtClean="0"/>
            </a:br>
            <a:r>
              <a:rPr lang="ru-RU" sz="2100" dirty="0" smtClean="0"/>
              <a:t>7 – ЛИНЬКА   КУТИКУЛЫ, АГ – АКТИВАЦИОННЫЙ ГОРМОН, </a:t>
            </a:r>
            <a:br>
              <a:rPr lang="ru-RU" sz="2100" dirty="0" smtClean="0"/>
            </a:br>
            <a:r>
              <a:rPr lang="ru-RU" sz="2100" dirty="0" smtClean="0"/>
              <a:t>ЮГ – ЮВЕНИЛЬНЫЙ   ГОРМОН, </a:t>
            </a:r>
            <a:br>
              <a:rPr lang="ru-RU" sz="2100" dirty="0" smtClean="0"/>
            </a:br>
            <a:r>
              <a:rPr lang="ru-RU" sz="2100" dirty="0" smtClean="0"/>
              <a:t>ЛГ – ЛИНОЧНЫЙ   ГОРМОН</a:t>
            </a:r>
            <a:endParaRPr lang="ru-RU" sz="2100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0"/>
            <a:ext cx="378621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   </a:t>
            </a:r>
            <a:r>
              <a:rPr lang="ru-RU" u="sng" dirty="0" smtClean="0"/>
              <a:t>РАЗНООБРАЗИЕ НАСЕКОМЫХ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СРОКИ    ЖИЗНИ     НАСЕКОМЫХ   РАЗНЫЕ.   У    РАЗНЫХ   НАСЕКОМЫХ СТАДИИ   РАЗВИТИЯ    СВЯЗАНЫ    с СЕЗОНАМИ    ГОДА — ЭТО </a:t>
            </a:r>
            <a:r>
              <a:rPr lang="ru-RU" u="sng" dirty="0" smtClean="0"/>
              <a:t>СЕЗОННЫЙ</a:t>
            </a:r>
            <a:r>
              <a:rPr lang="ru-RU" dirty="0" smtClean="0"/>
              <a:t>    </a:t>
            </a:r>
            <a:r>
              <a:rPr lang="ru-RU" u="sng" dirty="0" smtClean="0"/>
              <a:t>ЦИКЛ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643074"/>
          </a:xfrm>
        </p:spPr>
        <p:txBody>
          <a:bodyPr>
            <a:noAutofit/>
          </a:bodyPr>
          <a:lstStyle/>
          <a:p>
            <a:r>
              <a:rPr lang="ru-RU" sz="2000" dirty="0" smtClean="0"/>
              <a:t>А – начало  дробления; Б – начало  образования  бластодермы;</a:t>
            </a:r>
            <a:br>
              <a:rPr lang="ru-RU" sz="2000" dirty="0" smtClean="0"/>
            </a:br>
            <a:r>
              <a:rPr lang="ru-RU" sz="2000" dirty="0" smtClean="0"/>
              <a:t>В – формирование   зародышевой  полоски:</a:t>
            </a:r>
            <a:br>
              <a:rPr lang="ru-RU" sz="2000" dirty="0" smtClean="0"/>
            </a:br>
            <a:r>
              <a:rPr lang="ru-RU" sz="2000" dirty="0" smtClean="0"/>
              <a:t>верхний  ряд – поперечные  разрезы  через  зародыши;</a:t>
            </a:r>
            <a:br>
              <a:rPr lang="ru-RU" sz="2000" dirty="0" smtClean="0"/>
            </a:br>
            <a:r>
              <a:rPr lang="ru-RU" sz="2000" dirty="0" smtClean="0"/>
              <a:t>нижний  ряд – вид  зародыша  с  брюшной  стороны:</a:t>
            </a:r>
            <a:br>
              <a:rPr lang="ru-RU" sz="2000" dirty="0" smtClean="0"/>
            </a:br>
            <a:r>
              <a:rPr lang="ru-RU" sz="2000" dirty="0" smtClean="0"/>
              <a:t>1 – зародышевая   полоска,  2 – желточные   клетки</a:t>
            </a:r>
            <a:endParaRPr lang="ru-RU" sz="2000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527"/>
          <a:stretch>
            <a:fillRect/>
          </a:stretch>
        </p:blipFill>
        <p:spPr bwMode="auto">
          <a:xfrm>
            <a:off x="1857356" y="1928802"/>
            <a:ext cx="5438793" cy="2000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0567" r="72723"/>
          <a:stretch>
            <a:fillRect/>
          </a:stretch>
        </p:blipFill>
        <p:spPr bwMode="auto">
          <a:xfrm>
            <a:off x="1857356" y="3857628"/>
            <a:ext cx="1428760" cy="285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392" t="41654" r="32334"/>
          <a:stretch>
            <a:fillRect/>
          </a:stretch>
        </p:blipFill>
        <p:spPr bwMode="auto">
          <a:xfrm>
            <a:off x="3643306" y="3857628"/>
            <a:ext cx="1785950" cy="285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666" t="41654" b="2992"/>
          <a:stretch>
            <a:fillRect/>
          </a:stretch>
        </p:blipFill>
        <p:spPr bwMode="auto">
          <a:xfrm>
            <a:off x="5500694" y="3857628"/>
            <a:ext cx="1571636" cy="264320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215074" y="648866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</a:t>
            </a:r>
            <a:endParaRPr lang="ru-RU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6715148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dirty="0" smtClean="0"/>
              <a:t>     ВАЖНУЮ    РОЛЬ    в    ЭТОМ    ИГРАЕТ </a:t>
            </a:r>
            <a:r>
              <a:rPr lang="ru-RU" u="sng" dirty="0" smtClean="0"/>
              <a:t>ДИАПАУЗА</a:t>
            </a:r>
            <a:r>
              <a:rPr lang="ru-RU" dirty="0" smtClean="0"/>
              <a:t>  – СОСТОЯНИЕ    ГЛУБОКОГО ФИЗИОЛОГИЧЕСКОГО    ПОКОЯ.</a:t>
            </a:r>
            <a:br>
              <a:rPr lang="ru-RU" dirty="0" smtClean="0"/>
            </a:br>
            <a:r>
              <a:rPr lang="ru-RU" dirty="0" smtClean="0"/>
              <a:t>     ПРИ   ЭТОМ    ЗАДЕРЖИВАЕТСЯ    РОСТ  и    РАЗВИТИЕ.    ДИАПАУЗА    ПОЯВИЛАСЬ    как    ПРИСПОСОБЛЕНИЕ    к    ПЕРЕЖИВАНИЮ    НЕБЛАГОПРИЯТНЫХ     УСЛОВИЙ.</a:t>
            </a:r>
            <a:br>
              <a:rPr lang="ru-RU" dirty="0" smtClean="0"/>
            </a:br>
            <a:r>
              <a:rPr lang="ru-RU" dirty="0" smtClean="0"/>
              <a:t>     ОНА   МОЖЕТ   БЫТЬ   во   ВРЕМЯ   ЯЙЦА ,    ЛИЧИНКИ,   КУКОЛКИ   или   ИМАГО.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657229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dirty="0" smtClean="0"/>
              <a:t>     </a:t>
            </a:r>
            <a:r>
              <a:rPr lang="ru-RU" sz="4700" dirty="0" smtClean="0"/>
              <a:t>ПЕРЕХОД    НАСЕКОМЫХ    от АКТИВНОСТИ    к    ПОКОЮ КОНТРОЛИРУЮТ    ГОРМОНЫ.  </a:t>
            </a:r>
            <a:br>
              <a:rPr lang="ru-RU" sz="4700" dirty="0" smtClean="0"/>
            </a:br>
            <a:r>
              <a:rPr lang="ru-RU" sz="4700" dirty="0" smtClean="0"/>
              <a:t>     ГОРМОНЫ    ТОРМОЗЯТ    или АКТИВИЗИРУЮТ    ПРОЦЕССЫ РАЗВИТИЯ.    СИГНАЛОМ    СЛУЖАТ ФАКТОРЫ    ВНЕШНЕЙ    СРЕДЫ, НАИБОЛЕЕ    ВАЖНУЮ    РОЛЬ    ИГРАЕТ    ДЛИНА    СВЕТОВОГО    ДНЯ   –    </a:t>
            </a:r>
            <a:r>
              <a:rPr lang="ru-RU" sz="4700" u="sng" dirty="0" smtClean="0"/>
              <a:t>ФОТОПЕРИОД</a:t>
            </a:r>
            <a:r>
              <a:rPr lang="ru-RU" sz="4700" dirty="0" smtClean="0"/>
              <a:t>.</a:t>
            </a:r>
            <a:endParaRPr lang="ru-RU" sz="47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6715148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dirty="0" smtClean="0"/>
              <a:t>     СИГНАЛ    для    ВЫХОДА    из ДИАПАУЗЫ   –  ФАКТОРЫ   ВНЕШНЕЙ    СРЕДЫ    (ТЕМПЕРАТУРА,    ВЛАЖНОСТЬ   и ДРУГИЕ).</a:t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u="sng" dirty="0" smtClean="0"/>
              <a:t>ВОЛЬТИННОСТЬ</a:t>
            </a:r>
            <a:r>
              <a:rPr lang="ru-RU" dirty="0" smtClean="0"/>
              <a:t>   –    это   КОЛИЧЕСТВО   ПОКОЛЕНИЙ   за   ГОД,   КОТОРОЕ   МОЖЕТ   БЫТЬ   у   ОПРЕДЕЛЁННОГО   ВИДА   НАСЕКОМЫХ.РАЗЛИЧАЮТ   </a:t>
            </a:r>
            <a:r>
              <a:rPr lang="ru-RU" i="1" dirty="0" smtClean="0"/>
              <a:t>МОНОВОЛЬТИННЫХ</a:t>
            </a:r>
            <a:r>
              <a:rPr lang="ru-RU" dirty="0" smtClean="0"/>
              <a:t>,   </a:t>
            </a:r>
            <a:r>
              <a:rPr lang="ru-RU" i="1" dirty="0" smtClean="0"/>
              <a:t>БИВОЛЬТИННЫХ</a:t>
            </a:r>
            <a:r>
              <a:rPr lang="ru-RU" dirty="0" smtClean="0"/>
              <a:t>, </a:t>
            </a:r>
            <a:r>
              <a:rPr lang="ru-RU" i="1" dirty="0" smtClean="0"/>
              <a:t>ПОЛИВОЛЬТИННЫХ</a:t>
            </a:r>
            <a:r>
              <a:rPr lang="ru-RU" dirty="0" smtClean="0"/>
              <a:t>     НАСЕКОМЫХ.</a:t>
            </a:r>
            <a:endParaRPr lang="ru-RU" i="1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6715148"/>
          </a:xfrm>
        </p:spPr>
        <p:txBody>
          <a:bodyPr anchor="t"/>
          <a:lstStyle/>
          <a:p>
            <a:pPr algn="l"/>
            <a:r>
              <a:rPr lang="ru-RU" u="sng" dirty="0" smtClean="0"/>
              <a:t>ПОКОЛЕНИЕ</a:t>
            </a:r>
            <a:r>
              <a:rPr lang="ru-RU" dirty="0" smtClean="0"/>
              <a:t>   –   ФОРМЫ   ОДНОГО   ВИДА,   КОТОРЫЕ   СМЕНЯЮТ   ДРУГ   ДРУГА   в   ПРОЦЕССЕ   ЖИЗНЕННОГО   ЦИКЛА   и   РАЗЛИЧАЮТСЯ    по   СТРОЕНИЮ,   ОБРАЗУ   ЖИЗНИ,   СПОСОБУ   РАЗМНОЖЕНИЯ.</a:t>
            </a:r>
            <a:endParaRPr lang="ru-RU" u="sng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4357718" cy="3357586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500438"/>
            <a:ext cx="4289759" cy="3177868"/>
          </a:xfrm>
          <a:prstGeom prst="rect">
            <a:avLst/>
          </a:prstGeom>
          <a:noFill/>
          <a:ln w="28575">
            <a:solidFill>
              <a:srgbClr val="CC6600"/>
            </a:solidFill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В   ЗАВИСИМОСТИ   от   МЕСТА   ЖИЗНИ   НАСЕКОМЫХ,   УСЛОВИЙ,   в   КОТОРЫХ   ЖИВУТ   НАСЕКОМЫЕ  ПОЯВЛЯЕТСЯ   </a:t>
            </a:r>
            <a:r>
              <a:rPr lang="ru-RU" u="sng" dirty="0" smtClean="0"/>
              <a:t>ЭКОЛОГИЧЕСКОЕ</a:t>
            </a:r>
            <a:r>
              <a:rPr lang="ru-RU" dirty="0" smtClean="0"/>
              <a:t> </a:t>
            </a:r>
            <a:r>
              <a:rPr lang="ru-RU" u="sng" dirty="0" smtClean="0"/>
              <a:t>РАЗНООБРАЗИЕ</a:t>
            </a:r>
            <a:r>
              <a:rPr lang="ru-RU" dirty="0" smtClean="0"/>
              <a:t>     НАСЕКОМЫХ. 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u="sng" dirty="0" smtClean="0"/>
              <a:t>ЖИЗНЕННАЯ</a:t>
            </a:r>
            <a:r>
              <a:rPr lang="ru-RU" dirty="0" smtClean="0"/>
              <a:t>    </a:t>
            </a:r>
            <a:r>
              <a:rPr lang="ru-RU" u="sng" dirty="0" smtClean="0"/>
              <a:t>ФОРМА</a:t>
            </a:r>
            <a:r>
              <a:rPr lang="ru-RU" dirty="0" smtClean="0"/>
              <a:t>   –   ТИП   ПРИСПОСОБЛЕНИЯ   РАЗНЫХ   ВИДОВ   к   ПОХОЖЫМ   УСЛОВИЯМ   СРЕДЫ:    РОЮЩИЕ   НАСЕКОМЫЕ,   ПРЫГАЮЩИЕ   НАСЕКОМЫЕ.</a:t>
            </a:r>
            <a:r>
              <a:rPr lang="ru-RU" u="sng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2000240"/>
            <a:ext cx="4214842" cy="178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 </a:t>
            </a:r>
            <a:endParaRPr lang="ru-RU" sz="4700" dirty="0"/>
          </a:p>
        </p:txBody>
      </p:sp>
      <p:pic>
        <p:nvPicPr>
          <p:cNvPr id="5122" name="Рисунок 29" descr="http://content.foto.mail.ru/mail/ivanel07/_answers/i-21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22955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30" descr="https://im1-tub-by.yandex.net/i?id=7d537188011b31dfe5c2cd4f974ff179&amp;n=33&amp;h=190&amp;w=2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28604"/>
            <a:ext cx="27178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39" descr="http://www.udec.ru/images/klop_kapustny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496"/>
            <a:ext cx="2717800" cy="24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34" descr="http://img-fotki.yandex.ru/get/5400/lyuboos.19/0_405f8_cc84df60_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5" y="2643182"/>
            <a:ext cx="275019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35" descr="http://klopinfo.ru/wp-content/gallery/soldatik/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1857364"/>
            <a:ext cx="2857520" cy="196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Рисунок 33" descr="http://img-fotki.yandex.ru/get/4310/sskorpio.17/0_3b871_f70ac12d_M.jpg?share=o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76798"/>
            <a:ext cx="3386142" cy="3056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36" descr="Водяной скорпио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7789" y="285728"/>
            <a:ext cx="484921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37" descr="http://klop911.ru/wp-content/uploads/2013/12/vidy-i-raznovidnosti-klopov-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786190"/>
            <a:ext cx="3639106" cy="253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http://foto.spbland.ru/data/media/15/lrg_143077_Notonectaglauca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3643314"/>
            <a:ext cx="388706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     </a:t>
            </a:r>
            <a:r>
              <a:rPr lang="ru-RU" sz="4000" dirty="0" smtClean="0"/>
              <a:t>НАЧИНАЕТСЯ   ДИФФЕРЕНЦИРОВКА ЗАРОДЫШЕВОЙ   ПОЛОСКИ.   КЛЕТКИ   БЛАСТОДЕРМЫ   РАЗМНОЖАЮТСЯ   и   УХОДЯТ   ВГЛУБЬ.  ФОРМИРУЮТСЯ  2 ПОЛОСКИ   МЕЗОДЕРМЫ. БЛАСТОДЕРМА   ПРЕВРАЩАЕТСЯ   в  ЭКТОДЕРМУ.   МЕЗОДЕРМАЛЬНЫЕ ПОЛОСКИ   ДЕЛЯТСЯ   на   ПАРНЫЕ ЗАЧАТКИ,  ОБРАЗУЕТСЯ    ДВОЙНОЙ   РЯД   ЦЕЛОМИЧЕСКИХ   МЕШКОВ.</a:t>
            </a:r>
            <a:endParaRPr lang="ru-RU" sz="40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466730"/>
          </a:xfrm>
        </p:spPr>
        <p:txBody>
          <a:bodyPr anchor="t"/>
          <a:lstStyle/>
          <a:p>
            <a:r>
              <a:rPr lang="ru-RU" dirty="0"/>
              <a:t>ЖИЗНЕННЫЕ    ФОРМЫ   МОГУТ   ОБЪЕДИНЯТЬ   в   </a:t>
            </a:r>
            <a:r>
              <a:rPr lang="ru-RU" u="sng" dirty="0"/>
              <a:t>ЭКОЛОГИЧЕСКИЕ</a:t>
            </a:r>
            <a:r>
              <a:rPr lang="ru-RU" dirty="0"/>
              <a:t>   </a:t>
            </a:r>
            <a:r>
              <a:rPr lang="ru-RU" u="sng" dirty="0"/>
              <a:t>ГРУППЫ</a:t>
            </a:r>
            <a:r>
              <a:rPr lang="ru-RU" dirty="0"/>
              <a:t>   по   ПИТАНИЮ,   МЕСТУ   ЖИЗНИ   и  др. </a:t>
            </a:r>
          </a:p>
        </p:txBody>
      </p:sp>
    </p:spTree>
    <p:extLst>
      <p:ext uri="{BB962C8B-B14F-4D97-AF65-F5344CB8AC3E}">
        <p14:creationId xmlns:p14="http://schemas.microsoft.com/office/powerpoint/2010/main" xmlns="" val="425166282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 anchor="t">
            <a:normAutofit fontScale="90000"/>
          </a:bodyPr>
          <a:lstStyle/>
          <a:p>
            <a:r>
              <a:rPr lang="ru-RU" dirty="0"/>
              <a:t>Экологическая структура жесткокрылых:</a:t>
            </a:r>
            <a:br>
              <a:rPr lang="ru-RU" dirty="0"/>
            </a:br>
            <a:r>
              <a:rPr lang="ru-RU" u="sng" dirty="0"/>
              <a:t>По типу питания: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1412776"/>
            <a:ext cx="90364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95588" indent="-457200">
              <a:buFont typeface="Wingdings" pitchFamily="2" charset="2"/>
              <a:buChar char="Ø"/>
            </a:pPr>
            <a:r>
              <a:rPr lang="ru-RU" sz="4400" dirty="0"/>
              <a:t> зоофаги, </a:t>
            </a:r>
          </a:p>
          <a:p>
            <a:pPr marL="2795588" indent="-457200">
              <a:buFont typeface="Wingdings" pitchFamily="2" charset="2"/>
              <a:buChar char="Ø"/>
            </a:pPr>
            <a:r>
              <a:rPr lang="ru-RU" sz="4400" dirty="0"/>
              <a:t> фитофаги, </a:t>
            </a:r>
          </a:p>
          <a:p>
            <a:pPr marL="2795588" indent="-457200">
              <a:buFont typeface="Wingdings" pitchFamily="2" charset="2"/>
              <a:buChar char="Ø"/>
            </a:pPr>
            <a:r>
              <a:rPr lang="ru-RU" sz="4400" dirty="0"/>
              <a:t> </a:t>
            </a:r>
            <a:r>
              <a:rPr lang="ru-RU" sz="4400" dirty="0" err="1"/>
              <a:t>мицетофаги</a:t>
            </a:r>
            <a:r>
              <a:rPr lang="ru-RU" sz="4400" dirty="0"/>
              <a:t>, </a:t>
            </a:r>
          </a:p>
          <a:p>
            <a:pPr marL="2795588" indent="-457200">
              <a:buFont typeface="Wingdings" pitchFamily="2" charset="2"/>
              <a:buChar char="Ø"/>
            </a:pPr>
            <a:r>
              <a:rPr lang="ru-RU" sz="4400" dirty="0"/>
              <a:t> сапрофаги, </a:t>
            </a:r>
          </a:p>
          <a:p>
            <a:pPr marL="2795588" indent="-457200">
              <a:buFont typeface="Wingdings" pitchFamily="2" charset="2"/>
              <a:buChar char="Ø"/>
            </a:pPr>
            <a:r>
              <a:rPr lang="ru-RU" sz="4400" dirty="0"/>
              <a:t> </a:t>
            </a:r>
            <a:r>
              <a:rPr lang="ru-RU" sz="4400" dirty="0" err="1"/>
              <a:t>некрофаги</a:t>
            </a:r>
            <a:r>
              <a:rPr lang="ru-RU" sz="4400" dirty="0"/>
              <a:t>, </a:t>
            </a:r>
          </a:p>
          <a:p>
            <a:pPr marL="2795588" indent="-457200">
              <a:buFont typeface="Wingdings" pitchFamily="2" charset="2"/>
              <a:buChar char="Ø"/>
            </a:pPr>
            <a:r>
              <a:rPr lang="ru-RU" sz="4400" dirty="0"/>
              <a:t> </a:t>
            </a:r>
            <a:r>
              <a:rPr lang="ru-RU" sz="4400" dirty="0" err="1"/>
              <a:t>детритофаги</a:t>
            </a:r>
            <a:r>
              <a:rPr lang="ru-RU" sz="4400" dirty="0"/>
              <a:t>, </a:t>
            </a:r>
          </a:p>
          <a:p>
            <a:pPr marL="2795588" indent="-457200">
              <a:buFont typeface="Wingdings" pitchFamily="2" charset="2"/>
              <a:buChar char="Ø"/>
            </a:pPr>
            <a:r>
              <a:rPr lang="ru-RU" sz="4400" dirty="0"/>
              <a:t> копрофаги.</a:t>
            </a:r>
            <a:r>
              <a:rPr lang="ru-RU" sz="4400" dirty="0">
                <a:ea typeface="Calibri"/>
                <a:cs typeface="Times New Roman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34792454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9144000" cy="648072"/>
          </a:xfrm>
        </p:spPr>
        <p:txBody>
          <a:bodyPr>
            <a:normAutofit fontScale="90000"/>
          </a:bodyPr>
          <a:lstStyle/>
          <a:p>
            <a:r>
              <a:rPr lang="ru-RU" sz="4200" dirty="0"/>
              <a:t>Экологическая структура жесткокрылых:</a:t>
            </a:r>
            <a:br>
              <a:rPr lang="ru-RU" sz="4200" dirty="0"/>
            </a:br>
            <a:r>
              <a:rPr lang="ru-RU" sz="4000" u="sng" dirty="0"/>
              <a:t>По местообитанию:</a:t>
            </a:r>
            <a:br>
              <a:rPr lang="ru-RU" sz="4000" u="sng" dirty="0"/>
            </a:br>
            <a:endParaRPr lang="ru-RU" sz="400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1052736"/>
            <a:ext cx="3848472" cy="5661248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эпигеобионты,</a:t>
            </a:r>
            <a:endParaRPr lang="ru-RU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ru-RU" dirty="0" err="1" smtClean="0">
                <a:solidFill>
                  <a:schemeClr val="tx1"/>
                </a:solidFill>
              </a:rPr>
              <a:t>стратобионты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копробионты,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хортобионты ,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тамнобионты,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дендробионты,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err="1" smtClean="0">
                <a:solidFill>
                  <a:schemeClr val="tx1"/>
                </a:solidFill>
              </a:rPr>
              <a:t>ксилобионты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err="1" smtClean="0">
                <a:solidFill>
                  <a:schemeClr val="tx1"/>
                </a:solidFill>
              </a:rPr>
              <a:t>мирмекофилы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err="1" smtClean="0">
                <a:solidFill>
                  <a:schemeClr val="tx1"/>
                </a:solidFill>
              </a:rPr>
              <a:t>нидиколы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endParaRPr lang="ru-RU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синантропы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74433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6500858"/>
          </a:xfrm>
        </p:spPr>
        <p:txBody>
          <a:bodyPr anchor="t"/>
          <a:lstStyle/>
          <a:p>
            <a:pPr algn="l"/>
            <a:r>
              <a:rPr lang="ru-RU" dirty="0" smtClean="0"/>
              <a:t>     </a:t>
            </a:r>
            <a:r>
              <a:rPr lang="ru-RU" u="sng" dirty="0" smtClean="0"/>
              <a:t>БИОЛОГИЧЕСКОЕ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РАЗНООБРАЗИЕ</a:t>
            </a:r>
            <a:r>
              <a:rPr lang="ru-RU" dirty="0" smtClean="0"/>
              <a:t>     НАСЕКОМЫХ   –ТИП   ПРИСПОСОБЛЕНИЯ ОРГАНИЗМОВ   ОДНОГО   ВИДА   к    РАЗНЫМ   УСЛОВИЯМ   СРЕДЫ   или  к   ВЫПОЛНЕЯЕМЫМ   ФУНКЦИЯМ. ТАК   ПОЯВЛЯЮТСЯ   </a:t>
            </a:r>
            <a:r>
              <a:rPr lang="ru-RU" u="sng" dirty="0" smtClean="0"/>
              <a:t>КАСТЫ   </a:t>
            </a:r>
            <a:r>
              <a:rPr lang="ru-RU" dirty="0" smtClean="0"/>
              <a:t>НАСЕКОМЫХ   –   РАБОЧИЕ, ЦАРИЦЫ,  СОЛДАТЫ   и   другие.</a:t>
            </a:r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20072" cy="2780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4609" y="2728916"/>
            <a:ext cx="4268656" cy="413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07503" y="2887682"/>
            <a:ext cx="47971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НАИБОЛЕЕ   РАЗВИТА   КАСТОВАЯ   СТРУКТУРА   ГРУППЫ   у   ОБЩЕСТВЕННЫХ   НАСЕКОМЫХ:  ТЕРМИТЫ,  МУРАВЬИ, ПЧЁЛЫ,  ШМЕЛИ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3" y="0"/>
            <a:ext cx="3929680" cy="2728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У   НАСЕКОМЫХ   ЭНТОДЕРМА ФОРМИРУЕТСЯ   из:</a:t>
            </a:r>
            <a:br>
              <a:rPr lang="ru-RU" dirty="0" smtClean="0"/>
            </a:br>
            <a:r>
              <a:rPr lang="ru-RU" b="1" dirty="0" smtClean="0">
                <a:solidFill>
                  <a:srgbClr val="99FF99"/>
                </a:solidFill>
              </a:rPr>
              <a:t>→</a:t>
            </a:r>
            <a:r>
              <a:rPr lang="ru-RU" dirty="0" smtClean="0"/>
              <a:t>  ЖЕЛТОЧНЫХ КЛЕТОК,   </a:t>
            </a:r>
            <a:br>
              <a:rPr lang="ru-RU" dirty="0" smtClean="0"/>
            </a:br>
            <a:r>
              <a:rPr lang="ru-RU" b="1" dirty="0" smtClean="0">
                <a:solidFill>
                  <a:srgbClr val="99FF99"/>
                </a:solidFill>
              </a:rPr>
              <a:t>→</a:t>
            </a:r>
            <a:r>
              <a:rPr lang="ru-RU" dirty="0" smtClean="0"/>
              <a:t>  из   КЛЕТОК   на   ПЕРЕДНЕМ КОНЦЕ   ЗАРОДЫШЕВОЙ ПОЛОСКИ,</a:t>
            </a:r>
            <a:br>
              <a:rPr lang="ru-RU" dirty="0" smtClean="0"/>
            </a:br>
            <a:r>
              <a:rPr lang="ru-RU" b="1" dirty="0" smtClean="0">
                <a:solidFill>
                  <a:srgbClr val="99FF99"/>
                </a:solidFill>
              </a:rPr>
              <a:t>→</a:t>
            </a:r>
            <a:r>
              <a:rPr lang="ru-RU" dirty="0" smtClean="0"/>
              <a:t>  из   КЛЕТОК   на   ЗАДНЕМ   КОНЦЕ   ЗАРОДЫШЕВОЙ   ПОЛОСКИ.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     В   САМОМ   НАЧАЛЕ   ЗАКЛАДКИ ЗАРОДЫШЕВЫХ    ЛИСТКОВ НАЧИНАЕТСЯ   ФОРМИРОВАНИЕ ЗАРОДЫШЕВЫХ    ОБОЛОЧЕК.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301006"/>
          </a:xfrm>
        </p:spPr>
        <p:txBody>
          <a:bodyPr>
            <a:noAutofit/>
          </a:bodyPr>
          <a:lstStyle/>
          <a:p>
            <a:r>
              <a:rPr lang="ru-RU" sz="2000" u="sng" dirty="0"/>
              <a:t>ОБРАЗОВАНИЕ   ЗАРОДЫШЕВЫХ   ОБОЛОЧЕК    (А, Б):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1 – ЗАРОДЫШЕВАЯ   ПОЛОСКА, 2 – АМНИОН, 3 – СЕРОЗА, 4 – ЖЕЛТОК,</a:t>
            </a:r>
            <a:br>
              <a:rPr lang="ru-RU" sz="2000" dirty="0"/>
            </a:br>
            <a:r>
              <a:rPr lang="ru-RU" sz="2000" dirty="0"/>
              <a:t>5 – ОБЩИЙ   ЗАЧАТОК   ЭНТОДЕРМЫ  и  МЕЗОДЕРМЫ, 6 – АМНИОТИЧЕСКАЯ ПОЛОСТЬ,  а – ПЕРЕДНИЙ   ПОЛЮС,  </a:t>
            </a:r>
            <a:r>
              <a:rPr lang="en-US" sz="2000" dirty="0"/>
              <a:t>p</a:t>
            </a:r>
            <a:r>
              <a:rPr lang="ru-RU" sz="2000" dirty="0"/>
              <a:t> – ЗАДНИЙ   ПОЛЮС,</a:t>
            </a:r>
            <a:br>
              <a:rPr lang="ru-RU" sz="2000" dirty="0"/>
            </a:br>
            <a:r>
              <a:rPr lang="en-US" sz="2000" dirty="0"/>
              <a:t>d </a:t>
            </a:r>
            <a:r>
              <a:rPr lang="ru-RU" sz="2000" dirty="0"/>
              <a:t>– СПИННАЯ   СТОРОНА,  </a:t>
            </a:r>
            <a:r>
              <a:rPr lang="en-US" sz="2000" dirty="0"/>
              <a:t>v </a:t>
            </a:r>
            <a:r>
              <a:rPr lang="ru-RU" sz="2000" dirty="0"/>
              <a:t>– БРЮШНАЯ СТОРОНА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571612"/>
            <a:ext cx="6286544" cy="5143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60984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СНАРУЖИ   ЗАРОДЫШЕВОЙ ПОЛОСКИ   ЭКТОДЕРМА   ОБРАЗУЕТ ВАЛИК,  ЗАТЕМ  –  ДВУХСЛОЙНУЮ СКЛАДКУ.   СКЛАДКА    НАРАСТАЕТ со   ВСЕХ   СТОРОН    на ЗАРОДЫШЕВУЮ   ПОЛОСКУ</a:t>
            </a:r>
            <a:r>
              <a:rPr lang="ru-RU" dirty="0"/>
              <a:t>. </a:t>
            </a:r>
            <a:r>
              <a:rPr lang="ru-RU" dirty="0" smtClean="0"/>
              <a:t>ЗАРОДЫШЕВАЯ   ПОЛОСКА ПОГРУЖАЕТСЯ    в    ЖЕЛТОК.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7898492</TotalTime>
  <Words>798</Words>
  <Application>Microsoft Office PowerPoint</Application>
  <PresentationFormat>Экран (4:3)</PresentationFormat>
  <Paragraphs>90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Лекция  12</vt:lpstr>
      <vt:lpstr>     РАЗВИТИЕ   из   2   ПЕРИОДОВ:  → ЭМБРИОНАЛЬНЫЙ,  → ПОСТЭМБРИОНАЛЬНЫЙ.           ЭМБРИОНАЛЬНОЕ РАЗВИТИЕ. ЯЙЦА   НАСЕКОМЫХ   ОВАЛЬНОЙ ФОРМЫ, БОГАТЫ   ЖЕЛТКОМ. ОН ЗАПОЛНЯЕТ   ЦЕНТРАЛЬНУЮ   ЧАСТЬ   ЯЙЦА.   ДРОБЛЕНИЕ   ЯЙЦА ЧАСТИЧНОЕ,  ПОВЕРХНОСТНОЕ.</vt:lpstr>
      <vt:lpstr>ПОСЛЕ   ДРОБЛЕНИЯ  ОБРАЗУЕТСЯ БЛАСТОДЕРМА.   НА   БУДУЩЕЙ БРЮШНОЙ   СТОРОНЕ   ЗАРОДЫША БЛАСТОДЕРМА   УТОЛЩАЕТСЯ. ЭТОТ   УЧАСТОК   –  ЗАРОДЫШЕВАЯ   ПОЛОСКА.  ИЗ   НЕГО   ФОРМИРУЕТСЯ   ГЛАВНАЯ   ЧАСТЬ  ЗАРОДЫША.</vt:lpstr>
      <vt:lpstr>А – начало  дробления; Б – начало  образования  бластодермы; В – формирование   зародышевой  полоски: верхний  ряд – поперечные  разрезы  через  зародыши; нижний  ряд – вид  зародыша  с  брюшной  стороны: 1 – зародышевая   полоска,  2 – желточные   клетки</vt:lpstr>
      <vt:lpstr>     НАЧИНАЕТСЯ   ДИФФЕРЕНЦИРОВКА ЗАРОДЫШЕВОЙ   ПОЛОСКИ.   КЛЕТКИ   БЛАСТОДЕРМЫ   РАЗМНОЖАЮТСЯ   и   УХОДЯТ   ВГЛУБЬ.  ФОРМИРУЮТСЯ  2 ПОЛОСКИ   МЕЗОДЕРМЫ. БЛАСТОДЕРМА   ПРЕВРАЩАЕТСЯ   в  ЭКТОДЕРМУ.   МЕЗОДЕРМАЛЬНЫЕ ПОЛОСКИ   ДЕЛЯТСЯ   на   ПАРНЫЕ ЗАЧАТКИ,  ОБРАЗУЕТСЯ    ДВОЙНОЙ   РЯД   ЦЕЛОМИЧЕСКИХ   МЕШКОВ.</vt:lpstr>
      <vt:lpstr>У   НАСЕКОМЫХ   ЭНТОДЕРМА ФОРМИРУЕТСЯ   из: →  ЖЕЛТОЧНЫХ КЛЕТОК,    →  из   КЛЕТОК   на   ПЕРЕДНЕМ КОНЦЕ   ЗАРОДЫШЕВОЙ ПОЛОСКИ, →  из   КЛЕТОК   на   ЗАДНЕМ   КОНЦЕ   ЗАРОДЫШЕВОЙ   ПОЛОСКИ.</vt:lpstr>
      <vt:lpstr>     В   САМОМ   НАЧАЛЕ   ЗАКЛАДКИ ЗАРОДЫШЕВЫХ    ЛИСТКОВ НАЧИНАЕТСЯ   ФОРМИРОВАНИЕ ЗАРОДЫШЕВЫХ    ОБОЛОЧЕК.</vt:lpstr>
      <vt:lpstr>ОБРАЗОВАНИЕ   ЗАРОДЫШЕВЫХ   ОБОЛОЧЕК    (А, Б): 1 – ЗАРОДЫШЕВАЯ   ПОЛОСКА, 2 – АМНИОН, 3 – СЕРОЗА, 4 – ЖЕЛТОК, 5 – ОБЩИЙ   ЗАЧАТОК   ЭНТОДЕРМЫ  и  МЕЗОДЕРМЫ, 6 – АМНИОТИЧЕСКАЯ ПОЛОСТЬ,  а – ПЕРЕДНИЙ   ПОЛЮС,  p – ЗАДНИЙ   ПОЛЮС, d – СПИННАЯ   СТОРОНА,  v – БРЮШНАЯ СТОРОНА</vt:lpstr>
      <vt:lpstr>СНАРУЖИ   ЗАРОДЫШЕВОЙ ПОЛОСКИ   ЭКТОДЕРМА   ОБРАЗУЕТ ВАЛИК,  ЗАТЕМ  –  ДВУХСЛОЙНУЮ СКЛАДКУ.   СКЛАДКА    НАРАСТАЕТ со   ВСЕХ   СТОРОН    на ЗАРОДЫШЕВУЮ   ПОЛОСКУ. ЗАРОДЫШЕВАЯ   ПОЛОСКА ПОГРУЖАЕТСЯ    в    ЖЕЛТОК. </vt:lpstr>
      <vt:lpstr>     КРАЯ    СКЛАДКИ   СОЕДИНЯЮТСЯ над    ЗАЧАТКОМ    ЗАРОДЫША. ОБРАЗУЕТСЯ    ДВОЙНАЯ    ОБОЛОЧКА.   МЕЖ­ДУ   ДВОЙНОЙ   ОБОЛОЧКОЙ   и   ЗАРОДЫШЕМ    –  АМНИОТИЧЕСКАЯ    ПО­ЛОСТЬ. НА­РУЖНЫЙ   СЛОЙ   ОБОЛОЧКИ – ЭТО  СЕРОЗА, ВНУТРЕННИЙ – АМНИОН.</vt:lpstr>
      <vt:lpstr>Сегментация   зародыша   насекомого:  А – три  последовательные   стадии сегментации   зародышевой   полоски; Б – схема   сегментации   зародыша   и закладки   конечностей: 1 – головная   доля,  2-4 – зачатки   челюстных   сегментов,   5-7 – зачатки   грудных   сегментов, 8,  9 – зачатки   первых   двух  брюшных    сегментов, 10 – зачатки   сяжков</vt:lpstr>
      <vt:lpstr>ЗАРОДЫШЕВАЯ    ПОЛОСКА СПЕРЕДИ  НАЗАД   ДЕЛИТСЯ   на    СЕГМЕНТЫ.</vt:lpstr>
      <vt:lpstr>В    ГОЛОВНОМ    ОТДЕЛЕ    ОБРАЗУЮТСЯ   ГЛАЗНЫЕ   и АНТЕННАЛЬНЫЕ   ЛОПАСТИ   с   ЗАЧАТКАМИ, ИНТЕРКАЛЯРНЫЙ СЕГМЕНТ,  3  СЕГМЕНТА   РОТОВЫХ КОНЕЧНОСТЕЙ.      ЗАТЕМ   ОБРАЗУЮТСЯ  3  ГРУД­НЫХ   СЕГМЕНТА   с   ЗАЧАТКАМИ КОНЕЧНОСТЕЙ,   11  БРЮШНЫХ СЕГМЕНТОВ   и   ТЕЛЬСОН.</vt:lpstr>
      <vt:lpstr>     ПЕРЕДНЯЯ   и   ЗАДНЯЯ   КИШКА ОБРА­ЗУЮТСЯ    из   ВПЯЧИВАНИЙ   ЭКТОДЕРМЫ. СРЕДНЯЯ   КИШКА   ОБРАЗУЕТСЯ   из   РАЗНЫХ   ЗАЧАТКОВ  (желточные  клетки, специальные   клетки   эктодермы, зачаток   передней   кишки).</vt:lpstr>
      <vt:lpstr>     МАЛЬПИГИЕВЫ    СОСУДЫ   –   из ЭКТОДЕРМЫ   ЗАДНЕЙ   КИШКИ.         НЕРВНАЯ   СИСТЕМА   –   в   виде БРЮШНОГО   ВАЛИКА   ЭКТОДЕРМЫ.      ЦЕЛОМИЧЕСКИЕ    МЕШКИ   РАСПА­ДАЮТСЯ,   ОБРАЗУЕТСЯ    СМЕШАННАЯ   ПОЛОСТЬ   ТЕЛА   – МИКСОЦЕЛЬ.</vt:lpstr>
      <vt:lpstr>     ОСВОБОДИВШИЕСЯ    КЛЕТКИ ОБРАЗУЮТ   МЫШЦЫ,  СЕРДЦЕ,  ЖИ­РОВОЕ   ТЕЛО,   ДРУГИЕ   ОРГАНЫ. ЗАРОДЫШ   РАСТЕТ,   ЖЕЛТОК РАСХОДУЕТСЯ,   ЗА­РОДЫШЕВЫЕ ОБОЛОЧКИ    РАЗРУШАЮТСЯ.  </vt:lpstr>
      <vt:lpstr>     ПОСТЭМБРИОНАЛЬНОЕ    РАЗВИТИЕ. У НАСЕКОМЫХ ИЗ ЯЙЦА ВЫХОДИТ МОЛО­ДОЕ ЖИВОТНОЕ ИЛИ ЛИЧИНКА С ПОЛНЫМ ЧИСЛОМ СЕГМЕНТОВ. </vt:lpstr>
      <vt:lpstr>     У   КРЫЛАТЫХ   НАСЕ­КОМЫХ МЕТАМОРФОЗ   МОЖЕТ   БЫТЬ  НЕПОЛНЫМ  –  ГЕМИМЕТАБОЛИЯ и ПОЛНЫМ   –   ГОЛОМЕТАБОЛИЯ. ГЕМИМЕТАБОЛИЯ  –  яйцо, личинка, взрослое   насекомое   (имаго).  ГОЛОМЕТАБОЛИЯ  –  яйцо, личинка, куколка,  имаго. </vt:lpstr>
      <vt:lpstr>     НЕПОЛНЫЙ    МЕТАМОРФОЗ  у: – ПРЯ­МОКРЫЛЫХ   (ORTHOPTERA),  – ТАРАКАНОВ   (BLATTOPTERA), – КЛОПОВ = ПОЛУЖЕСТКОКРЫЛЫХ (HEMIPTERA), – ПО­ДЁНОК   (NEUROPTERA), – СТРЕКОЗ   (ODONATA). </vt:lpstr>
      <vt:lpstr>ГЕМИМЕТАБОЛИЯ   у   ПРЯМОКРЫЛЫХ</vt:lpstr>
      <vt:lpstr>     ЛИЧИНКИ    ИМАГООБРАЗНЫЕ ,  ПО­ХОЖИ НА    ИМАГО,  ОТ­ЛИЧАЮТСЯ    ЗАЧАТОЧНЫМИ    КРЫЛЬЯМИ,   НЕПОЛНЫМ НАБОРОМ    СЕГМЕНТОВ    БРЮШКА, ПРОВИЗОР­НЫМИ   (личиночными) ОРГАНАМИ   (ТРАХЕЙНЫЕ ЖАБРЫ ,   МАСКА   и   другие),   НЕДОРАЗВИТОЙ   ПОЛОВОЙ   СИСТЕМОЙ.      ВОССТАНОВЛЕНИЕ   ОРГАНОВ   ИМАГО   ПРОИСХОДИТ   во   ВРЕМЯ   ЛИНЕК. КОЛИЧЕСТВО    ЛИНЕК   от   4–5   до   25–30.   </vt:lpstr>
      <vt:lpstr>Слайд 22</vt:lpstr>
      <vt:lpstr>ГОЛОМЕТАБОЛИЯ   у   ЧЕШУЕКРЫЛЫХ</vt:lpstr>
      <vt:lpstr>     ЛИЧИНКА    НЕ    ПОХОЖА    на ВЗРОСЛОЕ    НАСЕКОМОЕ.    У   НЕЁ НЕТ   КРЫЛЬЕВ,   ДРУГОЕ   ЧИСЛО НОГ,   СЕГМЕНТОВ,   НЕТ   СЛОЖНЫХ   ГЛАЗ,   ДРУГОЙ   РОТОВОЙ   АППАРАТ,   ЕСТЬ   ЛОЖНЫЕ   НОЖКИ   на   БРЮШКЕ    и    т. д. </vt:lpstr>
      <vt:lpstr>Слайд 25</vt:lpstr>
      <vt:lpstr>     ЛИЧИНКА   ПИТАЕТСЯ,   ЛИНЯЕТ,   РАСТЁТ,   ПОСЛЕ   ПОСЛЕДНЕЙ   ЛИНЬКИ   СТАНОВИТСЯ   НЕПОДВИЖНОЙ,   ПРЕВРАЩАЕТСЯ   в   КУКОЛКУ.</vt:lpstr>
      <vt:lpstr>Слайд 27</vt:lpstr>
      <vt:lpstr>   РАЗЛИЧАЮТ   ТРИ   ТИПА   КУКОЛОК. 1) СВОБОДНАЯ   КУКОЛКА – ЗАЧАТКИ   КРЫЛЬЕВ   и   КОНЕЧНОСТЕЙ    ВИДНЫ. КУКОЛКА   ПОДВИЖНАЯ. 2) ПОКРЫТАЯ    КУКОЛКА – ЗАЧАТКИ КРЫЛЬЕВ   и   КОНЕЧНОСТЕЙ   ПЛОТНО   ПРИЖАТЫ   к   ТУЛОВИЩУ, ПЛОХО   ЗАМЕТНЫ. КУКОЛКА   ПОДВИЖНАЯ.</vt:lpstr>
      <vt:lpstr>3) НЕПОДВИЖНАЯ   КУКОЛКА –ТЕЛО БЕСФОРМЕННОЕ, ПОХОЖЕ   на   БОЧКУ, так   как  ПОКРЫТО   НЕСБРОШЕННОЙ   КОЖИЦЕЙ   от ПОСЛЕДНЕЙ   ЛИНЬКИ   ЛИЧИНКИ.</vt:lpstr>
      <vt:lpstr>     ВНУТРИ    КУКОЛКИ    ОРГАНЫ ЛИЧИНКИ    РАЗРУШАЮТСЯ, в  ЭТОМ   ПРИНИМАЮТ   УЧАСТИЕ АМЕБОИДНЫЕ   КЛЕТКИ – ФАГОЦИТЫ.  РАЗРУШЕНИЕ   ТКАНЕЙ    ЛИЧИНКИ – ГИСТОЛИЗ.   ОРГАНЫ    ИМАГО  ФОРМИРУЮТСЯ   за   СЧЕТ   КЛЕТОК ИМАГИНАЛЬНЫХ   ДИСКОВ. </vt:lpstr>
      <vt:lpstr>     КЛЕТКИ    ИМАГИНАЛЬНЫХ ДИСКОВ   РАЗМНОЖАЮТСЯ, ДИФФЕРЕНЦИРУЮТСЯ, из   НИХ ОБРАЗУЮТСЯ   ОРГАНЫ   ИМАГО.     ОБРАЗОВАНИЕ   ОРГАНОВ   ИМАГО  –   ГИСТОГЕНЕЗ.  ПОКРОВЫ    КУКОЛКИ    ЛОПАЮ, из КУКОЛКИ    ВЫХОДИТ   ВЗРОСЛОЕ НАСЕКОМОЕ   –   ИМАГО.</vt:lpstr>
      <vt:lpstr>     МЕТАМОРФОЗ    НАСЕКОМЫХ КОНТРОЛИРУЮТ    ГОРМОНЫ. НЕЙРОСЕКРЕТОРНЫЕ   КЛЕТКИ МОЗГА    ОБРАЗУЮТ АКТИВАЦИОННЫЙ    ГОРМОН.</vt:lpstr>
      <vt:lpstr>АКТИВАЦИОННЫЙ    ГОРМОН ВЫЗЫВАЕТ    РАБОТУ   ПРОТОРАКАЛЬНЫХ    ЖЕЛЕЗ,  ОНИ   ВЫДЕЛЯЮТ «ЛИНОЧНЫЙ» ГОРМОН — ЭКДИЗОН. ОН   ВЛИЯЕТ   на КЛЕТКИ    ГИПОДЕРМЫ.   ОНА   ВЫДЕЛЯЕТ    ФЕРМЕНТЫ,   КОТОРЫЕ РАСТВОРЯЮТ   СТАРУЮ    КУТИКУЛУ.</vt:lpstr>
      <vt:lpstr>КОНЦЕНТРАЦИЯ    ЭКДИЗОНА УВЕЛИЧИВАЕТСЯ    –   КЛЕТКИ ГИПОДЕРМЫ    ОБРАЗУЮТ   НОВУЮ КУТИКУЛУ. ПРИЛЕЖАЩИЕ ТЕЛА ОБРАЗУЮТ   ЮВЕНИЛЬНЫЙ ГОРМОН.   ОН   ОПРЕДЕЛЯЕТ   ВИД ЛИНЬКИ. </vt:lpstr>
      <vt:lpstr>     ЕСЛИ    КОНЦЕНТРАЦИЯ    ГОРМОНА    БОЛЬШАЯ,   то   ЛИЧИНКА    ЛИНЯЕТ   в   ЛИЧИНКУ.   ЕСЛИ    КОНЦЕНТРАЦИЯ    ГОРМОНА УМЕНЬШАЕТСЯ   –  ЛИЧИНКА ЛИНЯЕТ   в   КУКОЛКУ.</vt:lpstr>
      <vt:lpstr>     ЕСЛИ   ГОРМОН   НЕ   ВЫДЕЛЯЕТСЯ,    то    КУКОЛКА   (или   ПОСЛЕДНЯЯ    ЛИЧИНОЧНАЯ    СТАДИЯ   при    НЕПОЛНОМ    МЕТАМОРФОЗЕ)    ЛИНЯЕТ   в    ИМАГО.</vt:lpstr>
      <vt:lpstr>     У    ИМАГО    ЮВЕНИЛЬНЫЙ    ГОРМОН   СНОВА    ОБРАЗУЕТСЯ, ОН КОНТРОЛИРУЕТ    РАБОТУ    ПОЛОВЫХ    ЖЕЛЕЗ    и РАЗМНОЖЕНИЕ.</vt:lpstr>
      <vt:lpstr>       ГОРМОНАЛЬНЫЙ                  КОНТРОЛЬ               МЕТАМОРФОЗА: 1 – ГОЛОВНОЙ МОЗГ,  2 –НЕЙРОСЕКРЕТОРНЫЕ   КЛЕТКИ,  3 – КАРДИАЛЬНЫЕ ТЕЛА,  4 – ПРИЛЕЖАЩИЕ ТЕЛА,  5 – ПРОТОРАКАЛЬНЫЕ ЖЕЛЕЗЫ,  6 – ГОНАДА,  7 – ЛИНЬКА   КУТИКУЛЫ, АГ – АКТИВАЦИОННЫЙ ГОРМОН,  ЮГ – ЮВЕНИЛЬНЫЙ   ГОРМОН,  ЛГ – ЛИНОЧНЫЙ   ГОРМОН</vt:lpstr>
      <vt:lpstr>       РАЗНООБРАЗИЕ НАСЕКОМЫХ. СРОКИ    ЖИЗНИ     НАСЕКОМЫХ   РАЗНЫЕ.   У    РАЗНЫХ   НАСЕКОМЫХ СТАДИИ   РАЗВИТИЯ    СВЯЗАНЫ    с СЕЗОНАМИ    ГОДА — ЭТО СЕЗОННЫЙ    ЦИКЛ. </vt:lpstr>
      <vt:lpstr>     ВАЖНУЮ    РОЛЬ    в    ЭТОМ    ИГРАЕТ ДИАПАУЗА  – СОСТОЯНИЕ    ГЛУБОКОГО ФИЗИОЛОГИЧЕСКОГО    ПОКОЯ.      ПРИ   ЭТОМ    ЗАДЕРЖИВАЕТСЯ    РОСТ  и    РАЗВИТИЕ.    ДИАПАУЗА    ПОЯВИЛАСЬ    как    ПРИСПОСОБЛЕНИЕ    к    ПЕРЕЖИВАНИЮ    НЕБЛАГОПРИЯТНЫХ     УСЛОВИЙ.      ОНА   МОЖЕТ   БЫТЬ   во   ВРЕМЯ   ЯЙЦА ,    ЛИЧИНКИ,   КУКОЛКИ   или   ИМАГО.</vt:lpstr>
      <vt:lpstr>     ПЕРЕХОД    НАСЕКОМЫХ    от АКТИВНОСТИ    к    ПОКОЮ КОНТРОЛИРУЮТ    ГОРМОНЫ.        ГОРМОНЫ    ТОРМОЗЯТ    или АКТИВИЗИРУЮТ    ПРОЦЕССЫ РАЗВИТИЯ.    СИГНАЛОМ    СЛУЖАТ ФАКТОРЫ    ВНЕШНЕЙ    СРЕДЫ, НАИБОЛЕЕ    ВАЖНУЮ    РОЛЬ    ИГРАЕТ    ДЛИНА    СВЕТОВОГО    ДНЯ   –    ФОТОПЕРИОД.</vt:lpstr>
      <vt:lpstr>     СИГНАЛ    для    ВЫХОДА    из ДИАПАУЗЫ   –  ФАКТОРЫ   ВНЕШНЕЙ    СРЕДЫ    (ТЕМПЕРАТУРА,    ВЛАЖНОСТЬ   и ДРУГИЕ).      ВОЛЬТИННОСТЬ   –    это   КОЛИЧЕСТВО   ПОКОЛЕНИЙ   за   ГОД,   КОТОРОЕ   МОЖЕТ   БЫТЬ   у   ОПРЕДЕЛЁННОГО   ВИДА   НАСЕКОМЫХ.РАЗЛИЧАЮТ   МОНОВОЛЬТИННЫХ,   БИВОЛЬТИННЫХ, ПОЛИВОЛЬТИННЫХ     НАСЕКОМЫХ.</vt:lpstr>
      <vt:lpstr>ПОКОЛЕНИЕ   –   ФОРМЫ   ОДНОГО   ВИДА,   КОТОРЫЕ   СМЕНЯЮТ   ДРУГ   ДРУГА   в   ПРОЦЕССЕ   ЖИЗНЕННОГО   ЦИКЛА   и   РАЗЛИЧАЮТСЯ    по   СТРОЕНИЮ,   ОБРАЗУ   ЖИЗНИ,   СПОСОБУ   РАЗМНОЖЕНИЯ.</vt:lpstr>
      <vt:lpstr>Слайд 44</vt:lpstr>
      <vt:lpstr>В   ЗАВИСИМОСТИ   от   МЕСТА   ЖИЗНИ   НАСЕКОМЫХ,   УСЛОВИЙ,   в   КОТОРЫХ   ЖИВУТ   НАСЕКОМЫЕ  ПОЯВЛЯЕТСЯ   ЭКОЛОГИЧЕСКОЕ РАЗНООБРАЗИЕ     НАСЕКОМЫХ. </vt:lpstr>
      <vt:lpstr>ЖИЗНЕННАЯ    ФОРМА   –   ТИП   ПРИСПОСОБЛЕНИЯ   РАЗНЫХ   ВИДОВ   к   ПОХОЖЫМ   УСЛОВИЯМ   СРЕДЫ:    РОЮЩИЕ   НАСЕКОМЫЕ,   ПРЫГАЮЩИЕ   НАСЕКОМЫЕ. </vt:lpstr>
      <vt:lpstr>Слайд 47</vt:lpstr>
      <vt:lpstr>     </vt:lpstr>
      <vt:lpstr>Слайд 49</vt:lpstr>
      <vt:lpstr>ЖИЗНЕННЫЕ    ФОРМЫ   МОГУТ   ОБЪЕДИНЯТЬ   в   ЭКОЛОГИЧЕСКИЕ   ГРУППЫ   по   ПИТАНИЮ,   МЕСТУ   ЖИЗНИ   и  др. </vt:lpstr>
      <vt:lpstr>Экологическая структура жесткокрылых: По типу питания:</vt:lpstr>
      <vt:lpstr>Экологическая структура жесткокрылых: По местообитанию: </vt:lpstr>
      <vt:lpstr>     БИОЛОГИЧЕСКОЕ РАЗНООБРАЗИЕ     НАСЕКОМЫХ   –ТИП   ПРИСПОСОБЛЕНИЯ ОРГАНИЗМОВ   ОДНОГО   ВИДА   к    РАЗНЫМ   УСЛОВИЯМ   СРЕДЫ   или  к   ВЫПОЛНЕЯЕМЫМ   ФУНКЦИЯМ. ТАК   ПОЯВЛЯЮТСЯ   КАСТЫ   НАСЕКОМЫХ   –   РАБОЧИЕ, ЦАРИЦЫ,  СОЛДАТЫ   и   другие.</vt:lpstr>
      <vt:lpstr>Слайд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256</cp:revision>
  <dcterms:modified xsi:type="dcterms:W3CDTF">2020-05-11T21:14:15Z</dcterms:modified>
</cp:coreProperties>
</file>