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71" r:id="rId5"/>
    <p:sldId id="259" r:id="rId6"/>
    <p:sldId id="273" r:id="rId7"/>
    <p:sldId id="272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4" r:id="rId16"/>
    <p:sldId id="267" r:id="rId17"/>
    <p:sldId id="268" r:id="rId18"/>
    <p:sldId id="275" r:id="rId19"/>
    <p:sldId id="269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3ED76-E165-4AC8-AA76-867CDC745E7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8729630D-85FC-418A-8241-FB0B29A6AC7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Оздоровле-ние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D190104-D098-4563-8B8B-0FC4BA030E0F}" type="parTrans" cxnId="{8DC05070-D57A-431B-8E5B-067B9A8F573F}">
      <dgm:prSet/>
      <dgm:spPr/>
    </dgm:pt>
    <dgm:pt modelId="{D1259B04-600A-4564-B83F-151CF1B1461C}" type="sibTrans" cxnId="{8DC05070-D57A-431B-8E5B-067B9A8F573F}">
      <dgm:prSet/>
      <dgm:spPr/>
    </dgm:pt>
    <dgm:pt modelId="{0021DE8C-A4AE-4FC7-A317-9E61FE6FB70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Мышечная активность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(тренир.)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7010E29D-4E09-4DA1-8B8E-ABD030B58CE0}" type="parTrans" cxnId="{A04382B6-DE89-4E75-A4EF-82A2D30A6BA8}">
      <dgm:prSet/>
      <dgm:spPr/>
      <dgm:t>
        <a:bodyPr/>
        <a:lstStyle/>
        <a:p>
          <a:endParaRPr lang="ru-RU"/>
        </a:p>
      </dgm:t>
    </dgm:pt>
    <dgm:pt modelId="{ABDFE42A-C641-4A83-9702-4250AE680121}" type="sibTrans" cxnId="{A04382B6-DE89-4E75-A4EF-82A2D30A6BA8}">
      <dgm:prSet/>
      <dgm:spPr/>
    </dgm:pt>
    <dgm:pt modelId="{7CEB6DBF-9801-47E4-8323-50FC7645362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Природные рекреацион-ные ресурсы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89F02859-78B6-4E09-80B7-B74DFC839752}" type="parTrans" cxnId="{8C31F059-B521-4C5D-9F6B-008A27B0ABA8}">
      <dgm:prSet/>
      <dgm:spPr/>
      <dgm:t>
        <a:bodyPr/>
        <a:lstStyle/>
        <a:p>
          <a:endParaRPr lang="ru-RU"/>
        </a:p>
      </dgm:t>
    </dgm:pt>
    <dgm:pt modelId="{2A2D3884-9165-4B30-941D-7FDDF6DCA436}" type="sibTrans" cxnId="{8C31F059-B521-4C5D-9F6B-008A27B0ABA8}">
      <dgm:prSet/>
      <dgm:spPr/>
    </dgm:pt>
    <dgm:pt modelId="{F42BAB11-54CF-4770-BED9-4BD2E0E7C2D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Режим питания, физ.нагруз-ки и отдыха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F035DFF9-F969-41E5-AAD2-39FC07681424}" type="parTrans" cxnId="{A10A3FB8-9806-4A01-874E-1E0EDCB2651C}">
      <dgm:prSet/>
      <dgm:spPr/>
      <dgm:t>
        <a:bodyPr/>
        <a:lstStyle/>
        <a:p>
          <a:endParaRPr lang="ru-RU"/>
        </a:p>
      </dgm:t>
    </dgm:pt>
    <dgm:pt modelId="{913EDE84-40EF-49A8-A474-517880FF5C31}" type="sibTrans" cxnId="{A10A3FB8-9806-4A01-874E-1E0EDCB2651C}">
      <dgm:prSet/>
      <dgm:spPr/>
    </dgm:pt>
    <dgm:pt modelId="{C205D11B-A3D8-47D3-BC62-51D967D098C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Туристский сервис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A4516445-A6EB-4561-A3D0-89C5183626CA}" type="parTrans" cxnId="{15982707-8500-4179-94E5-32F34EEA643A}">
      <dgm:prSet/>
      <dgm:spPr/>
      <dgm:t>
        <a:bodyPr/>
        <a:lstStyle/>
        <a:p>
          <a:endParaRPr lang="ru-RU"/>
        </a:p>
      </dgm:t>
    </dgm:pt>
    <dgm:pt modelId="{BB3D11EC-B068-4FA9-A1EE-69849F320F60}" type="sibTrans" cxnId="{15982707-8500-4179-94E5-32F34EEA643A}">
      <dgm:prSet/>
      <dgm:spPr/>
    </dgm:pt>
    <dgm:pt modelId="{93F2FBD0-390E-4269-9C60-4215711E92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Смена обстановки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10E5D61-1BFD-432E-82B8-8F996E32094F}" type="parTrans" cxnId="{951158A2-F09A-4CCF-98BF-0F313B04F6DB}">
      <dgm:prSet/>
      <dgm:spPr/>
      <dgm:t>
        <a:bodyPr/>
        <a:lstStyle/>
        <a:p>
          <a:endParaRPr lang="ru-RU"/>
        </a:p>
      </dgm:t>
    </dgm:pt>
    <dgm:pt modelId="{690DB397-FCC8-414F-A87E-3A16B990DE00}" type="sibTrans" cxnId="{951158A2-F09A-4CCF-98BF-0F313B04F6DB}">
      <dgm:prSet/>
      <dgm:spPr/>
    </dgm:pt>
    <dgm:pt modelId="{1FD88D27-DD98-43CC-A918-33401E7E9494}" type="pres">
      <dgm:prSet presAssocID="{04A3ED76-E165-4AC8-AA76-867CDC745E7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FA44FF1-53C8-4C3F-9B9A-ABAD236BB4E7}" type="pres">
      <dgm:prSet presAssocID="{8729630D-85FC-418A-8241-FB0B29A6AC75}" presName="centerShape" presStyleLbl="node0" presStyleIdx="0" presStyleCnt="1"/>
      <dgm:spPr/>
    </dgm:pt>
    <dgm:pt modelId="{7F41FD26-E94F-4BE5-86A2-F9538E25EE94}" type="pres">
      <dgm:prSet presAssocID="{7010E29D-4E09-4DA1-8B8E-ABD030B58CE0}" presName="Name9" presStyleLbl="parChTrans1D2" presStyleIdx="0" presStyleCnt="5"/>
      <dgm:spPr/>
    </dgm:pt>
    <dgm:pt modelId="{95FE786D-828D-4ACD-BDFB-9EB16E98F578}" type="pres">
      <dgm:prSet presAssocID="{7010E29D-4E09-4DA1-8B8E-ABD030B58CE0}" presName="connTx" presStyleLbl="parChTrans1D2" presStyleIdx="0" presStyleCnt="5"/>
      <dgm:spPr/>
    </dgm:pt>
    <dgm:pt modelId="{6E3AD29A-1C45-445B-8DB1-51F527337B94}" type="pres">
      <dgm:prSet presAssocID="{0021DE8C-A4AE-4FC7-A317-9E61FE6FB708}" presName="node" presStyleLbl="node1" presStyleIdx="0" presStyleCnt="5">
        <dgm:presLayoutVars>
          <dgm:bulletEnabled val="1"/>
        </dgm:presLayoutVars>
      </dgm:prSet>
      <dgm:spPr/>
    </dgm:pt>
    <dgm:pt modelId="{0EF430AE-DE40-4EC8-B79B-0F4308BAA4C6}" type="pres">
      <dgm:prSet presAssocID="{89F02859-78B6-4E09-80B7-B74DFC839752}" presName="Name9" presStyleLbl="parChTrans1D2" presStyleIdx="1" presStyleCnt="5"/>
      <dgm:spPr/>
    </dgm:pt>
    <dgm:pt modelId="{13AA9ECD-E566-4132-8149-2484AA0F352E}" type="pres">
      <dgm:prSet presAssocID="{89F02859-78B6-4E09-80B7-B74DFC839752}" presName="connTx" presStyleLbl="parChTrans1D2" presStyleIdx="1" presStyleCnt="5"/>
      <dgm:spPr/>
    </dgm:pt>
    <dgm:pt modelId="{D3DF7F24-0DDC-41B8-944C-7D68500D013D}" type="pres">
      <dgm:prSet presAssocID="{7CEB6DBF-9801-47E4-8323-50FC7645362A}" presName="node" presStyleLbl="node1" presStyleIdx="1" presStyleCnt="5">
        <dgm:presLayoutVars>
          <dgm:bulletEnabled val="1"/>
        </dgm:presLayoutVars>
      </dgm:prSet>
      <dgm:spPr/>
    </dgm:pt>
    <dgm:pt modelId="{E18CFBEB-89CD-4F3F-A03A-FC35F2EE9755}" type="pres">
      <dgm:prSet presAssocID="{F035DFF9-F969-41E5-AAD2-39FC07681424}" presName="Name9" presStyleLbl="parChTrans1D2" presStyleIdx="2" presStyleCnt="5"/>
      <dgm:spPr/>
    </dgm:pt>
    <dgm:pt modelId="{D6547024-1F89-400B-AEB9-EB36AFA1E2F9}" type="pres">
      <dgm:prSet presAssocID="{F035DFF9-F969-41E5-AAD2-39FC07681424}" presName="connTx" presStyleLbl="parChTrans1D2" presStyleIdx="2" presStyleCnt="5"/>
      <dgm:spPr/>
    </dgm:pt>
    <dgm:pt modelId="{F8EBD263-A930-4235-ABD5-BA738D73855B}" type="pres">
      <dgm:prSet presAssocID="{F42BAB11-54CF-4770-BED9-4BD2E0E7C2DE}" presName="node" presStyleLbl="node1" presStyleIdx="2" presStyleCnt="5">
        <dgm:presLayoutVars>
          <dgm:bulletEnabled val="1"/>
        </dgm:presLayoutVars>
      </dgm:prSet>
      <dgm:spPr/>
    </dgm:pt>
    <dgm:pt modelId="{E59F7599-D778-4FF2-92E5-2B2D35062DA3}" type="pres">
      <dgm:prSet presAssocID="{A4516445-A6EB-4561-A3D0-89C5183626CA}" presName="Name9" presStyleLbl="parChTrans1D2" presStyleIdx="3" presStyleCnt="5"/>
      <dgm:spPr/>
    </dgm:pt>
    <dgm:pt modelId="{E46752BB-A5BD-453B-8A7C-1B9CFE31901D}" type="pres">
      <dgm:prSet presAssocID="{A4516445-A6EB-4561-A3D0-89C5183626CA}" presName="connTx" presStyleLbl="parChTrans1D2" presStyleIdx="3" presStyleCnt="5"/>
      <dgm:spPr/>
    </dgm:pt>
    <dgm:pt modelId="{FF415F24-90A6-41A6-AD73-757E7F485A82}" type="pres">
      <dgm:prSet presAssocID="{C205D11B-A3D8-47D3-BC62-51D967D098C3}" presName="node" presStyleLbl="node1" presStyleIdx="3" presStyleCnt="5">
        <dgm:presLayoutVars>
          <dgm:bulletEnabled val="1"/>
        </dgm:presLayoutVars>
      </dgm:prSet>
      <dgm:spPr/>
    </dgm:pt>
    <dgm:pt modelId="{4ECE98C8-A023-419E-911E-9BFB05E9C330}" type="pres">
      <dgm:prSet presAssocID="{610E5D61-1BFD-432E-82B8-8F996E32094F}" presName="Name9" presStyleLbl="parChTrans1D2" presStyleIdx="4" presStyleCnt="5"/>
      <dgm:spPr/>
    </dgm:pt>
    <dgm:pt modelId="{59C8A7A1-87D8-4D8B-B309-82D7B4025CDF}" type="pres">
      <dgm:prSet presAssocID="{610E5D61-1BFD-432E-82B8-8F996E32094F}" presName="connTx" presStyleLbl="parChTrans1D2" presStyleIdx="4" presStyleCnt="5"/>
      <dgm:spPr/>
    </dgm:pt>
    <dgm:pt modelId="{30CD553B-D430-40D8-B493-BBA80580FC3B}" type="pres">
      <dgm:prSet presAssocID="{93F2FBD0-390E-4269-9C60-4215711E928E}" presName="node" presStyleLbl="node1" presStyleIdx="4" presStyleCnt="5">
        <dgm:presLayoutVars>
          <dgm:bulletEnabled val="1"/>
        </dgm:presLayoutVars>
      </dgm:prSet>
      <dgm:spPr/>
    </dgm:pt>
  </dgm:ptLst>
  <dgm:cxnLst>
    <dgm:cxn modelId="{EDFC8E0C-010C-499E-991D-C31D49069B32}" type="presOf" srcId="{C205D11B-A3D8-47D3-BC62-51D967D098C3}" destId="{FF415F24-90A6-41A6-AD73-757E7F485A82}" srcOrd="0" destOrd="0" presId="urn:microsoft.com/office/officeart/2005/8/layout/radial1"/>
    <dgm:cxn modelId="{90905845-B20D-4D50-AB3C-88614A2CD653}" type="presOf" srcId="{04A3ED76-E165-4AC8-AA76-867CDC745E72}" destId="{1FD88D27-DD98-43CC-A918-33401E7E9494}" srcOrd="0" destOrd="0" presId="urn:microsoft.com/office/officeart/2005/8/layout/radial1"/>
    <dgm:cxn modelId="{54D6B812-789B-44A3-9680-3CF0347DE75F}" type="presOf" srcId="{89F02859-78B6-4E09-80B7-B74DFC839752}" destId="{0EF430AE-DE40-4EC8-B79B-0F4308BAA4C6}" srcOrd="0" destOrd="0" presId="urn:microsoft.com/office/officeart/2005/8/layout/radial1"/>
    <dgm:cxn modelId="{8EC9730A-88E4-4EF9-88BA-A4A858505150}" type="presOf" srcId="{7010E29D-4E09-4DA1-8B8E-ABD030B58CE0}" destId="{95FE786D-828D-4ACD-BDFB-9EB16E98F578}" srcOrd="1" destOrd="0" presId="urn:microsoft.com/office/officeart/2005/8/layout/radial1"/>
    <dgm:cxn modelId="{67EC685F-28A9-4634-8B08-B5A76E1891D7}" type="presOf" srcId="{7CEB6DBF-9801-47E4-8323-50FC7645362A}" destId="{D3DF7F24-0DDC-41B8-944C-7D68500D013D}" srcOrd="0" destOrd="0" presId="urn:microsoft.com/office/officeart/2005/8/layout/radial1"/>
    <dgm:cxn modelId="{7F8AF008-9597-4E33-AE66-6321E9787A9F}" type="presOf" srcId="{0021DE8C-A4AE-4FC7-A317-9E61FE6FB708}" destId="{6E3AD29A-1C45-445B-8DB1-51F527337B94}" srcOrd="0" destOrd="0" presId="urn:microsoft.com/office/officeart/2005/8/layout/radial1"/>
    <dgm:cxn modelId="{0FB91F37-6C1A-426B-9D8F-1F68A66BD8CD}" type="presOf" srcId="{F035DFF9-F969-41E5-AAD2-39FC07681424}" destId="{E18CFBEB-89CD-4F3F-A03A-FC35F2EE9755}" srcOrd="0" destOrd="0" presId="urn:microsoft.com/office/officeart/2005/8/layout/radial1"/>
    <dgm:cxn modelId="{4912F84A-A360-42CC-AA0B-36C2F020BFA4}" type="presOf" srcId="{F035DFF9-F969-41E5-AAD2-39FC07681424}" destId="{D6547024-1F89-400B-AEB9-EB36AFA1E2F9}" srcOrd="1" destOrd="0" presId="urn:microsoft.com/office/officeart/2005/8/layout/radial1"/>
    <dgm:cxn modelId="{A10A3FB8-9806-4A01-874E-1E0EDCB2651C}" srcId="{8729630D-85FC-418A-8241-FB0B29A6AC75}" destId="{F42BAB11-54CF-4770-BED9-4BD2E0E7C2DE}" srcOrd="2" destOrd="0" parTransId="{F035DFF9-F969-41E5-AAD2-39FC07681424}" sibTransId="{913EDE84-40EF-49A8-A474-517880FF5C31}"/>
    <dgm:cxn modelId="{5C389257-9AB8-442C-8A2C-91C9D661BB29}" type="presOf" srcId="{F42BAB11-54CF-4770-BED9-4BD2E0E7C2DE}" destId="{F8EBD263-A930-4235-ABD5-BA738D73855B}" srcOrd="0" destOrd="0" presId="urn:microsoft.com/office/officeart/2005/8/layout/radial1"/>
    <dgm:cxn modelId="{8C31F059-B521-4C5D-9F6B-008A27B0ABA8}" srcId="{8729630D-85FC-418A-8241-FB0B29A6AC75}" destId="{7CEB6DBF-9801-47E4-8323-50FC7645362A}" srcOrd="1" destOrd="0" parTransId="{89F02859-78B6-4E09-80B7-B74DFC839752}" sibTransId="{2A2D3884-9165-4B30-941D-7FDDF6DCA436}"/>
    <dgm:cxn modelId="{371647A9-4223-4015-9C35-083802387E59}" type="presOf" srcId="{8729630D-85FC-418A-8241-FB0B29A6AC75}" destId="{DFA44FF1-53C8-4C3F-9B9A-ABAD236BB4E7}" srcOrd="0" destOrd="0" presId="urn:microsoft.com/office/officeart/2005/8/layout/radial1"/>
    <dgm:cxn modelId="{04C75FB0-6376-43A0-B5B4-F849434A426C}" type="presOf" srcId="{610E5D61-1BFD-432E-82B8-8F996E32094F}" destId="{59C8A7A1-87D8-4D8B-B309-82D7B4025CDF}" srcOrd="1" destOrd="0" presId="urn:microsoft.com/office/officeart/2005/8/layout/radial1"/>
    <dgm:cxn modelId="{3063D75F-9063-4447-970B-5EE85975BF23}" type="presOf" srcId="{610E5D61-1BFD-432E-82B8-8F996E32094F}" destId="{4ECE98C8-A023-419E-911E-9BFB05E9C330}" srcOrd="0" destOrd="0" presId="urn:microsoft.com/office/officeart/2005/8/layout/radial1"/>
    <dgm:cxn modelId="{8DC05070-D57A-431B-8E5B-067B9A8F573F}" srcId="{04A3ED76-E165-4AC8-AA76-867CDC745E72}" destId="{8729630D-85FC-418A-8241-FB0B29A6AC75}" srcOrd="0" destOrd="0" parTransId="{2D190104-D098-4563-8B8B-0FC4BA030E0F}" sibTransId="{D1259B04-600A-4564-B83F-151CF1B1461C}"/>
    <dgm:cxn modelId="{951158A2-F09A-4CCF-98BF-0F313B04F6DB}" srcId="{8729630D-85FC-418A-8241-FB0B29A6AC75}" destId="{93F2FBD0-390E-4269-9C60-4215711E928E}" srcOrd="4" destOrd="0" parTransId="{610E5D61-1BFD-432E-82B8-8F996E32094F}" sibTransId="{690DB397-FCC8-414F-A87E-3A16B990DE00}"/>
    <dgm:cxn modelId="{033F81B7-2885-4AD3-B9C4-B469FEF6EFFF}" type="presOf" srcId="{A4516445-A6EB-4561-A3D0-89C5183626CA}" destId="{E46752BB-A5BD-453B-8A7C-1B9CFE31901D}" srcOrd="1" destOrd="0" presId="urn:microsoft.com/office/officeart/2005/8/layout/radial1"/>
    <dgm:cxn modelId="{15982707-8500-4179-94E5-32F34EEA643A}" srcId="{8729630D-85FC-418A-8241-FB0B29A6AC75}" destId="{C205D11B-A3D8-47D3-BC62-51D967D098C3}" srcOrd="3" destOrd="0" parTransId="{A4516445-A6EB-4561-A3D0-89C5183626CA}" sibTransId="{BB3D11EC-B068-4FA9-A1EE-69849F320F60}"/>
    <dgm:cxn modelId="{A04382B6-DE89-4E75-A4EF-82A2D30A6BA8}" srcId="{8729630D-85FC-418A-8241-FB0B29A6AC75}" destId="{0021DE8C-A4AE-4FC7-A317-9E61FE6FB708}" srcOrd="0" destOrd="0" parTransId="{7010E29D-4E09-4DA1-8B8E-ABD030B58CE0}" sibTransId="{ABDFE42A-C641-4A83-9702-4250AE680121}"/>
    <dgm:cxn modelId="{9AF27B45-904D-49BC-8468-A1F861D980D9}" type="presOf" srcId="{7010E29D-4E09-4DA1-8B8E-ABD030B58CE0}" destId="{7F41FD26-E94F-4BE5-86A2-F9538E25EE94}" srcOrd="0" destOrd="0" presId="urn:microsoft.com/office/officeart/2005/8/layout/radial1"/>
    <dgm:cxn modelId="{366DDC54-F363-4B37-8A42-1FE3999EF2D1}" type="presOf" srcId="{93F2FBD0-390E-4269-9C60-4215711E928E}" destId="{30CD553B-D430-40D8-B493-BBA80580FC3B}" srcOrd="0" destOrd="0" presId="urn:microsoft.com/office/officeart/2005/8/layout/radial1"/>
    <dgm:cxn modelId="{F443BFD3-13B1-4DA0-B4E4-C3AB6B8E93D9}" type="presOf" srcId="{89F02859-78B6-4E09-80B7-B74DFC839752}" destId="{13AA9ECD-E566-4132-8149-2484AA0F352E}" srcOrd="1" destOrd="0" presId="urn:microsoft.com/office/officeart/2005/8/layout/radial1"/>
    <dgm:cxn modelId="{1E1FA6BD-349A-4583-BC9C-9886419BF822}" type="presOf" srcId="{A4516445-A6EB-4561-A3D0-89C5183626CA}" destId="{E59F7599-D778-4FF2-92E5-2B2D35062DA3}" srcOrd="0" destOrd="0" presId="urn:microsoft.com/office/officeart/2005/8/layout/radial1"/>
    <dgm:cxn modelId="{0E4C3AD3-4710-433A-8A0E-093DBA31C1D3}" type="presParOf" srcId="{1FD88D27-DD98-43CC-A918-33401E7E9494}" destId="{DFA44FF1-53C8-4C3F-9B9A-ABAD236BB4E7}" srcOrd="0" destOrd="0" presId="urn:microsoft.com/office/officeart/2005/8/layout/radial1"/>
    <dgm:cxn modelId="{76538CC8-F6C9-497B-A20B-620FC31DA7FA}" type="presParOf" srcId="{1FD88D27-DD98-43CC-A918-33401E7E9494}" destId="{7F41FD26-E94F-4BE5-86A2-F9538E25EE94}" srcOrd="1" destOrd="0" presId="urn:microsoft.com/office/officeart/2005/8/layout/radial1"/>
    <dgm:cxn modelId="{4F40A15F-AC17-4938-84DB-4352B4A8FA5E}" type="presParOf" srcId="{7F41FD26-E94F-4BE5-86A2-F9538E25EE94}" destId="{95FE786D-828D-4ACD-BDFB-9EB16E98F578}" srcOrd="0" destOrd="0" presId="urn:microsoft.com/office/officeart/2005/8/layout/radial1"/>
    <dgm:cxn modelId="{BC41F465-FDC7-42AB-8DC8-A4B48EB18DEA}" type="presParOf" srcId="{1FD88D27-DD98-43CC-A918-33401E7E9494}" destId="{6E3AD29A-1C45-445B-8DB1-51F527337B94}" srcOrd="2" destOrd="0" presId="urn:microsoft.com/office/officeart/2005/8/layout/radial1"/>
    <dgm:cxn modelId="{43290CE9-3BFC-4BA2-85E9-66E4FC0D5C24}" type="presParOf" srcId="{1FD88D27-DD98-43CC-A918-33401E7E9494}" destId="{0EF430AE-DE40-4EC8-B79B-0F4308BAA4C6}" srcOrd="3" destOrd="0" presId="urn:microsoft.com/office/officeart/2005/8/layout/radial1"/>
    <dgm:cxn modelId="{8E82231D-B8B1-4288-A745-F391506C430B}" type="presParOf" srcId="{0EF430AE-DE40-4EC8-B79B-0F4308BAA4C6}" destId="{13AA9ECD-E566-4132-8149-2484AA0F352E}" srcOrd="0" destOrd="0" presId="urn:microsoft.com/office/officeart/2005/8/layout/radial1"/>
    <dgm:cxn modelId="{24549A3A-2C70-4F73-83AA-70B7CEDAB3BE}" type="presParOf" srcId="{1FD88D27-DD98-43CC-A918-33401E7E9494}" destId="{D3DF7F24-0DDC-41B8-944C-7D68500D013D}" srcOrd="4" destOrd="0" presId="urn:microsoft.com/office/officeart/2005/8/layout/radial1"/>
    <dgm:cxn modelId="{D68DA032-5FBB-4235-AD03-46EED8A0F89D}" type="presParOf" srcId="{1FD88D27-DD98-43CC-A918-33401E7E9494}" destId="{E18CFBEB-89CD-4F3F-A03A-FC35F2EE9755}" srcOrd="5" destOrd="0" presId="urn:microsoft.com/office/officeart/2005/8/layout/radial1"/>
    <dgm:cxn modelId="{D343FBD5-0689-4BC3-818B-C67A3F7EEB0C}" type="presParOf" srcId="{E18CFBEB-89CD-4F3F-A03A-FC35F2EE9755}" destId="{D6547024-1F89-400B-AEB9-EB36AFA1E2F9}" srcOrd="0" destOrd="0" presId="urn:microsoft.com/office/officeart/2005/8/layout/radial1"/>
    <dgm:cxn modelId="{3A835180-9485-48D2-97F2-E991E7A4FE51}" type="presParOf" srcId="{1FD88D27-DD98-43CC-A918-33401E7E9494}" destId="{F8EBD263-A930-4235-ABD5-BA738D73855B}" srcOrd="6" destOrd="0" presId="urn:microsoft.com/office/officeart/2005/8/layout/radial1"/>
    <dgm:cxn modelId="{80DF89C4-861A-45F4-B827-29FA13224CAF}" type="presParOf" srcId="{1FD88D27-DD98-43CC-A918-33401E7E9494}" destId="{E59F7599-D778-4FF2-92E5-2B2D35062DA3}" srcOrd="7" destOrd="0" presId="urn:microsoft.com/office/officeart/2005/8/layout/radial1"/>
    <dgm:cxn modelId="{76DAB182-1955-43D2-AD7F-8DA9CE51AEBE}" type="presParOf" srcId="{E59F7599-D778-4FF2-92E5-2B2D35062DA3}" destId="{E46752BB-A5BD-453B-8A7C-1B9CFE31901D}" srcOrd="0" destOrd="0" presId="urn:microsoft.com/office/officeart/2005/8/layout/radial1"/>
    <dgm:cxn modelId="{8EEBD596-BAE8-4FCC-B585-C87F58A6C3E0}" type="presParOf" srcId="{1FD88D27-DD98-43CC-A918-33401E7E9494}" destId="{FF415F24-90A6-41A6-AD73-757E7F485A82}" srcOrd="8" destOrd="0" presId="urn:microsoft.com/office/officeart/2005/8/layout/radial1"/>
    <dgm:cxn modelId="{C33BC09F-8A83-4F85-A075-D03AB94BCF03}" type="presParOf" srcId="{1FD88D27-DD98-43CC-A918-33401E7E9494}" destId="{4ECE98C8-A023-419E-911E-9BFB05E9C330}" srcOrd="9" destOrd="0" presId="urn:microsoft.com/office/officeart/2005/8/layout/radial1"/>
    <dgm:cxn modelId="{6B4958A2-5B4C-4D2C-B420-7DF5011FBBAA}" type="presParOf" srcId="{4ECE98C8-A023-419E-911E-9BFB05E9C330}" destId="{59C8A7A1-87D8-4D8B-B309-82D7B4025CDF}" srcOrd="0" destOrd="0" presId="urn:microsoft.com/office/officeart/2005/8/layout/radial1"/>
    <dgm:cxn modelId="{CEA38846-B74B-4206-8F08-1A8EE2460F0F}" type="presParOf" srcId="{1FD88D27-DD98-43CC-A918-33401E7E9494}" destId="{30CD553B-D430-40D8-B493-BBA80580FC3B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A44FF1-53C8-4C3F-9B9A-ABAD236BB4E7}">
      <dsp:nvSpPr>
        <dsp:cNvPr id="0" name=""/>
        <dsp:cNvSpPr/>
      </dsp:nvSpPr>
      <dsp:spPr>
        <a:xfrm>
          <a:off x="1584904" y="1742310"/>
          <a:ext cx="1265666" cy="12656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Оздоровле-ние</a:t>
          </a:r>
          <a:endParaRPr kumimoji="0" lang="ru-RU" altLang="ru-RU" sz="12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1770256" y="1927662"/>
        <a:ext cx="894962" cy="894962"/>
      </dsp:txXfrm>
    </dsp:sp>
    <dsp:sp modelId="{7F41FD26-E94F-4BE5-86A2-F9538E25EE94}">
      <dsp:nvSpPr>
        <dsp:cNvPr id="0" name=""/>
        <dsp:cNvSpPr/>
      </dsp:nvSpPr>
      <dsp:spPr>
        <a:xfrm rot="16200000">
          <a:off x="2026379" y="1525270"/>
          <a:ext cx="382716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82716" y="256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08169" y="1541384"/>
        <a:ext cx="19135" cy="19135"/>
      </dsp:txXfrm>
    </dsp:sp>
    <dsp:sp modelId="{6E3AD29A-1C45-445B-8DB1-51F527337B94}">
      <dsp:nvSpPr>
        <dsp:cNvPr id="0" name=""/>
        <dsp:cNvSpPr/>
      </dsp:nvSpPr>
      <dsp:spPr>
        <a:xfrm>
          <a:off x="1584904" y="93927"/>
          <a:ext cx="1265666" cy="12656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Мышечная активность</a:t>
          </a:r>
          <a:endParaRPr kumimoji="0" lang="ru-RU" altLang="ru-RU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(тренир.)</a:t>
          </a:r>
          <a:endParaRPr kumimoji="0" lang="ru-RU" altLang="ru-RU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1770256" y="279279"/>
        <a:ext cx="894962" cy="894962"/>
      </dsp:txXfrm>
    </dsp:sp>
    <dsp:sp modelId="{0EF430AE-DE40-4EC8-B79B-0F4308BAA4C6}">
      <dsp:nvSpPr>
        <dsp:cNvPr id="0" name=""/>
        <dsp:cNvSpPr/>
      </dsp:nvSpPr>
      <dsp:spPr>
        <a:xfrm rot="20520000">
          <a:off x="2810231" y="2094773"/>
          <a:ext cx="382716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82716" y="256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92022" y="2110886"/>
        <a:ext cx="19135" cy="19135"/>
      </dsp:txXfrm>
    </dsp:sp>
    <dsp:sp modelId="{D3DF7F24-0DDC-41B8-944C-7D68500D013D}">
      <dsp:nvSpPr>
        <dsp:cNvPr id="0" name=""/>
        <dsp:cNvSpPr/>
      </dsp:nvSpPr>
      <dsp:spPr>
        <a:xfrm>
          <a:off x="3152609" y="1232932"/>
          <a:ext cx="1265666" cy="12656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Природные рекреацион-ные ресурсы</a:t>
          </a:r>
          <a:endParaRPr kumimoji="0" lang="ru-RU" altLang="ru-RU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337961" y="1418284"/>
        <a:ext cx="894962" cy="894962"/>
      </dsp:txXfrm>
    </dsp:sp>
    <dsp:sp modelId="{E18CFBEB-89CD-4F3F-A03A-FC35F2EE9755}">
      <dsp:nvSpPr>
        <dsp:cNvPr id="0" name=""/>
        <dsp:cNvSpPr/>
      </dsp:nvSpPr>
      <dsp:spPr>
        <a:xfrm rot="3240000">
          <a:off x="2510826" y="3016247"/>
          <a:ext cx="382716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82716" y="256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92617" y="3032361"/>
        <a:ext cx="19135" cy="19135"/>
      </dsp:txXfrm>
    </dsp:sp>
    <dsp:sp modelId="{F8EBD263-A930-4235-ABD5-BA738D73855B}">
      <dsp:nvSpPr>
        <dsp:cNvPr id="0" name=""/>
        <dsp:cNvSpPr/>
      </dsp:nvSpPr>
      <dsp:spPr>
        <a:xfrm>
          <a:off x="2553799" y="3075881"/>
          <a:ext cx="1265666" cy="12656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Режим питания, физ.нагруз-ки и отдыха</a:t>
          </a:r>
          <a:endParaRPr kumimoji="0" lang="ru-RU" altLang="ru-RU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739151" y="3261233"/>
        <a:ext cx="894962" cy="894962"/>
      </dsp:txXfrm>
    </dsp:sp>
    <dsp:sp modelId="{E59F7599-D778-4FF2-92E5-2B2D35062DA3}">
      <dsp:nvSpPr>
        <dsp:cNvPr id="0" name=""/>
        <dsp:cNvSpPr/>
      </dsp:nvSpPr>
      <dsp:spPr>
        <a:xfrm rot="7560000">
          <a:off x="1541931" y="3016247"/>
          <a:ext cx="382716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82716" y="256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723721" y="3032361"/>
        <a:ext cx="19135" cy="19135"/>
      </dsp:txXfrm>
    </dsp:sp>
    <dsp:sp modelId="{FF415F24-90A6-41A6-AD73-757E7F485A82}">
      <dsp:nvSpPr>
        <dsp:cNvPr id="0" name=""/>
        <dsp:cNvSpPr/>
      </dsp:nvSpPr>
      <dsp:spPr>
        <a:xfrm>
          <a:off x="616008" y="3075881"/>
          <a:ext cx="1265666" cy="12656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Туристский сервис</a:t>
          </a:r>
          <a:endParaRPr kumimoji="0" lang="ru-RU" altLang="ru-RU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801360" y="3261233"/>
        <a:ext cx="894962" cy="894962"/>
      </dsp:txXfrm>
    </dsp:sp>
    <dsp:sp modelId="{4ECE98C8-A023-419E-911E-9BFB05E9C330}">
      <dsp:nvSpPr>
        <dsp:cNvPr id="0" name=""/>
        <dsp:cNvSpPr/>
      </dsp:nvSpPr>
      <dsp:spPr>
        <a:xfrm rot="11880000">
          <a:off x="1242526" y="2094773"/>
          <a:ext cx="382716" cy="51363"/>
        </a:xfrm>
        <a:custGeom>
          <a:avLst/>
          <a:gdLst/>
          <a:ahLst/>
          <a:cxnLst/>
          <a:rect l="0" t="0" r="0" b="0"/>
          <a:pathLst>
            <a:path>
              <a:moveTo>
                <a:pt x="0" y="25681"/>
              </a:moveTo>
              <a:lnTo>
                <a:pt x="382716" y="256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424316" y="2110886"/>
        <a:ext cx="19135" cy="19135"/>
      </dsp:txXfrm>
    </dsp:sp>
    <dsp:sp modelId="{30CD553B-D430-40D8-B493-BBA80580FC3B}">
      <dsp:nvSpPr>
        <dsp:cNvPr id="0" name=""/>
        <dsp:cNvSpPr/>
      </dsp:nvSpPr>
      <dsp:spPr>
        <a:xfrm>
          <a:off x="17198" y="1232932"/>
          <a:ext cx="1265666" cy="12656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Смена обстановки</a:t>
          </a:r>
          <a:endParaRPr kumimoji="0" lang="ru-RU" altLang="ru-RU" sz="1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02550" y="1418284"/>
        <a:ext cx="894962" cy="894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1907" y="1"/>
            <a:ext cx="8762858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8"/>
            <a:ext cx="8496943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1" y="1"/>
            <a:ext cx="6539684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21350" y="293317"/>
            <a:ext cx="8525337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668401" y="662656"/>
            <a:ext cx="7316390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737297" y="3505210"/>
            <a:ext cx="731639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711406" y="4578463"/>
            <a:ext cx="4607740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4170" y="4883024"/>
            <a:ext cx="303542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388818" y="38326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3166039" y="5111356"/>
            <a:ext cx="386540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023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2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0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14351" y="89262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4812" y="292282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1259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777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17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9" y="4389286"/>
            <a:ext cx="2482596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500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87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1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93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28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388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04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767" y="2063396"/>
            <a:ext cx="3642119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644" y="2063396"/>
            <a:ext cx="364836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44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804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459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2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85800"/>
            <a:ext cx="4758977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1771" y="1"/>
            <a:ext cx="2698610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758976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1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DEA8D3C-D38D-4B62-901F-E8C6227B93B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B9CCCB8-D04E-4676-B9E8-A7DA7AF3F7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4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ru-RU" sz="3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Основные понятия и классификация оздоровительного туризма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1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Реабилитационный туризм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характерны технологии, позволяющие вернуть состояние здоровья к статусу, характерному для человека до заболевания.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К таким технологиям относятся дозированные прогулки в природной среде, особое диетическое питание, употребление лечебных минеральных вод и пр.</a:t>
            </a:r>
          </a:p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Пример: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поездка на санаторно-курортный отдых)</a:t>
            </a:r>
          </a:p>
        </p:txBody>
      </p:sp>
    </p:spTree>
    <p:extLst>
      <p:ext uri="{BB962C8B-B14F-4D97-AF65-F5344CB8AC3E}">
        <p14:creationId xmlns:p14="http://schemas.microsoft.com/office/powerpoint/2010/main" val="250929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Собственно </a:t>
            </a:r>
            <a:r>
              <a:rPr lang="ru-RU" b="1" i="1" u="none" strike="noStrike" baseline="0" smtClean="0">
                <a:solidFill>
                  <a:srgbClr val="2E74B5"/>
                </a:solidFill>
                <a:latin typeface="Times New Roman"/>
              </a:rPr>
              <a:t>оздоровительный</a:t>
            </a:r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 туризм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характерны технологии, позволяющие сохранить и даже улучшить состояние здоровья участников.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К таким технологиям, прежде всего, относится дозированная физическая нагрузка в природной среде, процедуры закаливания и пр. </a:t>
            </a:r>
          </a:p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Пример: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оздоровительный поход выходного дня</a:t>
            </a:r>
          </a:p>
        </p:txBody>
      </p:sp>
    </p:spTree>
    <p:extLst>
      <p:ext uri="{BB962C8B-B14F-4D97-AF65-F5344CB8AC3E}">
        <p14:creationId xmlns:p14="http://schemas.microsoft.com/office/powerpoint/2010/main" val="72606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Рекреационно-познавательный туризм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Взаимодействие рекреационного и познавательного туризма. </a:t>
            </a:r>
          </a:p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Любые рекреационные туристские путешествия, где планируется экскурсионная программа: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туристские мероприятия с двумя доминирующими целями: отдых и приобретение новых (для себя) знаний;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походы с явным познавательным мотивом.</a:t>
            </a:r>
          </a:p>
        </p:txBody>
      </p:sp>
    </p:spTree>
    <p:extLst>
      <p:ext uri="{BB962C8B-B14F-4D97-AF65-F5344CB8AC3E}">
        <p14:creationId xmlns:p14="http://schemas.microsoft.com/office/powerpoint/2010/main" val="32683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Рекреационно-спортивный туризм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все рекреационные туристские мероприятия, где для полноценного отдыха и оздоровления участников активно используются технологии различных видов спорта (горнолыжного, подводного плавания, бега, лыжных гонок и пр.).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Кроме мотива полноценного отдыха у участников прослеживается мотив личного спортивного совершенствования (желание улучшить технику катания на лыжах, технику ориентирования на местности, технику сплава на плотах и байдарках и т.д.), присутствует спортивный азарт. </a:t>
            </a:r>
          </a:p>
        </p:txBody>
      </p:sp>
    </p:spTree>
    <p:extLst>
      <p:ext uri="{BB962C8B-B14F-4D97-AF65-F5344CB8AC3E}">
        <p14:creationId xmlns:p14="http://schemas.microsoft.com/office/powerpoint/2010/main" val="314856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rtl="0"/>
            <a:r>
              <a:rPr lang="ru-RU" sz="30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Классификация туристской деятельности с точки зрения </a:t>
            </a:r>
            <a:r>
              <a:rPr lang="ru-RU" sz="3000" b="1" i="1" u="none" strike="noStrike" baseline="0" dirty="0" smtClean="0">
                <a:solidFill>
                  <a:srgbClr val="2E74B5"/>
                </a:solidFill>
                <a:latin typeface="Times New Roman"/>
              </a:rPr>
              <a:t>уровня двигательной активности ее участников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«</a:t>
            </a:r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активные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» и «</a:t>
            </a:r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пассивные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» формы туристских мероприятий.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Туризм активного отдыха и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оздоровления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более эффективен для целей физической, эмоциональной, интеллектуальной рекреации, чем туризм пассивного отдыха. </a:t>
            </a:r>
          </a:p>
        </p:txBody>
      </p:sp>
    </p:spTree>
    <p:extLst>
      <p:ext uri="{BB962C8B-B14F-4D97-AF65-F5344CB8AC3E}">
        <p14:creationId xmlns:p14="http://schemas.microsoft.com/office/powerpoint/2010/main" val="31393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>
                <a:solidFill>
                  <a:srgbClr val="5B9BD5"/>
                </a:solidFill>
                <a:latin typeface="Times New Roman"/>
              </a:rPr>
              <a:t>Формы пассивного отдыха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путешествия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с исключительно пляжно-купальными целями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санаторный (реабилитационный) отдых «на лечебных водах»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сельский туризм (</a:t>
            </a:r>
            <a:r>
              <a:rPr lang="ru-RU" b="1" i="0" u="none" strike="noStrike" baseline="0" dirty="0" err="1" smtClean="0">
                <a:solidFill>
                  <a:srgbClr val="5B9BD5"/>
                </a:solidFill>
                <a:latin typeface="Times New Roman"/>
              </a:rPr>
              <a:t>агротуризм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)</a:t>
            </a:r>
            <a:endParaRPr lang="ru-RU" b="1" i="0" u="none" strike="noStrike" baseline="0" dirty="0" smtClean="0">
              <a:solidFill>
                <a:srgbClr val="5B9BD5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93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ru-RU" sz="3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Активные формы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Обеспечивают дозированную по объему и интенсивности физическую нагрузку для участников туристских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17837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Примеры активного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«</a:t>
            </a:r>
            <a:r>
              <a:rPr lang="de-DE" b="1" i="0" u="none" strike="noStrike" baseline="0" dirty="0" err="1" smtClean="0">
                <a:solidFill>
                  <a:srgbClr val="5B9BD5"/>
                </a:solidFill>
                <a:latin typeface="Times New Roman"/>
              </a:rPr>
              <a:t>team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 </a:t>
            </a:r>
            <a:r>
              <a:rPr lang="de-DE" b="1" i="0" u="none" strike="noStrike" baseline="0" dirty="0" err="1" smtClean="0">
                <a:solidFill>
                  <a:srgbClr val="5B9BD5"/>
                </a:solidFill>
                <a:latin typeface="Times New Roman"/>
              </a:rPr>
              <a:t>building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» - особая форма корпоративного отдыха на природе (тренинг по </a:t>
            </a:r>
            <a:r>
              <a:rPr lang="ru-RU" b="1" i="0" u="none" strike="noStrike" baseline="0" dirty="0" err="1" smtClean="0">
                <a:solidFill>
                  <a:srgbClr val="5B9BD5"/>
                </a:solidFill>
                <a:latin typeface="Times New Roman"/>
              </a:rPr>
              <a:t>командообразованию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, и его особенно близкая к технике туризма форма – веревочные курсы). Команды, сформированные по производственному принципу (команды коллег), соревнуются в преодолении естественных и искусственных препятствий, выполнении неких «подвижных» конкурсных заданий, применяя при этом, в том числе, технику туризма. Условия игры требуют определенной ловкости, выносливости, интеллекта и, что непременно, взаимовыручки, взаимопомощи в процессе коллективных действий.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оздоровительный поход выходного дня или многодневный оздоровительный поход. </a:t>
            </a:r>
          </a:p>
        </p:txBody>
      </p:sp>
    </p:spTree>
    <p:extLst>
      <p:ext uri="{BB962C8B-B14F-4D97-AF65-F5344CB8AC3E}">
        <p14:creationId xmlns:p14="http://schemas.microsoft.com/office/powerpoint/2010/main" val="86003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Примеры активного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экологические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туристские походы по «диким» чистым территориям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все рекреационно-спортивные туристские мероприятия, где с целью отдыха и оздоровления используются технологии видов спорта, относятся исключительно к «активному» туризму. </a:t>
            </a:r>
          </a:p>
        </p:txBody>
      </p:sp>
    </p:spTree>
    <p:extLst>
      <p:ext uri="{BB962C8B-B14F-4D97-AF65-F5344CB8AC3E}">
        <p14:creationId xmlns:p14="http://schemas.microsoft.com/office/powerpoint/2010/main" val="86003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rtl="0"/>
            <a:r>
              <a:rPr lang="ru-RU" sz="3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Основные признаки, присущие активным формам рекреационного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Используются средства активного туризма (прогулка, поход, соревнования).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Используются технологии видов спорта (горнолыжного, водного слалома, подводного плавания, конного спорта, игровых видов спорта и т.д.) </a:t>
            </a:r>
          </a:p>
          <a:p>
            <a:pPr marR="0" lvl="0" rtl="0"/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Основаны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 на использовании двигательной активности участников или их двигательная активность составляет </a:t>
            </a:r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существенную часть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 программы.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Включают культурно-познавательные аспекты и содержат интеллектуальные и эмоциональные компоненты.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Носят преимущественно развлекательный (гедонистический) характер.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Осуществляются в природных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76013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Вопросы лекции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Рекреационный и оздоровительный туризм. Факторы оздоровления.</a:t>
            </a:r>
          </a:p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Виды рекреационного и оздоровительного туризма.</a:t>
            </a:r>
          </a:p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Основные черты активных форм рекреационного и оздоровительного туризма.</a:t>
            </a:r>
          </a:p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Основные отличия рекреационно-оздоровительного туризма от спортивного туризма.</a:t>
            </a:r>
          </a:p>
        </p:txBody>
      </p:sp>
    </p:spTree>
    <p:extLst>
      <p:ext uri="{BB962C8B-B14F-4D97-AF65-F5344CB8AC3E}">
        <p14:creationId xmlns:p14="http://schemas.microsoft.com/office/powerpoint/2010/main" val="348342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rtl="0"/>
            <a:r>
              <a:rPr lang="ru-RU" sz="30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Существенные отличительные особенности спортивных и рекреационных туристских мероприятий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2711063"/>
              </p:ext>
            </p:extLst>
          </p:nvPr>
        </p:nvGraphicFramePr>
        <p:xfrm>
          <a:off x="107504" y="2204864"/>
          <a:ext cx="8568952" cy="41090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90818"/>
                <a:gridCol w="2888615"/>
                <a:gridCol w="2889519"/>
              </a:tblGrid>
              <a:tr h="287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Категории (признаки)  мероприятий 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Рекреационный туризм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Спортивный туризм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</a:tr>
              <a:tr h="4319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Доминирующая цель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Отдых и оздоровление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Преодоление маршрута и повышение спортивного мастерства</a:t>
                      </a:r>
                      <a:endParaRPr lang="ru-RU" sz="1400" b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</a:tr>
              <a:tr h="5759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физической активности участников 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Ограниченный рамками физической рекреации: дозированный, оздоровительный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Выходящий за рамки физической рекреации 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</a:tr>
              <a:tr h="8638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Тренировочный процесс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Специальной тренировки участников не требуется, либо она ограничивается оздоровительной тренировкой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Требуется регулярный спортивно-тренировочный процесс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</a:tr>
              <a:tr h="143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Уровень риска 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Обычный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Повышенный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</a:tr>
              <a:tr h="1007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Правила осуществления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Нет единых правил и требований к порядку осуществления мероприятий</a:t>
                      </a:r>
                      <a:endParaRPr lang="ru-RU" sz="1400" b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Есть правила туристских видов спорта и классификационные требования, внесенные в Единую спортивную классификацию (ЕСК)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3254" marR="432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9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rtl="0"/>
            <a:r>
              <a:rPr lang="ru-RU" sz="3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Цели и задачи рекреационно-оздоровительного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Мероприятия рекреационного туризма направлены на расширенное восстановление физических, интеллектуальных и эмоциональных сил человека.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Цель рекреационного туризма – </a:t>
            </a:r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полноценный отдых и оздоровление человека средствами туризма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.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Задачи оздоровления участников туристских рекреационных мероприятий фактически неотделимы от задач их полноценного отдыха (решаются совместно). 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Рекреационный туризм – средства и формы туристской деятельности, направленных на достижение целей рекреации. </a:t>
            </a:r>
          </a:p>
        </p:txBody>
      </p:sp>
    </p:spTree>
    <p:extLst>
      <p:ext uri="{BB962C8B-B14F-4D97-AF65-F5344CB8AC3E}">
        <p14:creationId xmlns:p14="http://schemas.microsoft.com/office/powerpoint/2010/main" val="328250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rtl="0"/>
            <a:r>
              <a:rPr lang="ru-RU" sz="3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Цели и задачи рекреационно-оздоровительного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Рекреационный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туризм одновременно является оздоровительным туризмом: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1) Если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в туристских мероприятиях специально применяют ту или иную технологию оздоровления (выбирается метод, средства оздоровления, планируются соответствующие мероприятия), то их можно называть рекреационно-оздоровительными.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2) Даже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если не применяют, то любое рекреационное туристское мероприятие имеет так же и оздоровительную направленность (оздоровительный мотив), а процесс оздоровления проходит «сам по себе» в контексте пассивного или активного отдыха.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Рекреационный туризм, особенно его </a:t>
            </a:r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активные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 формы, позволяют устранить или ослабить воздействие на человека неблагоприятных факторов повседневной действительности (нервно-эмоциональной перегрузки, гипокинезии, избыточного нерационального питания и т.д.).</a:t>
            </a:r>
          </a:p>
        </p:txBody>
      </p:sp>
    </p:spTree>
    <p:extLst>
      <p:ext uri="{BB962C8B-B14F-4D97-AF65-F5344CB8AC3E}">
        <p14:creationId xmlns:p14="http://schemas.microsoft.com/office/powerpoint/2010/main" val="328250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332657"/>
            <a:ext cx="7797662" cy="1505110"/>
          </a:xfrm>
        </p:spPr>
        <p:txBody>
          <a:bodyPr>
            <a:noAutofit/>
          </a:bodyPr>
          <a:lstStyle/>
          <a:p>
            <a:pPr marR="0" rtl="0"/>
            <a:r>
              <a:rPr lang="ru-RU" sz="2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Факторы, способствующие отдыху и оздоровлению участников рекреационно-туристской деятельности:</a:t>
            </a:r>
            <a:endParaRPr lang="ru-RU" sz="2600" b="1" i="0" u="none" strike="noStrike" baseline="0" dirty="0" smtClean="0">
              <a:solidFill>
                <a:srgbClr val="2E74B5"/>
              </a:solidFill>
              <a:latin typeface="Times New Roman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" name="Diagram 1"/>
          <p:cNvGrpSpPr>
            <a:grpSpLocks/>
          </p:cNvGrpSpPr>
          <p:nvPr/>
        </p:nvGrpSpPr>
        <p:grpSpPr bwMode="auto">
          <a:xfrm>
            <a:off x="2033770" y="1365113"/>
            <a:ext cx="4435475" cy="4900070"/>
            <a:chOff x="1561" y="-571"/>
            <a:chExt cx="8640" cy="9545"/>
          </a:xfrm>
        </p:grpSpPr>
        <p:graphicFrame>
          <p:nvGraphicFramePr>
            <p:cNvPr id="9" name="Схема 8"/>
            <p:cNvGraphicFramePr/>
            <p:nvPr/>
          </p:nvGraphicFramePr>
          <p:xfrm>
            <a:off x="1561" y="-571"/>
            <a:ext cx="8640" cy="864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1876" y="8218"/>
              <a:ext cx="8280" cy="756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Факторы оздоровления в рекреационном и спортивно-оздоровительном туризме.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6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rtl="0"/>
            <a:r>
              <a:rPr lang="ru-RU" sz="3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Факторы, способствующие отдыху и оздоровлению участников рекреационно-туристской деятельности: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R="0" lvl="0" rtl="0"/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Обеспечение достаточной мышечной активности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, устранение неблагоприятных последствий «мускульного голода» с тренировкой основных функциональных систем, обеспечивающих работоспособность организма: сердечнососудистой, дыхательной, опорно-двигательной, нервно-эндокринной и пр. </a:t>
            </a:r>
          </a:p>
          <a:p>
            <a:pPr marR="0" lvl="0" rtl="0"/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Смена обстановки и положительный эмоциональный фон от общения с природой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 и приятной компанией. Новая ландшафтно-климатическая среда, «тесный контакт» с природой, её наблюдение и наслаждение ею способствуют тому, что физические нагрузки не воспринимаются, как утомительные, однообразные, они легко переносятся и в целом обеспечивают отдых и оздоровление участников. </a:t>
            </a:r>
          </a:p>
        </p:txBody>
      </p:sp>
    </p:spTree>
    <p:extLst>
      <p:ext uri="{BB962C8B-B14F-4D97-AF65-F5344CB8AC3E}">
        <p14:creationId xmlns:p14="http://schemas.microsoft.com/office/powerpoint/2010/main" val="89977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476673"/>
            <a:ext cx="7797662" cy="1361094"/>
          </a:xfrm>
        </p:spPr>
        <p:txBody>
          <a:bodyPr>
            <a:noAutofit/>
          </a:bodyPr>
          <a:lstStyle/>
          <a:p>
            <a:pPr marR="0" rtl="0"/>
            <a:r>
              <a:rPr lang="ru-RU" sz="32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Факторы, способствующие отдыху и оздоровлению участников рекреационно-туристской деятельности: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Сами </a:t>
            </a:r>
            <a:r>
              <a:rPr lang="ru-RU" b="1" i="1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рекреационные природные ресурсы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. Благотворный результат на здоровье таких природных факторов, как умеренное пребывание на солнце, чистый воздух и вода, воздействие фитонцидов в сосновом бору, закаливающее воздействие водно-воздушных процедур в походных условиях. Их влияние: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стимуляция естественного иммунитета</a:t>
            </a: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регулярный (в отличие от городской суеты) режим питания, нагрузки и отдыха; здоровая диета. </a:t>
            </a:r>
          </a:p>
        </p:txBody>
      </p:sp>
    </p:spTree>
    <p:extLst>
      <p:ext uri="{BB962C8B-B14F-4D97-AF65-F5344CB8AC3E}">
        <p14:creationId xmlns:p14="http://schemas.microsoft.com/office/powerpoint/2010/main" val="283569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ru-RU" sz="3600" b="1" i="0" u="none" strike="noStrike" baseline="0" dirty="0" smtClean="0">
                <a:solidFill>
                  <a:srgbClr val="2E74B5"/>
                </a:solidFill>
                <a:latin typeface="Times New Roman"/>
              </a:rPr>
              <a:t>Виды рекреационного и оздоровительного туризма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рекреационно-развлекательный (релаксационный) туризм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рекреационно-оздоровительный туризм (реабилитационный и собственно оздоровительный)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рекреационно-познавательный</a:t>
            </a:r>
          </a:p>
          <a:p>
            <a:pPr marR="0" lvl="0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рекреационно-спортивный </a:t>
            </a:r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туризм</a:t>
            </a:r>
          </a:p>
          <a:p>
            <a:pPr marR="0" lvl="0" rtl="0"/>
            <a:endParaRPr lang="ru-RU" b="1" i="0" u="none" strike="noStrike" baseline="0" dirty="0" smtClean="0">
              <a:solidFill>
                <a:srgbClr val="5B9BD5"/>
              </a:solidFill>
              <a:latin typeface="Times New Roman"/>
            </a:endParaRPr>
          </a:p>
          <a:p>
            <a:pPr marR="0" lvl="1" rtl="0"/>
            <a:r>
              <a:rPr lang="ru-RU" b="1" i="0" u="none" strike="noStrike" baseline="0" dirty="0" smtClean="0">
                <a:solidFill>
                  <a:srgbClr val="5B9BD5"/>
                </a:solidFill>
                <a:latin typeface="Times New Roman"/>
              </a:rPr>
              <a:t>Рекреационно-развлекательный и рекреационно-оздоровительный (в том числе реабилитационный) туризм – это собственно рекреационный туризм. Доминирует одна главная цель – полноценный отдых и оздоровление туристов. </a:t>
            </a:r>
          </a:p>
        </p:txBody>
      </p:sp>
    </p:spTree>
    <p:extLst>
      <p:ext uri="{BB962C8B-B14F-4D97-AF65-F5344CB8AC3E}">
        <p14:creationId xmlns:p14="http://schemas.microsoft.com/office/powerpoint/2010/main" val="421669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1" i="0" u="none" strike="noStrike" baseline="0" smtClean="0">
                <a:solidFill>
                  <a:srgbClr val="2E74B5"/>
                </a:solidFill>
                <a:latin typeface="Times New Roman"/>
              </a:rPr>
              <a:t>Рекреационно-развлекательный туризм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туристы «удаляются» из привычной, надоевшей действительности и «погружаются» в новый яркий природный контекст, обладающий значимым рекреационным потенциалом и несущий яркие впечатления, приключения.</a:t>
            </a:r>
          </a:p>
          <a:p>
            <a:pPr marR="0" lvl="0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Пример:</a:t>
            </a:r>
          </a:p>
          <a:p>
            <a:pPr marR="0" lvl="1" rtl="0"/>
            <a:r>
              <a:rPr lang="ru-RU" b="1" i="0" u="none" strike="noStrike" baseline="0" smtClean="0">
                <a:solidFill>
                  <a:srgbClr val="5B9BD5"/>
                </a:solidFill>
                <a:latin typeface="Times New Roman"/>
              </a:rPr>
              <a:t>поездка на морской курорт с целью пляжного отдыха</a:t>
            </a:r>
          </a:p>
        </p:txBody>
      </p:sp>
    </p:spTree>
    <p:extLst>
      <p:ext uri="{BB962C8B-B14F-4D97-AF65-F5344CB8AC3E}">
        <p14:creationId xmlns:p14="http://schemas.microsoft.com/office/powerpoint/2010/main" val="141194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ОРГАНИЗАЦИЯ И ПРОВЕДЕНИЕ СПОРТИВНО-ТУРИСТСКИХ МЕРОПРИЯТИЙ</Template>
  <TotalTime>11</TotalTime>
  <Words>1098</Words>
  <Application>Microsoft Office PowerPoint</Application>
  <PresentationFormat>Экран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Главное мероприятие</vt:lpstr>
      <vt:lpstr>Основные понятия и классификация оздоровительного туризма</vt:lpstr>
      <vt:lpstr>Вопросы лекции</vt:lpstr>
      <vt:lpstr>Цели и задачи рекреационно-оздоровительного туризма</vt:lpstr>
      <vt:lpstr>Цели и задачи рекреационно-оздоровительного туризма</vt:lpstr>
      <vt:lpstr>Факторы, способствующие отдыху и оздоровлению участников рекреационно-туристской деятельности:</vt:lpstr>
      <vt:lpstr>Факторы, способствующие отдыху и оздоровлению участников рекреационно-туристской деятельности:</vt:lpstr>
      <vt:lpstr>Факторы, способствующие отдыху и оздоровлению участников рекреационно-туристской деятельности:</vt:lpstr>
      <vt:lpstr>Виды рекреационного и оздоровительного туризма</vt:lpstr>
      <vt:lpstr>Рекреационно-развлекательный туризм</vt:lpstr>
      <vt:lpstr>Реабилитационный туризм</vt:lpstr>
      <vt:lpstr>Собственно оздоровительный туризм</vt:lpstr>
      <vt:lpstr>Рекреационно-познавательный туризм</vt:lpstr>
      <vt:lpstr>Рекреационно-спортивный туризм</vt:lpstr>
      <vt:lpstr>Классификация туристской деятельности с точки зрения уровня двигательной активности ее участников</vt:lpstr>
      <vt:lpstr>Формы пассивного отдыха </vt:lpstr>
      <vt:lpstr>Активные формы туризма</vt:lpstr>
      <vt:lpstr>Примеры активного туризма</vt:lpstr>
      <vt:lpstr>Примеры активного туризма</vt:lpstr>
      <vt:lpstr>Основные признаки, присущие активным формам рекреационного туризма</vt:lpstr>
      <vt:lpstr>Существенные отличительные особенности спортивных и рекреационных туристских мероприятий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и классификация оздоровительного туризма</dc:title>
  <dc:creator>SocGeo</dc:creator>
  <cp:lastModifiedBy>SocGeo</cp:lastModifiedBy>
  <cp:revision>2</cp:revision>
  <dcterms:created xsi:type="dcterms:W3CDTF">2016-10-31T09:41:33Z</dcterms:created>
  <dcterms:modified xsi:type="dcterms:W3CDTF">2016-10-31T09:53:12Z</dcterms:modified>
</cp:coreProperties>
</file>