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77" r:id="rId2"/>
    <p:sldId id="256" r:id="rId3"/>
    <p:sldId id="257" r:id="rId4"/>
    <p:sldId id="258" r:id="rId5"/>
    <p:sldId id="259" r:id="rId6"/>
    <p:sldId id="27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24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40232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32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50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31259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777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517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500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0877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51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932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286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388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043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445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804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459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023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511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3D6080E-BE4D-4154-AE08-F5DE2D430D03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4CDB8CC-2D8C-464E-AB1E-39ADEDBDD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342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0" y="1678193"/>
            <a:ext cx="9144000" cy="2947595"/>
          </a:xfrm>
        </p:spPr>
        <p:txBody>
          <a:bodyPr>
            <a:noAutofit/>
          </a:bodyPr>
          <a:lstStyle/>
          <a:p>
            <a:r>
              <a:rPr lang="ru-RU" sz="6500" dirty="0">
                <a:solidFill>
                  <a:prstClr val="black"/>
                </a:solidFill>
                <a:latin typeface="Times New Roman" panose="02020603050405020304" pitchFamily="18" charset="0"/>
              </a:rPr>
              <a:t>ОРГАНИЗАЦИЯ И ПРОВЕДЕНИЕ СПОРТИВНО-ТУРИСТСКИХ МЕРОПРИЯТИЙ</a:t>
            </a:r>
            <a:endParaRPr lang="ru-RU" sz="6500" dirty="0"/>
          </a:p>
        </p:txBody>
      </p:sp>
    </p:spTree>
    <p:extLst>
      <p:ext uri="{BB962C8B-B14F-4D97-AF65-F5344CB8AC3E}">
        <p14:creationId xmlns:p14="http://schemas.microsoft.com/office/powerpoint/2010/main" val="1581720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Уточнение района похода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Для разработки маршрута мало иметь карту данного района.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Важно определить его технико-тактические характеристики: наличие водных, горных и прочих препятствий, природно-климатические особенности и т.д.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Обычно для этого используются отчеты тургрупп, проходивших этим маршрутом, специальная литература.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Собранная информация позволяет уточнить перечень необходимого инвентаря и оборудования, количество продуктов питания, необходимых для успешного решения технико-тактических задач, стоящих перед тургруппой.</a:t>
            </a:r>
          </a:p>
        </p:txBody>
      </p:sp>
    </p:spTree>
    <p:extLst>
      <p:ext uri="{BB962C8B-B14F-4D97-AF65-F5344CB8AC3E}">
        <p14:creationId xmlns:p14="http://schemas.microsoft.com/office/powerpoint/2010/main" val="721746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Подготовка участников похода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Руководитель похода отвечает за подготовку участников к предстоящему мероприятию.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Подготовка туристов включает теоретическую, физическую, морально-волевую, психологическую и технико-тактическую подготовку. </a:t>
            </a:r>
          </a:p>
        </p:txBody>
      </p:sp>
    </p:spTree>
    <p:extLst>
      <p:ext uri="{BB962C8B-B14F-4D97-AF65-F5344CB8AC3E}">
        <p14:creationId xmlns:p14="http://schemas.microsoft.com/office/powerpoint/2010/main" val="540945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Подбор инвентаря и снаряжения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На завершающей стадии организации похода с учетом технической сложности маршрута, природно-климатических условий района путешествия, вида похода и его продолжительности подбирается необходимое снаряжение: личное, групповое и специальное, а также продукты питания и аптечка.</a:t>
            </a:r>
          </a:p>
        </p:txBody>
      </p:sp>
    </p:spTree>
    <p:extLst>
      <p:ext uri="{BB962C8B-B14F-4D97-AF65-F5344CB8AC3E}">
        <p14:creationId xmlns:p14="http://schemas.microsoft.com/office/powerpoint/2010/main" val="444373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ОРГАНИЗАЦИЯ И ДОКУМЕНТАЛЬНОЕ ОБЕСПЕЧЕНИЕ ТУРИСТСКИХ СОРЕВНОВАНИЙ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создается оргкомитет и утверждается организацией в форме приказа,</a:t>
            </a:r>
          </a:p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при отсутствии оргкомитета его функции и обязанности возлагаются на организацию, которая является </a:t>
            </a:r>
            <a:r>
              <a:rPr lang="ru-RU" b="0" i="0" u="none" strike="noStrike" baseline="0" dirty="0" err="1" smtClean="0">
                <a:solidFill>
                  <a:prstClr val="black"/>
                </a:solidFill>
                <a:latin typeface="Times New Roman" panose="02020603050405020304" pitchFamily="18" charset="0"/>
              </a:rPr>
              <a:t>инициаторо</a:t>
            </a:r>
            <a:r>
              <a:rPr lang="be-BY">
                <a:solidFill>
                  <a:prstClr val="black"/>
                </a:solidFill>
                <a:latin typeface="Times New Roman" panose="02020603050405020304" pitchFamily="18" charset="0"/>
              </a:rPr>
              <a:t>м</a:t>
            </a:r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проведения соревнований или на главную судейскую коллегию.</a:t>
            </a:r>
          </a:p>
        </p:txBody>
      </p:sp>
    </p:spTree>
    <p:extLst>
      <p:ext uri="{BB962C8B-B14F-4D97-AF65-F5344CB8AC3E}">
        <p14:creationId xmlns:p14="http://schemas.microsoft.com/office/powerpoint/2010/main" val="1210614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План подготовки соревнований: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1. Разработка и утверждение "Положения о соревнованиях" и сметы расходов. Положение рассылается участникам соревнований. 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2. Разработка сценария (развернутого плана церемонии открытия соревнования, закрытия, награждения).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3. Подбор, утверждение, инструктаж судей, членов жюри.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4. Определение и подготовка места проведения (оформление мест проведения, маркировка трасс, установление ограждений и т.д.).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5, Подготовка оборудования, инвентаря, закупка призов, подготовка грамот.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6. Изготовление афиш, объявлений.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7. Организация медицинского обеспечения.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8. Организация транспортного и бытового обслуживания участников (в случае проведения мероприятия с выездом)</a:t>
            </a:r>
          </a:p>
        </p:txBody>
      </p:sp>
    </p:spTree>
    <p:extLst>
      <p:ext uri="{BB962C8B-B14F-4D97-AF65-F5344CB8AC3E}">
        <p14:creationId xmlns:p14="http://schemas.microsoft.com/office/powerpoint/2010/main" val="518910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Соревнования проводятся в соответствии </a:t>
            </a:r>
            <a:r>
              <a:rPr lang="ru-RU" b="0" i="1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 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правилами, утвержденными Федерацией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"Правила соревнований по туристско-прикладным многоборьям" разработаны Федерацией спортивного туризма и предусматривают: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виды соревнований (соревнования да туристско-прикладным многоборьям проводятся по технике </a:t>
            </a:r>
            <a:r>
              <a:rPr lang="ru-RU" b="0" i="0" u="none" strike="noStrike" baseline="0" dirty="0" err="1" smtClean="0">
                <a:solidFill>
                  <a:prstClr val="black"/>
                </a:solidFill>
                <a:latin typeface="Times New Roman" panose="02020603050405020304" pitchFamily="18" charset="0"/>
              </a:rPr>
              <a:t>горнопешеходного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, лыжного, водного и велосипедного туризма);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группы соревнований и класс дистанций;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характер и содержание соревнований;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порядок проведения соревнований и т.д.</a:t>
            </a:r>
          </a:p>
        </p:txBody>
      </p:sp>
    </p:spTree>
    <p:extLst>
      <p:ext uri="{BB962C8B-B14F-4D97-AF65-F5344CB8AC3E}">
        <p14:creationId xmlns:p14="http://schemas.microsoft.com/office/powerpoint/2010/main" val="1044416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Положение о соревновании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ru-RU" b="0" i="1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ПОЛОЖЕНИЕ </a:t>
            </a:r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– главный организационной документ, на основе которого осуществляется проведение спортивного или спортивно-туристического мероприятия.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Положение не только определяет сущность, содержание и порядок состязательной деятельности, но и регламентирует отношения между организаторами, судьями, участниками.</a:t>
            </a:r>
          </a:p>
        </p:txBody>
      </p:sp>
    </p:spTree>
    <p:extLst>
      <p:ext uri="{BB962C8B-B14F-4D97-AF65-F5344CB8AC3E}">
        <p14:creationId xmlns:p14="http://schemas.microsoft.com/office/powerpoint/2010/main" val="1878230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Положение имеет следующую структуру.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1. Цель и задачи мероприятий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2. Время и место проведения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3. Организаторы соревнований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4. Участники соревнований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5. Программа соревнований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6. Порядок определения победителя соревнований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7. Награждение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8. Заявки и порядок представления команд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9. Проезд и размещение команд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10. Требования к инвентарю и оборудованию</a:t>
            </a:r>
          </a:p>
        </p:txBody>
      </p:sp>
    </p:spTree>
    <p:extLst>
      <p:ext uri="{BB962C8B-B14F-4D97-AF65-F5344CB8AC3E}">
        <p14:creationId xmlns:p14="http://schemas.microsoft.com/office/powerpoint/2010/main" val="27418504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Смета соревнований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Организационно-финансовым документом является смета соревнований.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Смета может быть расходной, когда средства на проведение мероприятия поступают из одного источника (мероприятие финансируется Федерацией или проводящий организацией), или приходно-расходной, когда существует несколько источников финансирования (спонсоры, продажа билетов, взносы участников и т.д.).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Смета утверждается руководителем организации и главным бухгалтером.</a:t>
            </a:r>
          </a:p>
        </p:txBody>
      </p:sp>
    </p:spTree>
    <p:extLst>
      <p:ext uri="{BB962C8B-B14F-4D97-AF65-F5344CB8AC3E}">
        <p14:creationId xmlns:p14="http://schemas.microsoft.com/office/powerpoint/2010/main" val="28425197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Сценарий открытия и закрытия соревнования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Сценарий представляет собой развернутый, детальный план мероприятия или его ритуальной части, который позволяет координировать действия организаторов, участников и технических исполнителей, обеспечивающих музыкальное, световое, пиротехническое сопровождение мероприятия.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Открытие предусматривает парад или построение участников, рапорт о готовности участников к соревнованиям главному судье, приветственное слово почетных гостей, подъем флага соревнований, информирование участников о порядке проведения состязаний, представление судей.</a:t>
            </a:r>
          </a:p>
        </p:txBody>
      </p:sp>
    </p:spTree>
    <p:extLst>
      <p:ext uri="{BB962C8B-B14F-4D97-AF65-F5344CB8AC3E}">
        <p14:creationId xmlns:p14="http://schemas.microsoft.com/office/powerpoint/2010/main" val="1721650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ОРГАНИЗАЦИЯ И ПРОВЕДЕНИЕ СПОРТИВНО-ТУРИСТСКИХ МЕРОПРИЯТИЙ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Включает создание: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организационной структуры и распределение обязанностей (создание оргкомитета, судейской коллегии и т.д.);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ресурсное обеспечение (правовое, документальное, кадровое, материально-финансовое);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текущий контроль и координацию.</a:t>
            </a:r>
          </a:p>
        </p:txBody>
      </p:sp>
    </p:spTree>
    <p:extLst>
      <p:ext uri="{BB962C8B-B14F-4D97-AF65-F5344CB8AC3E}">
        <p14:creationId xmlns:p14="http://schemas.microsoft.com/office/powerpoint/2010/main" val="42098663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ОСОБЕННОСТИ ОРГАНИЗАЦИИ ТУРИСТСКИХ СЛЕТОВ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Турслет – комплексное туристское мероприятие.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Включает сочетание спортивно-туристских соревнований, эстафет, развлекательных и культурно-просветительских мероприятий, смотров, конкурсов, общественно полезных акций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Для проведения слета организаторы должны: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разработать Положение о слете,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выбрать и подготовить место слета:</a:t>
            </a:r>
          </a:p>
          <a:p>
            <a:pPr marR="0" lvl="2" rtl="0"/>
            <a:r>
              <a:rPr lang="ru-RU" b="0" i="1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учитываются требования безопасности участников, удобства подъездов и подходов, планировки лагеря, обеспеченности водой и топливом, пожарной безопасности и охраны природы, ландщафтной характеристикой местности с точки зрения прокладывания интересных для участников и зрителей дистанций соревнований.</a:t>
            </a:r>
          </a:p>
        </p:txBody>
      </p:sp>
    </p:spTree>
    <p:extLst>
      <p:ext uri="{BB962C8B-B14F-4D97-AF65-F5344CB8AC3E}">
        <p14:creationId xmlns:p14="http://schemas.microsoft.com/office/powerpoint/2010/main" val="12938735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1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Подготовка дистанций соревнований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Дистанций соревнований должны быть логичными, зрелищными, безопасными, полностью соответствовать уровню подготовки участников слета.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Все этапы должны быть заметны для участников и ограждены коридором от зрителей.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Вся трасса полосы препятствий маркируется.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Дистанции соревнований на слете должны быть максимально доступными для всех желающих</a:t>
            </a:r>
          </a:p>
        </p:txBody>
      </p:sp>
    </p:spTree>
    <p:extLst>
      <p:ext uri="{BB962C8B-B14F-4D97-AF65-F5344CB8AC3E}">
        <p14:creationId xmlns:p14="http://schemas.microsoft.com/office/powerpoint/2010/main" val="36543333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1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Материально-техническое обеспечение </a:t>
            </a:r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слета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Предусматривает обеспечение участников мероприятия и судей: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лагерным снаряжением и продуктами питания;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снаряжением для соревнований и работы судейской коллегии;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средствами для проведения конкурсов и работы жюри.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Должны быть: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подготовлены бланки протоколов, канцелярские принадлежности, дипломы, хронометры, нагрудные номера, отличительные знаки судей.</a:t>
            </a:r>
          </a:p>
        </p:txBody>
      </p:sp>
    </p:spTree>
    <p:extLst>
      <p:ext uri="{BB962C8B-B14F-4D97-AF65-F5344CB8AC3E}">
        <p14:creationId xmlns:p14="http://schemas.microsoft.com/office/powerpoint/2010/main" val="27579488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Проведение слета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При планировании дистанций и в процессе соревнований первостепенное значение приобретают меры безопасности. 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На соревнованиях по технике отдельных видов туризма обеспечение безопасности – основная задача службы дистанций.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 работе судейских бригад, обслуживающих соревнования, необходимы прежде всего четкость, согласованность, корректность.</a:t>
            </a:r>
          </a:p>
        </p:txBody>
      </p:sp>
    </p:spTree>
    <p:extLst>
      <p:ext uri="{BB962C8B-B14F-4D97-AF65-F5344CB8AC3E}">
        <p14:creationId xmlns:p14="http://schemas.microsoft.com/office/powerpoint/2010/main" val="419225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ОРГАНИЗАЦИЯ И ПРОВЕДОПШЕ ПОХОДОВ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Основной регламентирующий документ – "Правила организации и проведения самодеятельных туристских походов и путешествий"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6 разделов: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1. Общие положения определяют цели и задачи походов, категории сложности.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2. Порядок организации и проведения туристских походов.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3. Оформление документации на проведение походов.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4. Требования к Организаций, проводящей походы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5. Требования к руководителю похода, его обязанности и права.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6. Обязанности и права участников похода.</a:t>
            </a:r>
          </a:p>
        </p:txBody>
      </p:sp>
    </p:spTree>
    <p:extLst>
      <p:ext uri="{BB962C8B-B14F-4D97-AF65-F5344CB8AC3E}">
        <p14:creationId xmlns:p14="http://schemas.microsoft.com/office/powerpoint/2010/main" val="1835386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Действия по организации похода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1. Подбор группы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2. Назначение руководителя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3. Подготовка организационных документов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4. Согласование вопросов о прохождении по территории ООПТ, погранзон (погранполос)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5. Уточнение района похода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6. Подготовка участников похода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7</a:t>
            </a:r>
            <a:r>
              <a:rPr lang="ru-RU" b="1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. </a:t>
            </a:r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Подбор инвентаря и снаряжения</a:t>
            </a:r>
          </a:p>
        </p:txBody>
      </p:sp>
    </p:spTree>
    <p:extLst>
      <p:ext uri="{BB962C8B-B14F-4D97-AF65-F5344CB8AC3E}">
        <p14:creationId xmlns:p14="http://schemas.microsoft.com/office/powerpoint/2010/main" val="4289673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Подбор группы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При подборе: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учитывается уровень физической подготовленности,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учитывается предшествующий туристский опыт,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требуется предварительное медицинское обследование и наличие справок о состоянии здоровья всех участников похода,</a:t>
            </a:r>
          </a:p>
          <a:p>
            <a:pPr marR="0" lvl="1" rtl="0"/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участники </a:t>
            </a:r>
            <a:r>
              <a:rPr lang="ru-RU" b="0" i="0" u="none" strike="noStrike" baseline="0" dirty="0" err="1" smtClean="0">
                <a:solidFill>
                  <a:prstClr val="black"/>
                </a:solidFill>
                <a:latin typeface="Times New Roman" panose="02020603050405020304" pitchFamily="18" charset="0"/>
              </a:rPr>
              <a:t>категорийных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 походов независимо от вида туризма должны уметь плавать и знать приемы спасания на воде.</a:t>
            </a:r>
          </a:p>
        </p:txBody>
      </p:sp>
    </p:spTree>
    <p:extLst>
      <p:ext uri="{BB962C8B-B14F-4D97-AF65-F5344CB8AC3E}">
        <p14:creationId xmlns:p14="http://schemas.microsoft.com/office/powerpoint/2010/main" val="2543490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43345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</a:rPr>
              <a:t>Комплектование туристской группы зависит от категории похода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599143"/>
              </p:ext>
            </p:extLst>
          </p:nvPr>
        </p:nvGraphicFramePr>
        <p:xfrm>
          <a:off x="685800" y="2983420"/>
          <a:ext cx="10396538" cy="210312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3156389"/>
                <a:gridCol w="4067126"/>
                <a:gridCol w="3173023"/>
              </a:tblGrid>
              <a:tr h="1708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участников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 участников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137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Походы выходного дня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4 до 50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ограничен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259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— П категории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более 20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моложе 14–15 лет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283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категория и выше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более 12 (для водного – 20)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моложе 16 лет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0537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dirty="0" smtClean="0">
                <a:latin typeface="Times New Roman" panose="02020603050405020304" pitchFamily="18" charset="0"/>
              </a:rPr>
              <a:t>	</a:t>
            </a:r>
            <a:r>
              <a:rPr lang="ru-RU" b="0" i="0" u="none" strike="noStrike" baseline="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Назначение руководителя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назначается и утверждается организацией, которая проводит это мероприятие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несет ответственность за подготовку группы и проведение похода в соответствии с действующими правилами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должен иметь опыт руководства походом не менее чем на одну категорию сложности ниже и опыт участия в походе на одну категорию выше в том же виде туризма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должен принимать меры безопасности, изменять маршрут и прекращать поход с возникновение опасности для жизни участников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должен уметь оказать помощь пострадавшим</a:t>
            </a:r>
          </a:p>
          <a:p>
            <a:pPr marR="0" lvl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несет ответственность за жизнь и безопасность участников этого мероприятия.</a:t>
            </a:r>
          </a:p>
        </p:txBody>
      </p:sp>
    </p:spTree>
    <p:extLst>
      <p:ext uri="{BB962C8B-B14F-4D97-AF65-F5344CB8AC3E}">
        <p14:creationId xmlns:p14="http://schemas.microsoft.com/office/powerpoint/2010/main" val="198019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Подготовка организационных документов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Организация, проводящая данное мероприятие, готовит соответствующий приказ, в котором указаны маршрут и сроки похода, персональный состав группы и руководитель.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Такой приказ является юридическим документом, возлагающим ответственность за жизнь и безопасность участников похода на конкретного исполнителя, и подписывается руководителем организации.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К организационным документам относятся также заявочные и маршрутные документы, особое внимание уделяется оформлению маршрутного листа, который определяет график движения группы по намеченному маршруту.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В соответствии с этим графиком в маршрутный лист вносятся отметки (печать сельсовета, отделения почты или других учреждений в намеченных точках). По окончанию похода маршрутный лист является официальным отчетным документом. Кроме того, составляется описательный или фотоотчет о пройденном маршруте.</a:t>
            </a:r>
          </a:p>
        </p:txBody>
      </p:sp>
    </p:spTree>
    <p:extLst>
      <p:ext uri="{BB962C8B-B14F-4D97-AF65-F5344CB8AC3E}">
        <p14:creationId xmlns:p14="http://schemas.microsoft.com/office/powerpoint/2010/main" val="4163313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Согласование вопросов о прохождении по территории ООПТ, погранзон (погранполос)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Если намеченный маршрут проходит по запретным зонам, то организация обращается в соответствующие ведомства за разрешением.</a:t>
            </a:r>
          </a:p>
          <a:p>
            <a:pPr marR="0" lvl="1" rtl="0"/>
            <a:r>
              <a:rPr lang="ru-RU" b="0" i="0" u="none" strike="noStrike" baseline="0" smtClean="0">
                <a:solidFill>
                  <a:prstClr val="black"/>
                </a:solidFill>
                <a:latin typeface="Times New Roman" panose="02020603050405020304" pitchFamily="18" charset="0"/>
              </a:rPr>
              <a:t>Без такого разрешения прохождение тургрупп по территории ООПТ иди погранзон категорически запрещен.</a:t>
            </a:r>
          </a:p>
        </p:txBody>
      </p:sp>
    </p:spTree>
    <p:extLst>
      <p:ext uri="{BB962C8B-B14F-4D97-AF65-F5344CB8AC3E}">
        <p14:creationId xmlns:p14="http://schemas.microsoft.com/office/powerpoint/2010/main" val="19958350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E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Система туристских мероприятий</Template>
  <TotalTime>9</TotalTime>
  <Words>1326</Words>
  <Application>Microsoft Office PowerPoint</Application>
  <PresentationFormat>Произвольный</PresentationFormat>
  <Paragraphs>131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Главное мероприятие</vt:lpstr>
      <vt:lpstr>ОРГАНИЗАЦИЯ И ПРОВЕДЕНИЕ СПОРТИВНО-ТУРИСТСКИХ МЕРОПРИЯТИЙ</vt:lpstr>
      <vt:lpstr>ОРГАНИЗАЦИЯ И ПРОВЕДЕНИЕ СПОРТИВНО-ТУРИСТСКИХ МЕРОПРИЯТИЙ</vt:lpstr>
      <vt:lpstr>ОРГАНИЗАЦИЯ И ПРОВЕДОПШЕ ПОХОДОВ</vt:lpstr>
      <vt:lpstr>Действия по организации похода</vt:lpstr>
      <vt:lpstr>Подбор группы</vt:lpstr>
      <vt:lpstr>Комплектование туристской группы зависит от категории похода </vt:lpstr>
      <vt:lpstr> Назначение руководителя</vt:lpstr>
      <vt:lpstr>Подготовка организационных документов</vt:lpstr>
      <vt:lpstr>Согласование вопросов о прохождении по территории ООПТ, погранзон (погранполос)</vt:lpstr>
      <vt:lpstr>Уточнение района похода</vt:lpstr>
      <vt:lpstr>Подготовка участников похода</vt:lpstr>
      <vt:lpstr>Подбор инвентаря и снаряжения</vt:lpstr>
      <vt:lpstr>ОРГАНИЗАЦИЯ И ДОКУМЕНТАЛЬНОЕ ОБЕСПЕЧЕНИЕ ТУРИСТСКИХ СОРЕВНОВАНИЙ</vt:lpstr>
      <vt:lpstr>План подготовки соревнований:</vt:lpstr>
      <vt:lpstr>Соревнования проводятся в соответствии с правилами, утвержденными Федерацией </vt:lpstr>
      <vt:lpstr>Положение о соревновании</vt:lpstr>
      <vt:lpstr>Положение имеет следующую структуру.</vt:lpstr>
      <vt:lpstr>Смета соревнований</vt:lpstr>
      <vt:lpstr>Сценарий открытия и закрытия соревнования</vt:lpstr>
      <vt:lpstr>ОСОБЕННОСТИ ОРГАНИЗАЦИИ ТУРИСТСКИХ СЛЕТОВ</vt:lpstr>
      <vt:lpstr>Подготовка дистанций соревнований</vt:lpstr>
      <vt:lpstr>Материально-техническое обеспечение слета</vt:lpstr>
      <vt:lpstr>Проведение слета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 ПРОВЕДЕНИЕ СПОРТИВНО-ТУРИСТСКИХ МЕРОПРИЯТИЙ</dc:title>
  <dc:creator>Valery Maroz</dc:creator>
  <cp:lastModifiedBy>User</cp:lastModifiedBy>
  <cp:revision>2</cp:revision>
  <dcterms:created xsi:type="dcterms:W3CDTF">2016-10-20T07:41:51Z</dcterms:created>
  <dcterms:modified xsi:type="dcterms:W3CDTF">2017-09-22T07:10:14Z</dcterms:modified>
</cp:coreProperties>
</file>