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sldIdLst>
    <p:sldId id="256" r:id="rId2"/>
    <p:sldId id="257" r:id="rId3"/>
    <p:sldId id="264" r:id="rId4"/>
    <p:sldId id="263" r:id="rId5"/>
    <p:sldId id="266" r:id="rId6"/>
    <p:sldId id="265" r:id="rId7"/>
    <p:sldId id="267" r:id="rId8"/>
    <p:sldId id="258" r:id="rId9"/>
    <p:sldId id="268" r:id="rId10"/>
    <p:sldId id="260" r:id="rId11"/>
    <p:sldId id="262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ED290-F6FE-442D-B92E-1C0C265B212B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962E-E73D-4462-A201-E42951FD0C37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4043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ED290-F6FE-442D-B92E-1C0C265B212B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962E-E73D-4462-A201-E42951FD0C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1820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ED290-F6FE-442D-B92E-1C0C265B212B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962E-E73D-4462-A201-E42951FD0C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6251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ED290-F6FE-442D-B92E-1C0C265B212B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962E-E73D-4462-A201-E42951FD0C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593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ED290-F6FE-442D-B92E-1C0C265B212B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962E-E73D-4462-A201-E42951FD0C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648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ED290-F6FE-442D-B92E-1C0C265B212B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962E-E73D-4462-A201-E42951FD0C37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5566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ED290-F6FE-442D-B92E-1C0C265B212B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962E-E73D-4462-A201-E42951FD0C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093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ED290-F6FE-442D-B92E-1C0C265B212B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962E-E73D-4462-A201-E42951FD0C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480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ED290-F6FE-442D-B92E-1C0C265B212B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962E-E73D-4462-A201-E42951FD0C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1109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ED290-F6FE-442D-B92E-1C0C265B212B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962E-E73D-4462-A201-E42951FD0C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54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67ED290-F6FE-442D-B92E-1C0C265B212B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1B9962E-E73D-4462-A201-E42951FD0C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8714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ED290-F6FE-442D-B92E-1C0C265B212B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962E-E73D-4462-A201-E42951FD0C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505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67ED290-F6FE-442D-B92E-1C0C265B212B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1B9962E-E73D-4462-A201-E42951FD0C37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0389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ru-RU" sz="6000" b="1" i="0" u="none" strike="noStrike" kern="16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Основные понятия в туризме, типы, виды и формы туризма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1949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ru-RU" b="1" i="0" u="none" strike="noStrike" kern="1600" baseline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Виды туризма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marR="0" lvl="0" rtl="0"/>
            <a:r>
              <a:rPr lang="ru-RU" b="1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Пешеходный (путешествия по равнинной местности, преимущественно пешком)</a:t>
            </a:r>
          </a:p>
          <a:p>
            <a:pPr marR="0" lvl="0" rtl="0"/>
            <a:r>
              <a:rPr lang="ru-RU" b="1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Лыжный (средство передвижения – лыжи, преимущественно в зимний период)</a:t>
            </a:r>
          </a:p>
          <a:p>
            <a:pPr marR="0" lvl="0" rtl="0"/>
            <a:r>
              <a:rPr lang="ru-RU" b="1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Горный (путешествия осуществляются в горной местности, пешком с использованием специальных технических средств)</a:t>
            </a:r>
          </a:p>
          <a:p>
            <a:pPr marR="0" lvl="0" rtl="0"/>
            <a:r>
              <a:rPr lang="ru-RU" b="1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Водный (путешествия с помощью </a:t>
            </a:r>
            <a:r>
              <a:rPr lang="ru-RU" b="1" i="1" u="none" strike="noStrike" kern="800" baseline="0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плавсредств</a:t>
            </a:r>
            <a:r>
              <a:rPr lang="ru-RU" b="1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)</a:t>
            </a:r>
          </a:p>
          <a:p>
            <a:pPr marR="0" lvl="0" rtl="0"/>
            <a:r>
              <a:rPr lang="ru-RU" b="1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Велосипедный (путешествия с использованием велосипеда)</a:t>
            </a:r>
          </a:p>
          <a:p>
            <a:pPr marR="0" lvl="0" rtl="0"/>
            <a:r>
              <a:rPr lang="ru-RU" b="1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Авто-</a:t>
            </a:r>
            <a:r>
              <a:rPr lang="ru-RU" b="1" i="1" u="none" strike="noStrike" kern="800" baseline="0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мото</a:t>
            </a:r>
            <a:r>
              <a:rPr lang="ru-RU" b="1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(использование моторизированных средств передвижения)</a:t>
            </a:r>
          </a:p>
          <a:p>
            <a:pPr marR="0" lvl="0" rtl="0"/>
            <a:r>
              <a:rPr lang="ru-RU" b="1" i="1" u="none" strike="noStrike" kern="800" baseline="0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Спелео</a:t>
            </a:r>
            <a:r>
              <a:rPr lang="ru-RU" b="1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(путешествия в естественных полостях земли, пещеры и </a:t>
            </a:r>
            <a:r>
              <a:rPr lang="ru-RU" b="1" i="1" u="none" strike="noStrike" kern="800" baseline="0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т.д</a:t>
            </a:r>
            <a:r>
              <a:rPr lang="ru-RU" b="1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)</a:t>
            </a:r>
          </a:p>
          <a:p>
            <a:pPr marR="0" lvl="0" rtl="0"/>
            <a:r>
              <a:rPr lang="ru-RU" b="1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Парусный (</a:t>
            </a:r>
            <a:r>
              <a:rPr lang="ru-RU" b="1" i="1" u="none" strike="noStrike" kern="800" baseline="0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плавсредства</a:t>
            </a:r>
            <a:r>
              <a:rPr lang="ru-RU" b="1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с парусными снастями)</a:t>
            </a:r>
          </a:p>
          <a:p>
            <a:pPr marR="0" lvl="0" rtl="0"/>
            <a:r>
              <a:rPr lang="ru-RU" b="1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Конный (средство передвижения – лошади, преимущественно для отдыха)</a:t>
            </a:r>
          </a:p>
          <a:p>
            <a:pPr marR="0" lvl="0" rtl="0"/>
            <a:r>
              <a:rPr lang="ru-RU" b="1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Комбинированный (с использованием различных способов передвижения, и когда маршрут состоит из различных видов туризма)</a:t>
            </a:r>
          </a:p>
        </p:txBody>
      </p:sp>
    </p:spTree>
    <p:extLst>
      <p:ext uri="{BB962C8B-B14F-4D97-AF65-F5344CB8AC3E}">
        <p14:creationId xmlns:p14="http://schemas.microsoft.com/office/powerpoint/2010/main" val="14236451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ru-RU" b="1" i="0" u="none" strike="noStrike" kern="16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Формы туризма (на основе признаков)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97280" y="1845733"/>
            <a:ext cx="10736132" cy="4415217"/>
          </a:xfrm>
        </p:spPr>
        <p:txBody>
          <a:bodyPr numCol="2">
            <a:noAutofit/>
          </a:bodyPr>
          <a:lstStyle/>
          <a:p>
            <a:pPr marR="0" lvl="0" rtl="0"/>
            <a:r>
              <a:rPr lang="ru-RU" sz="1800" b="1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Уровень доступности и социальная значимость;</a:t>
            </a:r>
          </a:p>
          <a:p>
            <a:pPr marR="0" lvl="1" rtl="0"/>
            <a:r>
              <a:rPr lang="ru-RU" b="1" i="0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Социальный</a:t>
            </a:r>
          </a:p>
          <a:p>
            <a:pPr marR="0" lvl="1" rtl="0"/>
            <a:r>
              <a:rPr lang="ru-RU" b="1" i="0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Элитарный </a:t>
            </a:r>
          </a:p>
          <a:p>
            <a:pPr marR="0" lvl="0" rtl="0"/>
            <a:r>
              <a:rPr lang="ru-RU" sz="1800" b="1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Место занятий туризмом</a:t>
            </a:r>
          </a:p>
          <a:p>
            <a:pPr marR="0" lvl="1" rtl="0"/>
            <a:r>
              <a:rPr lang="ru-RU" b="1" i="0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Международный</a:t>
            </a:r>
          </a:p>
          <a:p>
            <a:pPr marR="0" lvl="1" rtl="0"/>
            <a:r>
              <a:rPr lang="ru-RU" b="1" i="0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Внутренний</a:t>
            </a:r>
          </a:p>
          <a:p>
            <a:pPr marR="0" lvl="0" rtl="0"/>
            <a:r>
              <a:rPr lang="ru-RU" sz="1800" b="1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Организационные основы туризма</a:t>
            </a:r>
          </a:p>
          <a:p>
            <a:pPr marR="0" lvl="1" rtl="0"/>
            <a:r>
              <a:rPr lang="ru-RU" b="1" i="0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Организованный </a:t>
            </a:r>
          </a:p>
          <a:p>
            <a:pPr marR="0" lvl="1" rtl="0"/>
            <a:r>
              <a:rPr lang="ru-RU" b="1" i="0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Неорганизованный</a:t>
            </a:r>
          </a:p>
          <a:p>
            <a:pPr marR="0" lvl="1" rtl="0"/>
            <a:r>
              <a:rPr lang="ru-RU" b="1" i="0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Плановый</a:t>
            </a:r>
          </a:p>
          <a:p>
            <a:pPr marR="0" lvl="1" rtl="0"/>
            <a:r>
              <a:rPr lang="ru-RU" b="1" i="0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Самодеятельный</a:t>
            </a:r>
          </a:p>
          <a:p>
            <a:pPr marR="0" lvl="0" rtl="0"/>
            <a:r>
              <a:rPr lang="ru-RU" sz="1800" b="1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Туристская программа</a:t>
            </a:r>
          </a:p>
          <a:p>
            <a:pPr marR="0" lvl="1" rtl="0"/>
            <a:r>
              <a:rPr lang="ru-RU" b="1" i="0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Традиционный</a:t>
            </a:r>
          </a:p>
          <a:p>
            <a:pPr marR="0" lvl="1" rtl="0"/>
            <a:r>
              <a:rPr lang="ru-RU" b="1" i="0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Экзотический</a:t>
            </a:r>
          </a:p>
          <a:p>
            <a:pPr marR="0" lvl="1" rtl="0"/>
            <a:r>
              <a:rPr lang="ru-RU" b="1" i="0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Экологический</a:t>
            </a:r>
          </a:p>
          <a:p>
            <a:pPr marR="0" lvl="0" rtl="0"/>
            <a:r>
              <a:rPr lang="ru-RU" sz="1800" b="1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Физическая нагрузка на туристском маршруте</a:t>
            </a:r>
          </a:p>
          <a:p>
            <a:pPr marR="0" lvl="1" rtl="0"/>
            <a:r>
              <a:rPr lang="ru-RU" b="1" i="0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Активный</a:t>
            </a:r>
          </a:p>
          <a:p>
            <a:pPr marR="0" lvl="1" rtl="0"/>
            <a:r>
              <a:rPr lang="ru-RU" b="1" i="0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Пассивный</a:t>
            </a:r>
          </a:p>
          <a:p>
            <a:pPr marR="0" lvl="0" rtl="0"/>
            <a:r>
              <a:rPr lang="ru-RU" sz="1800" b="1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Сезонность туристских маршрутов </a:t>
            </a:r>
          </a:p>
          <a:p>
            <a:pPr marR="0" lvl="1" rtl="0"/>
            <a:r>
              <a:rPr lang="ru-RU" b="1" i="0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Летний </a:t>
            </a:r>
          </a:p>
          <a:p>
            <a:pPr marR="0" lvl="1" rtl="0"/>
            <a:r>
              <a:rPr lang="ru-RU" b="1" i="0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Зимний</a:t>
            </a:r>
          </a:p>
          <a:p>
            <a:pPr marR="0" lvl="1" rtl="0"/>
            <a:r>
              <a:rPr lang="ru-RU" b="1" i="0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Межсезонье</a:t>
            </a:r>
          </a:p>
          <a:p>
            <a:pPr marR="0" lvl="0" rtl="0"/>
            <a:r>
              <a:rPr lang="ru-RU" sz="1800" b="1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Состав участников</a:t>
            </a:r>
          </a:p>
          <a:p>
            <a:pPr marR="0" lvl="1" rtl="0"/>
            <a:r>
              <a:rPr lang="ru-RU" b="1" i="0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Школьный</a:t>
            </a:r>
          </a:p>
          <a:p>
            <a:pPr marR="0" lvl="1" rtl="0"/>
            <a:r>
              <a:rPr lang="ru-RU" b="1" i="0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Молодежный</a:t>
            </a:r>
          </a:p>
          <a:p>
            <a:pPr marR="0" lvl="1" rtl="0"/>
            <a:r>
              <a:rPr lang="ru-RU" b="1" i="0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Семейный</a:t>
            </a:r>
          </a:p>
        </p:txBody>
      </p:sp>
    </p:spTree>
    <p:extLst>
      <p:ext uri="{BB962C8B-B14F-4D97-AF65-F5344CB8AC3E}">
        <p14:creationId xmlns:p14="http://schemas.microsoft.com/office/powerpoint/2010/main" val="277469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ru-RU" b="1" i="0" u="none" strike="noStrike" kern="16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Основные понятия в туризме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ru-RU" b="1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В соответствии с законом РБ «О туризме»:</a:t>
            </a:r>
          </a:p>
          <a:p>
            <a:pPr marR="0" lvl="0" rtl="0"/>
            <a:r>
              <a:rPr lang="ru-RU" b="1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туризм - </a:t>
            </a:r>
            <a:r>
              <a:rPr lang="ru-RU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временный выезд (путешествие) граждан Республики Беларусь, иностранных граждан и лиц без гражданства в оздоровительных, познавательных, профессионально-деловых, спортивных, религиозных и иных целях, не противоречащих законодательству, в страну (место) временного пребывания без занятия оплачиваемой деятельностью в ней (нем); </a:t>
            </a:r>
          </a:p>
          <a:p>
            <a:pPr marR="0" lvl="0" rtl="0"/>
            <a:r>
              <a:rPr lang="ru-RU" b="1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внутренний туризм </a:t>
            </a:r>
            <a:r>
              <a:rPr lang="ru-RU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- путешествия в пределах Республики Беларусь граждан, проживающих на ее территории; </a:t>
            </a:r>
          </a:p>
          <a:p>
            <a:pPr marR="0" lvl="0" rtl="0"/>
            <a:r>
              <a:rPr lang="ru-RU" b="1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въездной туризм </a:t>
            </a:r>
            <a:r>
              <a:rPr lang="ru-RU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- путешествия в пределах Республики Беларусь граждан, не проживающих на ее территории; </a:t>
            </a:r>
          </a:p>
        </p:txBody>
      </p:sp>
    </p:spTree>
    <p:extLst>
      <p:ext uri="{BB962C8B-B14F-4D97-AF65-F5344CB8AC3E}">
        <p14:creationId xmlns:p14="http://schemas.microsoft.com/office/powerpoint/2010/main" val="3443124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ru-RU" b="1" i="0" u="none" strike="noStrike" kern="1600" baseline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Основные понятия в туризме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ru-RU" b="1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туризм </a:t>
            </a:r>
            <a:r>
              <a:rPr lang="ru-RU" b="1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в пределах страны </a:t>
            </a:r>
            <a:r>
              <a:rPr lang="ru-RU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- внутренний и въездной туризм; </a:t>
            </a:r>
          </a:p>
          <a:p>
            <a:pPr marR="0" lvl="0" rtl="0"/>
            <a:r>
              <a:rPr lang="ru-RU" b="1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выездной туризм </a:t>
            </a:r>
            <a:r>
              <a:rPr lang="ru-RU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- путешествия за пределы Республики Беларусь граждан, проживающих на ее территории; </a:t>
            </a:r>
          </a:p>
          <a:p>
            <a:pPr marR="0" lvl="0" rtl="0"/>
            <a:r>
              <a:rPr lang="ru-RU" b="1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социальный туризм </a:t>
            </a:r>
            <a:r>
              <a:rPr lang="ru-RU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- путешествия, субсидируемые из средств, выделяемых государством на социальные нужды; </a:t>
            </a:r>
          </a:p>
          <a:p>
            <a:pPr marR="0" lvl="0" rtl="0"/>
            <a:r>
              <a:rPr lang="ru-RU" b="1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самодеятельный туризм </a:t>
            </a:r>
            <a:r>
              <a:rPr lang="ru-RU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- путешествия, организуемые туристами самостоятельно; </a:t>
            </a:r>
          </a:p>
          <a:p>
            <a:pPr marR="0" lvl="0" rtl="0"/>
            <a:r>
              <a:rPr lang="ru-RU" b="1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экологический туризм </a:t>
            </a:r>
            <a:r>
              <a:rPr lang="ru-RU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- путешествия, совершаемые с целью экологического воспитания и образования туристов; </a:t>
            </a:r>
          </a:p>
        </p:txBody>
      </p:sp>
    </p:spTree>
    <p:extLst>
      <p:ext uri="{BB962C8B-B14F-4D97-AF65-F5344CB8AC3E}">
        <p14:creationId xmlns:p14="http://schemas.microsoft.com/office/powerpoint/2010/main" val="3443124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ru-RU" b="1" i="0" u="none" strike="noStrike" kern="1600" baseline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Основные понятия в туризме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ru-RU" b="1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турист</a:t>
            </a:r>
            <a:r>
              <a:rPr lang="ru-RU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- гражданин, посещающий страну (место) временного пребывания на срок от 24 часов до 6 месяцев или осуществляющий не менее одной ночевки в оздоровительных, познавательных, профессионально-деловых, спортивных, религиозных и иных целях без занятия оплачиваемой деятельностью; </a:t>
            </a:r>
          </a:p>
          <a:p>
            <a:pPr marR="0" lvl="0" rtl="0"/>
            <a:r>
              <a:rPr lang="ru-RU" b="1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туристская деятельность </a:t>
            </a:r>
            <a:r>
              <a:rPr lang="ru-RU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- туроператорская и турагентская деятельность, а также деятельность общественных туристских объединений, детско-юношеских туристских учреждений, учебных заведений и предприятий по организации путешествий; </a:t>
            </a:r>
          </a:p>
        </p:txBody>
      </p:sp>
    </p:spTree>
    <p:extLst>
      <p:ext uri="{BB962C8B-B14F-4D97-AF65-F5344CB8AC3E}">
        <p14:creationId xmlns:p14="http://schemas.microsoft.com/office/powerpoint/2010/main" val="3443124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ru-RU" b="1" i="0" u="none" strike="noStrike" kern="1600" baseline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Основные понятия в туризме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marR="0" lvl="0" rtl="0"/>
            <a:r>
              <a:rPr lang="ru-RU" b="1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туристская </a:t>
            </a:r>
            <a:r>
              <a:rPr lang="ru-RU" b="1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зона - </a:t>
            </a:r>
            <a:r>
              <a:rPr lang="ru-RU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часть территории Республики Беларусь с точно определенными границами, на которой расположены один или несколько туристских ресурсов, включенных в государственный кадастр туристских ресурсов, создаваемая в целях развития въездного и внутреннего туризма, туристской индустрии, охраны и рационального использования туристских ресурсов; </a:t>
            </a:r>
          </a:p>
          <a:p>
            <a:pPr marR="0" lvl="0" rtl="0"/>
            <a:r>
              <a:rPr lang="ru-RU" b="1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туристские ресурсы - </a:t>
            </a:r>
            <a:r>
              <a:rPr lang="ru-RU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природные, исторические, социально-культурные объекты, удовлетворяющие духовные потребности туристов и содействующие восстановлению и укреплению их здоровья; </a:t>
            </a:r>
          </a:p>
          <a:p>
            <a:pPr marR="0" lvl="0" rtl="0"/>
            <a:r>
              <a:rPr lang="ru-RU" b="1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туристская индустрия </a:t>
            </a:r>
            <a:r>
              <a:rPr lang="ru-RU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- совокупность гостиниц и иных объектов, сооружений для размещения туристов, транспортных средств, объектов общественного питания, объектов и средств развлечения, объектов познавательного, оздоровительного, делового, спортивного и иного назначения, организаций, осуществляющих туристскую деятельность; </a:t>
            </a:r>
          </a:p>
        </p:txBody>
      </p:sp>
    </p:spTree>
    <p:extLst>
      <p:ext uri="{BB962C8B-B14F-4D97-AF65-F5344CB8AC3E}">
        <p14:creationId xmlns:p14="http://schemas.microsoft.com/office/powerpoint/2010/main" val="3443124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ru-RU" b="1" i="0" u="none" strike="noStrike" kern="1600" baseline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Основные понятия в туризме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ru-RU" b="1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туристский </a:t>
            </a:r>
            <a:r>
              <a:rPr lang="ru-RU" b="1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продукт </a:t>
            </a:r>
            <a:r>
              <a:rPr lang="ru-RU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- комплекс услуг, необходимых для удовлетворения потребностей туриста, предоставляемых в период его туристского путешествия и в связи с этим путешествием; </a:t>
            </a:r>
          </a:p>
          <a:p>
            <a:pPr marR="0" lvl="0" rtl="0"/>
            <a:r>
              <a:rPr lang="ru-RU" b="1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туристская услуга </a:t>
            </a:r>
            <a:r>
              <a:rPr lang="ru-RU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- результат деятельности туроператора, </a:t>
            </a:r>
            <a:r>
              <a:rPr lang="ru-RU" i="1" u="none" strike="noStrike" kern="800" baseline="0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турагента</a:t>
            </a:r>
            <a:r>
              <a:rPr lang="ru-RU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, общественных туристских объединений, детско-юношеских туристских учреждений, учебных заведений и предприятий по удовлетворению соответствующей потребности туриста в путешествии; </a:t>
            </a:r>
          </a:p>
        </p:txBody>
      </p:sp>
    </p:spTree>
    <p:extLst>
      <p:ext uri="{BB962C8B-B14F-4D97-AF65-F5344CB8AC3E}">
        <p14:creationId xmlns:p14="http://schemas.microsoft.com/office/powerpoint/2010/main" val="34431248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ru-RU" b="1" i="0" u="none" strike="noStrike" kern="1600" baseline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Основные понятия в туризме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ru-RU" sz="2600" b="1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продвижение </a:t>
            </a:r>
            <a:r>
              <a:rPr lang="ru-RU" sz="2600" b="1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туристского продукта </a:t>
            </a:r>
            <a:r>
              <a:rPr lang="ru-RU" sz="2600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- комплекс мер, направленных на реализацию туристского продукта, включающий рекламу, участие в специализированных выставках, ярмарках, организацию информационных центров, издание каталогов, буклетов и др.; </a:t>
            </a:r>
          </a:p>
          <a:p>
            <a:pPr marR="0" lvl="0" rtl="0"/>
            <a:r>
              <a:rPr lang="ru-RU" sz="2600" b="1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туристский рынок </a:t>
            </a:r>
            <a:r>
              <a:rPr lang="ru-RU" sz="2600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- сфера обращения туристского продукта; </a:t>
            </a:r>
          </a:p>
          <a:p>
            <a:pPr marR="0" lvl="0" rtl="0"/>
            <a:r>
              <a:rPr lang="ru-RU" sz="2600" b="1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туроператор</a:t>
            </a:r>
            <a:r>
              <a:rPr lang="ru-RU" sz="2600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- субъект предпринимательской деятельности, осуществляющий на основании лицензии разработку и продвижение туристского продукта, рассчитанного на массовый и индивидуальный потребительский спрос, а также его реализацию </a:t>
            </a:r>
            <a:r>
              <a:rPr lang="ru-RU" sz="2600" i="1" u="none" strike="noStrike" kern="800" baseline="0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турагентам</a:t>
            </a:r>
            <a:r>
              <a:rPr lang="ru-RU" sz="2600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и туристам;</a:t>
            </a:r>
          </a:p>
        </p:txBody>
      </p:sp>
    </p:spTree>
    <p:extLst>
      <p:ext uri="{BB962C8B-B14F-4D97-AF65-F5344CB8AC3E}">
        <p14:creationId xmlns:p14="http://schemas.microsoft.com/office/powerpoint/2010/main" val="34431248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ru-RU" b="1" i="0" u="none" strike="noStrike" kern="16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Типы туризма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 numCol="2">
            <a:normAutofit fontScale="62500" lnSpcReduction="20000"/>
          </a:bodyPr>
          <a:lstStyle/>
          <a:p>
            <a:pPr marL="0" marR="0" lvl="0" indent="0" rtl="0">
              <a:buNone/>
            </a:pPr>
            <a:r>
              <a:rPr lang="ru-RU" sz="3400" b="1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Выделяются </a:t>
            </a:r>
            <a:r>
              <a:rPr lang="ru-RU" sz="3400" b="1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 целевой функции, мотивам и результатам занятий туризмом</a:t>
            </a:r>
          </a:p>
          <a:p>
            <a:pPr marR="0" lvl="0" rtl="0"/>
            <a:r>
              <a:rPr lang="ru-RU" sz="3400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Спортивный</a:t>
            </a:r>
          </a:p>
          <a:p>
            <a:pPr marR="0" lvl="0" rtl="0"/>
            <a:r>
              <a:rPr lang="ru-RU" sz="3400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Рекреационный</a:t>
            </a:r>
          </a:p>
          <a:p>
            <a:pPr marR="0" lvl="0" rtl="0"/>
            <a:r>
              <a:rPr lang="ru-RU" sz="3400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Реабилитационный</a:t>
            </a:r>
          </a:p>
          <a:p>
            <a:pPr marR="0" lvl="0" rtl="0"/>
            <a:r>
              <a:rPr lang="ru-RU" sz="3400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Профессионально-прикладной</a:t>
            </a:r>
          </a:p>
          <a:p>
            <a:pPr marR="0" lvl="0" rtl="0"/>
            <a:r>
              <a:rPr lang="ru-RU" sz="3400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Учебный</a:t>
            </a:r>
          </a:p>
          <a:p>
            <a:pPr marR="0" lvl="0" rtl="0"/>
            <a:r>
              <a:rPr lang="ru-RU" sz="3400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Культурно-познавательный</a:t>
            </a:r>
          </a:p>
          <a:p>
            <a:pPr marR="0" lvl="0" rtl="0"/>
            <a:r>
              <a:rPr lang="ru-RU" sz="3400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Культурно-развлекательный</a:t>
            </a:r>
          </a:p>
          <a:p>
            <a:pPr marR="0" lvl="0" rtl="0"/>
            <a:endParaRPr lang="ru-RU" sz="3400" i="1" kern="8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R="0" lvl="0" rtl="0"/>
            <a:endParaRPr lang="ru-RU" sz="3400" i="1" kern="8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R="0" lvl="0" rtl="0"/>
            <a:r>
              <a:rPr lang="ru-RU" sz="3400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Экскурсионный</a:t>
            </a:r>
            <a:endParaRPr lang="ru-RU" sz="3400" i="1" u="none" strike="noStrike" kern="800" baseline="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R="0" lvl="0" rtl="0"/>
            <a:r>
              <a:rPr lang="ru-RU" sz="3400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Краеведческий</a:t>
            </a:r>
          </a:p>
          <a:p>
            <a:pPr lvl="0"/>
            <a:r>
              <a:rPr lang="ru-RU" sz="3400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Приключенческий</a:t>
            </a:r>
          </a:p>
          <a:p>
            <a:pPr lvl="0"/>
            <a:r>
              <a:rPr lang="ru-RU" sz="3400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Экспедиционный</a:t>
            </a:r>
          </a:p>
          <a:p>
            <a:pPr lvl="0"/>
            <a:r>
              <a:rPr lang="ru-RU" sz="3400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Деловой</a:t>
            </a:r>
          </a:p>
          <a:p>
            <a:pPr lvl="0"/>
            <a:r>
              <a:rPr lang="ru-RU" sz="3400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Коммерческий</a:t>
            </a:r>
          </a:p>
          <a:p>
            <a:pPr lvl="0"/>
            <a:r>
              <a:rPr lang="ru-RU" sz="3400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Комбинированный</a:t>
            </a:r>
          </a:p>
          <a:p>
            <a:pPr lvl="0"/>
            <a:r>
              <a:rPr lang="ru-RU" sz="3400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Программный</a:t>
            </a:r>
          </a:p>
          <a:p>
            <a:pPr marR="0" lvl="0" rtl="0"/>
            <a:endParaRPr lang="ru-RU" b="1" i="1" u="none" strike="noStrike" kern="800" baseline="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R="0" lvl="0" rtl="0"/>
            <a:endParaRPr lang="ru-RU" b="1" i="1" u="none" strike="noStrike" kern="800" baseline="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3429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ru-RU" b="1" i="0" u="none" strike="noStrike" kern="1600" baseline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Типы туризма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R="0" lvl="0" rtl="0"/>
            <a:r>
              <a:rPr lang="ru-RU" b="1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Рекреационный туризм </a:t>
            </a:r>
            <a:r>
              <a:rPr lang="ru-RU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– </a:t>
            </a:r>
            <a:r>
              <a:rPr lang="ru-RU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восстановление физических и психических сил человека средствами туризма. Это туризм активного отдыха и оздоровления, поэтому его часто называют оздоровительным.</a:t>
            </a:r>
          </a:p>
          <a:p>
            <a:pPr marR="0" lvl="0" rtl="0"/>
            <a:r>
              <a:rPr lang="ru-RU" b="1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Спортивно-оздоровительный туризм </a:t>
            </a:r>
            <a:r>
              <a:rPr lang="ru-RU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– </a:t>
            </a:r>
            <a:r>
              <a:rPr lang="ru-RU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спортивное совершенствование в преодолении естественных препятствий. Это означает совершенствование всего комплекса знаний, умений и навыков, необходимых для безопасного передвижения человека по пресеченной местности, и совершенствование физической </a:t>
            </a:r>
            <a:r>
              <a:rPr lang="ru-RU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подготовки, </a:t>
            </a:r>
            <a:r>
              <a:rPr lang="ru-RU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для преодоления сложного природного рельефа. </a:t>
            </a:r>
          </a:p>
          <a:p>
            <a:pPr marR="0" lvl="0" rtl="0"/>
            <a:r>
              <a:rPr lang="ru-RU" b="1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Реабилитационный туризм </a:t>
            </a:r>
            <a:r>
              <a:rPr lang="ru-RU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- лечение </a:t>
            </a:r>
            <a:r>
              <a:rPr lang="ru-RU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определенных заболеваний средствами туризма. При этом используются климатические условия различных мест пребывания туристов, целебные источники, дозированные нагрузки при прогулках и тому подобное.</a:t>
            </a:r>
          </a:p>
          <a:p>
            <a:pPr marR="0" lvl="0" rtl="0"/>
            <a:r>
              <a:rPr lang="ru-RU" b="1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Профессионально-прикладной туризм </a:t>
            </a:r>
            <a:r>
              <a:rPr lang="ru-RU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- совершенствование </a:t>
            </a:r>
            <a:r>
              <a:rPr lang="ru-RU" i="1" u="none" strike="noStrike" kern="800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профессиональных знаний, умений, навыков средствами туризма (геологи, географы и т.д.)</a:t>
            </a:r>
          </a:p>
        </p:txBody>
      </p:sp>
    </p:spTree>
    <p:extLst>
      <p:ext uri="{BB962C8B-B14F-4D97-AF65-F5344CB8AC3E}">
        <p14:creationId xmlns:p14="http://schemas.microsoft.com/office/powerpoint/2010/main" val="209342976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14</TotalTime>
  <Words>801</Words>
  <Application>Microsoft Office PowerPoint</Application>
  <PresentationFormat>Широкоэкранный</PresentationFormat>
  <Paragraphs>88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Calibri</vt:lpstr>
      <vt:lpstr>Calibri Light</vt:lpstr>
      <vt:lpstr>Times New Roman</vt:lpstr>
      <vt:lpstr>Ретро</vt:lpstr>
      <vt:lpstr>Основные понятия в туризме, типы, виды и формы туризма</vt:lpstr>
      <vt:lpstr>Основные понятия в туризме</vt:lpstr>
      <vt:lpstr>Основные понятия в туризме</vt:lpstr>
      <vt:lpstr>Основные понятия в туризме</vt:lpstr>
      <vt:lpstr>Основные понятия в туризме</vt:lpstr>
      <vt:lpstr>Основные понятия в туризме</vt:lpstr>
      <vt:lpstr>Основные понятия в туризме</vt:lpstr>
      <vt:lpstr>Типы туризма</vt:lpstr>
      <vt:lpstr>Типы туризма</vt:lpstr>
      <vt:lpstr>Виды туризма</vt:lpstr>
      <vt:lpstr>Формы туризма (на основе признаков)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понятия в туризме, типы, виды и формы туризма</dc:title>
  <dc:creator>Valery Maroz</dc:creator>
  <cp:lastModifiedBy>Valery Maroz</cp:lastModifiedBy>
  <cp:revision>2</cp:revision>
  <dcterms:created xsi:type="dcterms:W3CDTF">2016-09-30T03:50:42Z</dcterms:created>
  <dcterms:modified xsi:type="dcterms:W3CDTF">2016-09-30T04:04:57Z</dcterms:modified>
</cp:coreProperties>
</file>