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</p:sldMasterIdLst>
  <p:sldIdLst>
    <p:sldId id="256" r:id="rId2"/>
    <p:sldId id="321" r:id="rId3"/>
    <p:sldId id="323" r:id="rId4"/>
    <p:sldId id="324" r:id="rId5"/>
    <p:sldId id="322" r:id="rId6"/>
    <p:sldId id="325" r:id="rId7"/>
    <p:sldId id="326" r:id="rId8"/>
    <p:sldId id="327" r:id="rId9"/>
    <p:sldId id="328" r:id="rId10"/>
    <p:sldId id="330" r:id="rId11"/>
    <p:sldId id="329" r:id="rId12"/>
    <p:sldId id="331" r:id="rId13"/>
    <p:sldId id="332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30AB6"/>
    <a:srgbClr val="8A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8" autoAdjust="0"/>
    <p:restoredTop sz="94660"/>
  </p:normalViewPr>
  <p:slideViewPr>
    <p:cSldViewPr snapToGrid="0">
      <p:cViewPr varScale="1">
        <p:scale>
          <a:sx n="83" d="100"/>
          <a:sy n="83" d="100"/>
        </p:scale>
        <p:origin x="60" y="2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ACD75-1A3C-421D-BBE5-36E6B85BB65E}" type="datetimeFigureOut">
              <a:rPr lang="ru-RU" smtClean="0"/>
              <a:t>25.03.2019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fld id="{0C5C0379-3A4D-4D1C-A131-60C1E879B8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01098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ACD75-1A3C-421D-BBE5-36E6B85BB65E}" type="datetimeFigureOut">
              <a:rPr lang="ru-RU" smtClean="0"/>
              <a:t>25.03.2019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0C5C0379-3A4D-4D1C-A131-60C1E879B8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5509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ACD75-1A3C-421D-BBE5-36E6B85BB65E}" type="datetimeFigureOut">
              <a:rPr lang="ru-RU" smtClean="0"/>
              <a:t>25.03.2019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0C5C0379-3A4D-4D1C-A131-60C1E879B864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123089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ACD75-1A3C-421D-BBE5-36E6B85BB65E}" type="datetimeFigureOut">
              <a:rPr lang="ru-RU" smtClean="0"/>
              <a:t>25.03.2019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0C5C0379-3A4D-4D1C-A131-60C1E879B8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83432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ACD75-1A3C-421D-BBE5-36E6B85BB65E}" type="datetimeFigureOut">
              <a:rPr lang="ru-RU" smtClean="0"/>
              <a:t>25.03.2019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0C5C0379-3A4D-4D1C-A131-60C1E879B864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60132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ACD75-1A3C-421D-BBE5-36E6B85BB65E}" type="datetimeFigureOut">
              <a:rPr lang="ru-RU" smtClean="0"/>
              <a:t>25.03.2019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0C5C0379-3A4D-4D1C-A131-60C1E879B8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01422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ACD75-1A3C-421D-BBE5-36E6B85BB65E}" type="datetimeFigureOut">
              <a:rPr lang="ru-RU" smtClean="0"/>
              <a:t>25.03.2019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C0379-3A4D-4D1C-A131-60C1E879B8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30646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ACD75-1A3C-421D-BBE5-36E6B85BB65E}" type="datetimeFigureOut">
              <a:rPr lang="ru-RU" smtClean="0"/>
              <a:t>25.03.2019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C0379-3A4D-4D1C-A131-60C1E879B8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88527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ACD75-1A3C-421D-BBE5-36E6B85BB65E}" type="datetimeFigureOut">
              <a:rPr lang="ru-RU" smtClean="0"/>
              <a:t>25.03.2019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C0379-3A4D-4D1C-A131-60C1E879B8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88215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ACD75-1A3C-421D-BBE5-36E6B85BB65E}" type="datetimeFigureOut">
              <a:rPr lang="ru-RU" smtClean="0"/>
              <a:t>25.03.2019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0C5C0379-3A4D-4D1C-A131-60C1E879B8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46945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ACD75-1A3C-421D-BBE5-36E6B85BB65E}" type="datetimeFigureOut">
              <a:rPr lang="ru-RU" smtClean="0"/>
              <a:t>25.03.2019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0C5C0379-3A4D-4D1C-A131-60C1E879B8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12959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ACD75-1A3C-421D-BBE5-36E6B85BB65E}" type="datetimeFigureOut">
              <a:rPr lang="ru-RU" smtClean="0"/>
              <a:t>25.03.2019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0C5C0379-3A4D-4D1C-A131-60C1E879B8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50521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ACD75-1A3C-421D-BBE5-36E6B85BB65E}" type="datetimeFigureOut">
              <a:rPr lang="ru-RU" smtClean="0"/>
              <a:t>25.03.2019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C0379-3A4D-4D1C-A131-60C1E879B8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35323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ACD75-1A3C-421D-BBE5-36E6B85BB65E}" type="datetimeFigureOut">
              <a:rPr lang="ru-RU" smtClean="0"/>
              <a:t>25.03.2019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C0379-3A4D-4D1C-A131-60C1E879B8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23179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ACD75-1A3C-421D-BBE5-36E6B85BB65E}" type="datetimeFigureOut">
              <a:rPr lang="ru-RU" smtClean="0"/>
              <a:t>25.03.2019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C0379-3A4D-4D1C-A131-60C1E879B8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23242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ACD75-1A3C-421D-BBE5-36E6B85BB65E}" type="datetimeFigureOut">
              <a:rPr lang="ru-RU" smtClean="0"/>
              <a:t>25.03.2019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0C5C0379-3A4D-4D1C-A131-60C1E879B8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36111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tint val="90000"/>
                <a:lumMod val="0"/>
                <a:lumOff val="10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749"/>
            <a:ext cx="1952272" cy="6852504"/>
            <a:chOff x="6627813" y="196102"/>
            <a:chExt cx="1952625" cy="5677649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6102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BACD75-1A3C-421D-BBE5-36E6B85BB65E}" type="datetimeFigureOut">
              <a:rPr lang="ru-RU" smtClean="0"/>
              <a:t>25.03.2019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0C5C0379-3A4D-4D1C-A131-60C1E879B8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93854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67990" y="345688"/>
            <a:ext cx="8575288" cy="5940088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endParaRPr lang="ru-RU" sz="3200" b="1" dirty="0" smtClean="0">
              <a:solidFill>
                <a:srgbClr val="230AB6"/>
              </a:solidFill>
            </a:endParaRPr>
          </a:p>
          <a:p>
            <a:pPr algn="ctr"/>
            <a:r>
              <a:rPr lang="ru-RU" sz="3200" b="1" dirty="0" smtClean="0">
                <a:solidFill>
                  <a:srgbClr val="230AB6"/>
                </a:solidFill>
              </a:rPr>
              <a:t>Тема. </a:t>
            </a:r>
            <a:r>
              <a:rPr lang="ru-RU" sz="2800" b="1" dirty="0" smtClean="0">
                <a:solidFill>
                  <a:srgbClr val="8A0000"/>
                </a:solidFill>
              </a:rPr>
              <a:t>Характеристика местоимения в старославянском языке</a:t>
            </a:r>
            <a:endParaRPr lang="ru-RU" sz="3200" b="1" dirty="0" smtClean="0">
              <a:solidFill>
                <a:srgbClr val="230AB6"/>
              </a:solidFill>
            </a:endParaRPr>
          </a:p>
          <a:p>
            <a:endParaRPr lang="ru-RU" dirty="0" smtClean="0"/>
          </a:p>
          <a:p>
            <a:pPr algn="ctr"/>
            <a:r>
              <a:rPr lang="ru-RU" sz="2800" b="1" dirty="0" smtClean="0">
                <a:latin typeface="Arial Narrow" panose="020B0606020202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Литература</a:t>
            </a:r>
          </a:p>
          <a:p>
            <a:r>
              <a:rPr lang="ru-RU" sz="2800" b="1" dirty="0" smtClean="0">
                <a:latin typeface="Arial Narrow" panose="020B0606020202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1.Войлова, К.А. Старославянский язык / К.А. </a:t>
            </a:r>
            <a:r>
              <a:rPr lang="ru-RU" sz="2800" b="1" dirty="0" err="1" smtClean="0">
                <a:latin typeface="Arial Narrow" panose="020B0606020202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Войлова</a:t>
            </a:r>
            <a:r>
              <a:rPr lang="ru-RU" sz="2800" b="1" dirty="0" smtClean="0">
                <a:latin typeface="Arial Narrow" panose="020B0606020202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– М., 2003. </a:t>
            </a:r>
            <a:r>
              <a:rPr lang="ru-RU" sz="2800" b="1" dirty="0" smtClean="0">
                <a:solidFill>
                  <a:srgbClr val="FF0000"/>
                </a:solidFill>
                <a:latin typeface="Arial Narrow" panose="020B0606020202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§ 43-45</a:t>
            </a:r>
            <a:r>
              <a:rPr lang="ru-RU" sz="2800" b="1" dirty="0" smtClean="0">
                <a:latin typeface="Arial Narrow" panose="020B0606020202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  <a:p>
            <a:r>
              <a:rPr lang="ru-RU" sz="2800" b="1" dirty="0" smtClean="0">
                <a:latin typeface="Arial Narrow" panose="020B0606020202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2.Хабургаев, Г. А. Старославянский язык. М., 1986. </a:t>
            </a:r>
          </a:p>
          <a:p>
            <a:r>
              <a:rPr lang="ru-RU" sz="2800" b="1" dirty="0" smtClean="0">
                <a:solidFill>
                  <a:srgbClr val="FF0000"/>
                </a:solidFill>
                <a:latin typeface="Arial Narrow" panose="020B0606020202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§ 192-207</a:t>
            </a:r>
          </a:p>
          <a:p>
            <a:r>
              <a:rPr lang="ru-RU" sz="2800" b="1" dirty="0" smtClean="0">
                <a:latin typeface="Arial Narrow" panose="020B0606020202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3.Горшков, А. И. Старославянский язык / А. И. Горшков – М., 2002. </a:t>
            </a:r>
            <a:r>
              <a:rPr lang="ru-RU" sz="2800" b="1" dirty="0" smtClean="0">
                <a:solidFill>
                  <a:srgbClr val="FF0000"/>
                </a:solidFill>
                <a:latin typeface="Arial Narrow" panose="020B0606020202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С. 76-80</a:t>
            </a:r>
            <a:r>
              <a:rPr lang="ru-RU" sz="2800" b="1" dirty="0" smtClean="0">
                <a:latin typeface="Arial Narrow" panose="020B0606020202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  <a:p>
            <a:r>
              <a:rPr lang="ru-RU" sz="2800" b="1" dirty="0" smtClean="0">
                <a:latin typeface="Arial Narrow" panose="020B0606020202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4.Груцо, А. П. Старославянский язык / А. П. </a:t>
            </a:r>
            <a:r>
              <a:rPr lang="ru-RU" sz="2800" b="1" dirty="0" err="1" smtClean="0">
                <a:latin typeface="Arial Narrow" panose="020B0606020202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Груцо</a:t>
            </a:r>
            <a:r>
              <a:rPr lang="ru-RU" sz="2800" b="1" dirty="0" smtClean="0">
                <a:latin typeface="Arial Narrow" panose="020B0606020202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– Минск, 2004. </a:t>
            </a:r>
            <a:r>
              <a:rPr lang="ru-RU" sz="2800" b="1" dirty="0" smtClean="0">
                <a:solidFill>
                  <a:srgbClr val="FF0000"/>
                </a:solidFill>
                <a:latin typeface="Arial Narrow" panose="020B0606020202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С. 141- 153</a:t>
            </a:r>
            <a:r>
              <a:rPr lang="ru-RU" sz="2800" b="1" dirty="0" smtClean="0">
                <a:latin typeface="Arial Narrow" panose="020B0606020202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78414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264" y="0"/>
            <a:ext cx="8183301" cy="6801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4.2 Местоименное склонение  мягкого варианта </a:t>
            </a:r>
          </a:p>
          <a:p>
            <a:pPr algn="just"/>
            <a:r>
              <a:rPr lang="ru-RU" sz="2400" b="1" dirty="0">
                <a:latin typeface="Arial Narrow" panose="020B0606020202030204" pitchFamily="34" charset="0"/>
              </a:rPr>
              <a:t>Образцом </a:t>
            </a:r>
            <a:r>
              <a:rPr lang="ru-RU" sz="2400" b="1" dirty="0" smtClean="0">
                <a:latin typeface="Arial Narrow" panose="020B0606020202030204" pitchFamily="34" charset="0"/>
              </a:rPr>
              <a:t>мягкого </a:t>
            </a:r>
            <a:r>
              <a:rPr lang="ru-RU" sz="2400" b="1" dirty="0">
                <a:latin typeface="Arial Narrow" panose="020B0606020202030204" pitchFamily="34" charset="0"/>
              </a:rPr>
              <a:t>варианта является склонение указательного местоимения </a:t>
            </a:r>
            <a:r>
              <a:rPr lang="ru-RU" sz="2400" b="1" dirty="0" smtClean="0">
                <a:solidFill>
                  <a:srgbClr val="230AB6"/>
                </a:solidFill>
                <a:latin typeface="Izhitsa" pitchFamily="2" charset="0"/>
              </a:rPr>
              <a:t>и, </a:t>
            </a:r>
            <a:r>
              <a:rPr lang="ru-RU" sz="2400" b="1" dirty="0" smtClean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</a:t>
            </a:r>
            <a:r>
              <a:rPr lang="ru-RU" sz="2400" b="1" dirty="0" smtClean="0">
                <a:solidFill>
                  <a:srgbClr val="230AB6"/>
                </a:solidFill>
                <a:latin typeface="Izhitsa" pitchFamily="2" charset="0"/>
              </a:rPr>
              <a:t>, </a:t>
            </a:r>
            <a:r>
              <a:rPr lang="ru-RU" sz="2400" b="1" dirty="0" smtClean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</a:t>
            </a:r>
            <a:r>
              <a:rPr lang="ru-RU" sz="2400" b="1" dirty="0" smtClean="0">
                <a:solidFill>
                  <a:srgbClr val="230AB6"/>
                </a:solidFill>
                <a:latin typeface="Izhitsa" pitchFamily="2" charset="0"/>
              </a:rPr>
              <a:t>. </a:t>
            </a:r>
            <a:r>
              <a:rPr lang="ru-RU" sz="2400" b="1" dirty="0" smtClean="0">
                <a:latin typeface="Arial Narrow" panose="020B0606020202030204" pitchFamily="34" charset="0"/>
              </a:rPr>
              <a:t>При этом местоимения мужского и среднего рода имели одинаковые формы в косвенных падежах, кроме </a:t>
            </a:r>
            <a:r>
              <a:rPr lang="ru-RU" sz="2400" b="1" dirty="0" err="1" smtClean="0">
                <a:latin typeface="Arial Narrow" panose="020B0606020202030204" pitchFamily="34" charset="0"/>
              </a:rPr>
              <a:t>Вин.п</a:t>
            </a:r>
            <a:r>
              <a:rPr lang="ru-RU" sz="2400" b="1" dirty="0" smtClean="0">
                <a:latin typeface="Arial Narrow" panose="020B0606020202030204" pitchFamily="34" charset="0"/>
              </a:rPr>
              <a:t>.</a:t>
            </a:r>
          </a:p>
          <a:p>
            <a:pPr algn="just"/>
            <a:r>
              <a:rPr lang="ru-RU" sz="2400" b="1" dirty="0">
                <a:latin typeface="Arial Narrow" panose="020B0606020202030204" pitchFamily="34" charset="0"/>
              </a:rPr>
              <a:t> 	</a:t>
            </a:r>
            <a:r>
              <a:rPr lang="ru-RU" sz="2400" b="1" dirty="0">
                <a:solidFill>
                  <a:srgbClr val="8A0000"/>
                </a:solidFill>
                <a:latin typeface="Arial Narrow" panose="020B0606020202030204" pitchFamily="34" charset="0"/>
              </a:rPr>
              <a:t>Ед. число	</a:t>
            </a:r>
            <a:r>
              <a:rPr lang="ru-RU" sz="2400" b="1" dirty="0" smtClean="0">
                <a:solidFill>
                  <a:srgbClr val="8A0000"/>
                </a:solidFill>
                <a:latin typeface="Arial Narrow" panose="020B0606020202030204" pitchFamily="34" charset="0"/>
              </a:rPr>
              <a:t>                          Мн</a:t>
            </a:r>
            <a:r>
              <a:rPr lang="ru-RU" sz="2400" b="1" dirty="0">
                <a:solidFill>
                  <a:srgbClr val="8A0000"/>
                </a:solidFill>
                <a:latin typeface="Arial Narrow" panose="020B0606020202030204" pitchFamily="34" charset="0"/>
              </a:rPr>
              <a:t>. число</a:t>
            </a:r>
          </a:p>
          <a:p>
            <a:pPr algn="just"/>
            <a:r>
              <a:rPr lang="ru-RU" sz="2400" b="1" dirty="0" smtClean="0">
                <a:latin typeface="Arial Narrow" panose="020B0606020202030204" pitchFamily="34" charset="0"/>
              </a:rPr>
              <a:t>П</a:t>
            </a:r>
            <a:r>
              <a:rPr lang="ru-RU" sz="2000" b="1" dirty="0" smtClean="0">
                <a:latin typeface="Arial Narrow" panose="020B0606020202030204" pitchFamily="34" charset="0"/>
              </a:rPr>
              <a:t>адеж</a:t>
            </a:r>
            <a:r>
              <a:rPr lang="ru-RU" sz="2400" b="1" dirty="0">
                <a:latin typeface="Arial Narrow" panose="020B0606020202030204" pitchFamily="34" charset="0"/>
              </a:rPr>
              <a:t>	</a:t>
            </a:r>
            <a:r>
              <a:rPr lang="ru-RU" sz="2400" b="1" dirty="0" err="1">
                <a:solidFill>
                  <a:srgbClr val="8A0000"/>
                </a:solidFill>
                <a:latin typeface="Arial Narrow" panose="020B0606020202030204" pitchFamily="34" charset="0"/>
              </a:rPr>
              <a:t>м.р</a:t>
            </a:r>
            <a:r>
              <a:rPr lang="ru-RU" sz="2400" b="1" dirty="0">
                <a:solidFill>
                  <a:srgbClr val="8A0000"/>
                </a:solidFill>
                <a:latin typeface="Arial Narrow" panose="020B0606020202030204" pitchFamily="34" charset="0"/>
              </a:rPr>
              <a:t>.	</a:t>
            </a:r>
            <a:r>
              <a:rPr lang="ru-RU" sz="2400" b="1" dirty="0" err="1">
                <a:solidFill>
                  <a:srgbClr val="8A0000"/>
                </a:solidFill>
                <a:latin typeface="Arial Narrow" panose="020B0606020202030204" pitchFamily="34" charset="0"/>
              </a:rPr>
              <a:t>ср.р</a:t>
            </a:r>
            <a:r>
              <a:rPr lang="ru-RU" sz="2400" b="1" dirty="0">
                <a:solidFill>
                  <a:srgbClr val="8A0000"/>
                </a:solidFill>
                <a:latin typeface="Arial Narrow" panose="020B0606020202030204" pitchFamily="34" charset="0"/>
              </a:rPr>
              <a:t>.	</a:t>
            </a:r>
            <a:r>
              <a:rPr lang="ru-RU" sz="2400" b="1" dirty="0" err="1">
                <a:solidFill>
                  <a:srgbClr val="8A0000"/>
                </a:solidFill>
                <a:latin typeface="Arial Narrow" panose="020B0606020202030204" pitchFamily="34" charset="0"/>
              </a:rPr>
              <a:t>ж.р</a:t>
            </a:r>
            <a:r>
              <a:rPr lang="ru-RU" sz="2400" b="1" dirty="0">
                <a:solidFill>
                  <a:srgbClr val="8A0000"/>
                </a:solidFill>
                <a:latin typeface="Arial Narrow" panose="020B0606020202030204" pitchFamily="34" charset="0"/>
              </a:rPr>
              <a:t>.	</a:t>
            </a:r>
            <a:r>
              <a:rPr lang="ru-RU" sz="2400" b="1" dirty="0" smtClean="0">
                <a:solidFill>
                  <a:srgbClr val="8A0000"/>
                </a:solidFill>
                <a:latin typeface="Arial Narrow" panose="020B0606020202030204" pitchFamily="34" charset="0"/>
              </a:rPr>
              <a:t>     </a:t>
            </a:r>
            <a:r>
              <a:rPr lang="ru-RU" sz="2400" b="1" dirty="0" err="1" smtClean="0">
                <a:solidFill>
                  <a:srgbClr val="8A0000"/>
                </a:solidFill>
                <a:latin typeface="Arial Narrow" panose="020B0606020202030204" pitchFamily="34" charset="0"/>
              </a:rPr>
              <a:t>м.р</a:t>
            </a:r>
            <a:r>
              <a:rPr lang="ru-RU" sz="2400" b="1" dirty="0" smtClean="0">
                <a:solidFill>
                  <a:srgbClr val="8A0000"/>
                </a:solidFill>
                <a:latin typeface="Arial Narrow" panose="020B0606020202030204" pitchFamily="34" charset="0"/>
              </a:rPr>
              <a:t>.   </a:t>
            </a:r>
            <a:r>
              <a:rPr lang="ru-RU" sz="2400" b="1" dirty="0" err="1" smtClean="0">
                <a:solidFill>
                  <a:srgbClr val="8A0000"/>
                </a:solidFill>
                <a:latin typeface="Arial Narrow" panose="020B0606020202030204" pitchFamily="34" charset="0"/>
              </a:rPr>
              <a:t>ср.р</a:t>
            </a:r>
            <a:r>
              <a:rPr lang="ru-RU" sz="2400" b="1" dirty="0">
                <a:solidFill>
                  <a:srgbClr val="8A0000"/>
                </a:solidFill>
                <a:latin typeface="Arial Narrow" panose="020B0606020202030204" pitchFamily="34" charset="0"/>
              </a:rPr>
              <a:t>.	</a:t>
            </a:r>
            <a:r>
              <a:rPr lang="ru-RU" sz="2400" b="1" dirty="0" err="1">
                <a:solidFill>
                  <a:srgbClr val="8A0000"/>
                </a:solidFill>
                <a:latin typeface="Arial Narrow" panose="020B0606020202030204" pitchFamily="34" charset="0"/>
              </a:rPr>
              <a:t>ж.р</a:t>
            </a:r>
            <a:r>
              <a:rPr lang="ru-RU" sz="2400" b="1" dirty="0">
                <a:latin typeface="Arial Narrow" panose="020B0606020202030204" pitchFamily="34" charset="0"/>
              </a:rPr>
              <a:t>.</a:t>
            </a:r>
          </a:p>
          <a:p>
            <a:pPr algn="just"/>
            <a:r>
              <a:rPr lang="ru-RU" sz="2400" b="1" spc="-200" dirty="0">
                <a:solidFill>
                  <a:srgbClr val="C00000"/>
                </a:solidFill>
                <a:latin typeface="Arial Narrow" panose="020B0606020202030204" pitchFamily="34" charset="0"/>
              </a:rPr>
              <a:t>И</a:t>
            </a:r>
            <a:r>
              <a:rPr lang="ru-RU" sz="2400" b="1" spc="-200" dirty="0">
                <a:latin typeface="Arial Narrow" panose="020B0606020202030204" pitchFamily="34" charset="0"/>
              </a:rPr>
              <a:t>.</a:t>
            </a:r>
            <a:r>
              <a:rPr lang="ru-RU" sz="2400" b="1" spc="-200" dirty="0">
                <a:latin typeface="Izhitsa" pitchFamily="2" charset="0"/>
              </a:rPr>
              <a:t>	</a:t>
            </a:r>
            <a:r>
              <a:rPr lang="ru-RU" sz="2400" spc="-200" dirty="0">
                <a:solidFill>
                  <a:srgbClr val="230AB6"/>
                </a:solidFill>
                <a:latin typeface="Izhitsa" pitchFamily="2" charset="0"/>
              </a:rPr>
              <a:t>и	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</a:t>
            </a:r>
            <a:r>
              <a:rPr lang="ru-RU" sz="2400" spc="-200" dirty="0">
                <a:solidFill>
                  <a:srgbClr val="230AB6"/>
                </a:solidFill>
                <a:latin typeface="Izhitsa" pitchFamily="2" charset="0"/>
              </a:rPr>
              <a:t>	</a:t>
            </a:r>
            <a:r>
              <a:rPr lang="ru-RU" sz="2400" spc="-200" dirty="0" smtClean="0">
                <a:solidFill>
                  <a:srgbClr val="230AB6"/>
                </a:solidFill>
                <a:latin typeface="Izhitsa" pitchFamily="2" charset="0"/>
              </a:rPr>
              <a:t> 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</a:t>
            </a:r>
            <a:r>
              <a:rPr lang="ru-RU" sz="2400" spc="-200" dirty="0">
                <a:solidFill>
                  <a:srgbClr val="230AB6"/>
                </a:solidFill>
                <a:latin typeface="Izhitsa" pitchFamily="2" charset="0"/>
              </a:rPr>
              <a:t>	</a:t>
            </a:r>
            <a:r>
              <a:rPr lang="ru-RU" sz="2400" spc="-200" dirty="0" smtClean="0">
                <a:solidFill>
                  <a:srgbClr val="230AB6"/>
                </a:solidFill>
                <a:latin typeface="Izhitsa" pitchFamily="2" charset="0"/>
              </a:rPr>
              <a:t>    и</a:t>
            </a:r>
            <a:r>
              <a:rPr lang="ru-RU" sz="2400" spc="-200" dirty="0">
                <a:solidFill>
                  <a:srgbClr val="230AB6"/>
                </a:solidFill>
                <a:latin typeface="Izhitsa" pitchFamily="2" charset="0"/>
              </a:rPr>
              <a:t>	</a:t>
            </a:r>
            <a:r>
              <a:rPr lang="ru-RU" sz="2400" spc="-200" dirty="0" smtClean="0">
                <a:solidFill>
                  <a:srgbClr val="230AB6"/>
                </a:solidFill>
                <a:latin typeface="Izhitsa" pitchFamily="2" charset="0"/>
              </a:rPr>
              <a:t>  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</a:t>
            </a:r>
            <a:r>
              <a:rPr lang="ru-RU" sz="2400" spc="-200" dirty="0">
                <a:solidFill>
                  <a:srgbClr val="230AB6"/>
                </a:solidFill>
                <a:latin typeface="Izhitsa" pitchFamily="2" charset="0"/>
              </a:rPr>
              <a:t>	</a:t>
            </a:r>
            <a:r>
              <a:rPr lang="ru-RU" sz="2400" spc="-200" dirty="0" smtClean="0">
                <a:solidFill>
                  <a:srgbClr val="230AB6"/>
                </a:solidFill>
                <a:latin typeface="Izhitsa" pitchFamily="2" charset="0"/>
              </a:rPr>
              <a:t>&gt;</a:t>
            </a:r>
            <a:endParaRPr lang="ru-RU" sz="2400" spc="-200" dirty="0">
              <a:solidFill>
                <a:srgbClr val="230AB6"/>
              </a:solidFill>
              <a:latin typeface="Izhitsa" pitchFamily="2" charset="0"/>
            </a:endParaRPr>
          </a:p>
          <a:p>
            <a:pPr algn="just"/>
            <a:r>
              <a:rPr lang="ru-RU" sz="2400" b="1" spc="-200" dirty="0">
                <a:solidFill>
                  <a:srgbClr val="C00000"/>
                </a:solidFill>
                <a:latin typeface="Arial Narrow" panose="020B0606020202030204" pitchFamily="34" charset="0"/>
              </a:rPr>
              <a:t>Р.</a:t>
            </a:r>
            <a:r>
              <a:rPr lang="ru-RU" sz="2400" b="1" spc="-200" dirty="0">
                <a:solidFill>
                  <a:srgbClr val="230AB6"/>
                </a:solidFill>
                <a:latin typeface="Izhitsa" pitchFamily="2" charset="0"/>
              </a:rPr>
              <a:t>	</a:t>
            </a:r>
            <a:r>
              <a:rPr lang="ru-RU" sz="2400" b="1" spc="-200" dirty="0" smtClean="0">
                <a:solidFill>
                  <a:srgbClr val="230AB6"/>
                </a:solidFill>
                <a:latin typeface="Izhitsa" pitchFamily="2" charset="0"/>
              </a:rPr>
              <a:t>     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</a:t>
            </a:r>
            <a:r>
              <a:rPr lang="ru-RU" sz="2400" spc="-200" dirty="0" err="1" smtClean="0">
                <a:solidFill>
                  <a:srgbClr val="230AB6"/>
                </a:solidFill>
                <a:latin typeface="Izhitsa" pitchFamily="2" charset="0"/>
              </a:rPr>
              <a:t>го</a:t>
            </a:r>
            <a:r>
              <a:rPr lang="ru-RU" sz="2400" spc="-200" dirty="0">
                <a:solidFill>
                  <a:srgbClr val="230AB6"/>
                </a:solidFill>
                <a:latin typeface="Izhitsa" pitchFamily="2" charset="0"/>
              </a:rPr>
              <a:t>	</a:t>
            </a:r>
            <a:r>
              <a:rPr lang="ru-RU" sz="2400" b="1" spc="-200" dirty="0" smtClean="0">
                <a:solidFill>
                  <a:srgbClr val="230AB6"/>
                </a:solidFill>
                <a:latin typeface="Izhitsa" pitchFamily="2" charset="0"/>
              </a:rPr>
              <a:t> </a:t>
            </a:r>
            <a:r>
              <a:rPr lang="ru-RU" sz="2400" b="1" spc="-200" dirty="0">
                <a:solidFill>
                  <a:srgbClr val="230AB6"/>
                </a:solidFill>
                <a:latin typeface="Izhitsa" pitchFamily="2" charset="0"/>
              </a:rPr>
              <a:t>	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 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</a:t>
            </a:r>
            <a:r>
              <a:rPr lang="ru-RU" sz="2400" spc="-200" dirty="0" smtClean="0">
                <a:solidFill>
                  <a:srgbClr val="230AB6"/>
                </a:solidFill>
                <a:latin typeface="Izhitsa" pitchFamily="2" charset="0"/>
              </a:rPr>
              <a:t>&gt;</a:t>
            </a:r>
            <a:r>
              <a:rPr lang="ru-RU" sz="2400" b="1" spc="-200" dirty="0">
                <a:solidFill>
                  <a:srgbClr val="230AB6"/>
                </a:solidFill>
                <a:latin typeface="Izhitsa" pitchFamily="2" charset="0"/>
              </a:rPr>
              <a:t>	</a:t>
            </a:r>
            <a:r>
              <a:rPr lang="ru-RU" sz="2400" b="1" spc="-200" dirty="0" smtClean="0">
                <a:solidFill>
                  <a:srgbClr val="230AB6"/>
                </a:solidFill>
                <a:latin typeface="Izhitsa" pitchFamily="2" charset="0"/>
              </a:rPr>
              <a:t>          </a:t>
            </a:r>
            <a:r>
              <a:rPr lang="ru-RU" sz="2400" spc="-200" dirty="0" err="1" smtClean="0">
                <a:solidFill>
                  <a:srgbClr val="230AB6"/>
                </a:solidFill>
                <a:latin typeface="Izhitsa" pitchFamily="2" charset="0"/>
              </a:rPr>
              <a:t>ихъ</a:t>
            </a:r>
            <a:r>
              <a:rPr lang="ru-RU" sz="2400" spc="-200" dirty="0">
                <a:solidFill>
                  <a:srgbClr val="230AB6"/>
                </a:solidFill>
                <a:latin typeface="Izhitsa" pitchFamily="2" charset="0"/>
              </a:rPr>
              <a:t>	</a:t>
            </a:r>
            <a:r>
              <a:rPr lang="ru-RU" sz="2400" b="1" spc="-200" dirty="0" smtClean="0">
                <a:solidFill>
                  <a:srgbClr val="230AB6"/>
                </a:solidFill>
                <a:latin typeface="Izhitsa" pitchFamily="2" charset="0"/>
              </a:rPr>
              <a:t> </a:t>
            </a:r>
            <a:endParaRPr lang="ru-RU" sz="2400" b="1" spc="-200" dirty="0">
              <a:solidFill>
                <a:srgbClr val="230AB6"/>
              </a:solidFill>
              <a:latin typeface="Izhitsa" pitchFamily="2" charset="0"/>
            </a:endParaRPr>
          </a:p>
          <a:p>
            <a:pPr algn="just"/>
            <a:r>
              <a:rPr lang="ru-RU" sz="2400" b="1" spc="-200" dirty="0">
                <a:solidFill>
                  <a:srgbClr val="C00000"/>
                </a:solidFill>
                <a:latin typeface="Arial Narrow" panose="020B0606020202030204" pitchFamily="34" charset="0"/>
              </a:rPr>
              <a:t>Д.</a:t>
            </a:r>
            <a:r>
              <a:rPr lang="ru-RU" sz="2400" b="1" spc="-200" dirty="0">
                <a:solidFill>
                  <a:srgbClr val="230AB6"/>
                </a:solidFill>
                <a:latin typeface="Izhitsa" pitchFamily="2" charset="0"/>
              </a:rPr>
              <a:t>	</a:t>
            </a:r>
            <a:r>
              <a:rPr lang="ru-RU" sz="2400" spc="-200" dirty="0" smtClean="0">
                <a:solidFill>
                  <a:srgbClr val="230AB6"/>
                </a:solidFill>
                <a:latin typeface="Izhitsa" pitchFamily="2" charset="0"/>
              </a:rPr>
              <a:t>    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</a:t>
            </a:r>
            <a:r>
              <a:rPr lang="ru-RU" sz="2400" spc="-200" dirty="0" err="1" smtClean="0">
                <a:solidFill>
                  <a:srgbClr val="230AB6"/>
                </a:solidFill>
                <a:latin typeface="Izhitsa" pitchFamily="2" charset="0"/>
              </a:rPr>
              <a:t>моу</a:t>
            </a:r>
            <a:r>
              <a:rPr lang="ru-RU" sz="2400" b="1" spc="-200" dirty="0">
                <a:solidFill>
                  <a:srgbClr val="230AB6"/>
                </a:solidFill>
                <a:latin typeface="Izhitsa" pitchFamily="2" charset="0"/>
              </a:rPr>
              <a:t>	</a:t>
            </a:r>
            <a:r>
              <a:rPr lang="ru-RU" sz="2400" b="1" spc="-200" dirty="0" smtClean="0">
                <a:solidFill>
                  <a:srgbClr val="230AB6"/>
                </a:solidFill>
                <a:latin typeface="Izhitsa" pitchFamily="2" charset="0"/>
              </a:rPr>
              <a:t>            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</a:t>
            </a:r>
            <a:r>
              <a:rPr lang="ru-RU" sz="2400" spc="-200" dirty="0" smtClean="0">
                <a:solidFill>
                  <a:srgbClr val="230AB6"/>
                </a:solidFill>
                <a:latin typeface="Izhitsa" pitchFamily="2" charset="0"/>
              </a:rPr>
              <a:t>и</a:t>
            </a:r>
            <a:r>
              <a:rPr lang="ru-RU" sz="2400" b="1" spc="-200" dirty="0">
                <a:solidFill>
                  <a:srgbClr val="230AB6"/>
                </a:solidFill>
                <a:latin typeface="Izhitsa" pitchFamily="2" charset="0"/>
              </a:rPr>
              <a:t>	</a:t>
            </a:r>
            <a:r>
              <a:rPr lang="ru-RU" sz="2400" b="1" spc="-200" dirty="0" smtClean="0">
                <a:solidFill>
                  <a:srgbClr val="230AB6"/>
                </a:solidFill>
                <a:latin typeface="Izhitsa" pitchFamily="2" charset="0"/>
              </a:rPr>
              <a:t>          </a:t>
            </a:r>
            <a:r>
              <a:rPr lang="ru-RU" sz="2400" spc="-200" dirty="0" err="1" smtClean="0">
                <a:solidFill>
                  <a:srgbClr val="230AB6"/>
                </a:solidFill>
                <a:latin typeface="Izhitsa" pitchFamily="2" charset="0"/>
              </a:rPr>
              <a:t>имъ</a:t>
            </a:r>
            <a:r>
              <a:rPr lang="ru-RU" sz="2400" b="1" spc="-200" dirty="0">
                <a:solidFill>
                  <a:srgbClr val="230AB6"/>
                </a:solidFill>
                <a:latin typeface="Izhitsa" pitchFamily="2" charset="0"/>
              </a:rPr>
              <a:t>	</a:t>
            </a:r>
            <a:r>
              <a:rPr lang="ru-RU" sz="2400" b="1" spc="-200" dirty="0" smtClean="0">
                <a:solidFill>
                  <a:srgbClr val="230AB6"/>
                </a:solidFill>
                <a:latin typeface="Izhitsa" pitchFamily="2" charset="0"/>
              </a:rPr>
              <a:t> </a:t>
            </a:r>
            <a:endParaRPr lang="ru-RU" sz="2400" b="1" spc="-200" dirty="0">
              <a:solidFill>
                <a:srgbClr val="230AB6"/>
              </a:solidFill>
              <a:latin typeface="Izhitsa" pitchFamily="2" charset="0"/>
            </a:endParaRPr>
          </a:p>
          <a:p>
            <a:pPr algn="just"/>
            <a:r>
              <a:rPr lang="ru-RU" sz="2400" b="1" spc="-200" dirty="0">
                <a:solidFill>
                  <a:srgbClr val="C00000"/>
                </a:solidFill>
                <a:latin typeface="Arial Narrow" panose="020B0606020202030204" pitchFamily="34" charset="0"/>
              </a:rPr>
              <a:t>В.</a:t>
            </a:r>
            <a:r>
              <a:rPr lang="ru-RU" sz="2400" b="1" spc="-200" dirty="0">
                <a:solidFill>
                  <a:srgbClr val="230AB6"/>
                </a:solidFill>
                <a:latin typeface="Izhitsa" pitchFamily="2" charset="0"/>
              </a:rPr>
              <a:t>	</a:t>
            </a:r>
            <a:r>
              <a:rPr lang="ru-RU" sz="2400" spc="-200" dirty="0" smtClean="0">
                <a:solidFill>
                  <a:srgbClr val="230AB6"/>
                </a:solidFill>
                <a:latin typeface="Izhitsa" pitchFamily="2" charset="0"/>
              </a:rPr>
              <a:t>и, </a:t>
            </a:r>
            <a:r>
              <a:rPr lang="ru-RU" sz="2400" spc="-200" dirty="0" err="1" smtClean="0">
                <a:solidFill>
                  <a:srgbClr val="230AB6"/>
                </a:solidFill>
                <a:latin typeface="Izhitsa" pitchFamily="2" charset="0"/>
              </a:rPr>
              <a:t>нь</a:t>
            </a:r>
            <a:r>
              <a:rPr lang="ru-RU" sz="2400" spc="-200" dirty="0" smtClean="0">
                <a:solidFill>
                  <a:srgbClr val="230AB6"/>
                </a:solidFill>
                <a:latin typeface="Izhitsa" pitchFamily="2" charset="0"/>
              </a:rPr>
              <a:t>, 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, не</a:t>
            </a:r>
            <a:r>
              <a:rPr lang="ru-RU" sz="2400" b="1" spc="-200" dirty="0">
                <a:solidFill>
                  <a:srgbClr val="230AB6"/>
                </a:solidFill>
                <a:latin typeface="Izhitsa" pitchFamily="2" charset="0"/>
              </a:rPr>
              <a:t>	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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, н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</a:t>
            </a:r>
            <a:r>
              <a:rPr lang="ru-RU" sz="2400" b="1" spc="-200" dirty="0">
                <a:solidFill>
                  <a:srgbClr val="230AB6"/>
                </a:solidFill>
                <a:latin typeface="Izhitsa" pitchFamily="2" charset="0"/>
              </a:rPr>
              <a:t>	</a:t>
            </a:r>
            <a:r>
              <a:rPr lang="ru-RU" sz="2400" b="1" spc="-200" dirty="0" smtClean="0">
                <a:solidFill>
                  <a:srgbClr val="230AB6"/>
                </a:solidFill>
                <a:latin typeface="Izhitsa" pitchFamily="2" charset="0"/>
              </a:rPr>
              <a:t>    </a:t>
            </a:r>
            <a:r>
              <a:rPr lang="ru-RU" sz="2400" spc="-200" dirty="0" smtClean="0">
                <a:solidFill>
                  <a:srgbClr val="230AB6"/>
                </a:solidFill>
                <a:latin typeface="Izhitsa" pitchFamily="2" charset="0"/>
              </a:rPr>
              <a:t>&gt;</a:t>
            </a:r>
            <a:r>
              <a:rPr lang="ru-RU" sz="2400" spc="-200" dirty="0">
                <a:solidFill>
                  <a:srgbClr val="230AB6"/>
                </a:solidFill>
                <a:latin typeface="Izhitsa" pitchFamily="2" charset="0"/>
              </a:rPr>
              <a:t>	  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</a:t>
            </a:r>
            <a:r>
              <a:rPr lang="ru-RU" sz="2400" spc="-200" dirty="0">
                <a:solidFill>
                  <a:srgbClr val="230AB6"/>
                </a:solidFill>
                <a:latin typeface="Izhitsa" pitchFamily="2" charset="0"/>
              </a:rPr>
              <a:t>	</a:t>
            </a:r>
            <a:r>
              <a:rPr lang="ru-RU" sz="2400" spc="-200" dirty="0" smtClean="0">
                <a:solidFill>
                  <a:srgbClr val="230AB6"/>
                </a:solidFill>
                <a:latin typeface="Izhitsa" pitchFamily="2" charset="0"/>
              </a:rPr>
              <a:t>&gt;</a:t>
            </a:r>
            <a:endParaRPr lang="ru-RU" sz="2400" spc="-200" dirty="0">
              <a:solidFill>
                <a:srgbClr val="230AB6"/>
              </a:solidFill>
              <a:latin typeface="Izhitsa" pitchFamily="2" charset="0"/>
            </a:endParaRPr>
          </a:p>
          <a:p>
            <a:pPr algn="just"/>
            <a:r>
              <a:rPr lang="ru-RU" sz="2400" b="1" spc="-200" dirty="0" err="1">
                <a:solidFill>
                  <a:srgbClr val="C00000"/>
                </a:solidFill>
                <a:latin typeface="Arial Narrow" panose="020B0606020202030204" pitchFamily="34" charset="0"/>
              </a:rPr>
              <a:t>Тв</a:t>
            </a:r>
            <a:r>
              <a:rPr lang="ru-RU" sz="2400" b="1" spc="-200" dirty="0">
                <a:solidFill>
                  <a:srgbClr val="C00000"/>
                </a:solidFill>
                <a:latin typeface="Arial Narrow" panose="020B0606020202030204" pitchFamily="34" charset="0"/>
              </a:rPr>
              <a:t>.</a:t>
            </a:r>
            <a:r>
              <a:rPr lang="ru-RU" sz="2400" b="1" spc="-200" dirty="0">
                <a:solidFill>
                  <a:srgbClr val="230AB6"/>
                </a:solidFill>
                <a:latin typeface="Izhitsa" pitchFamily="2" charset="0"/>
              </a:rPr>
              <a:t>	</a:t>
            </a:r>
            <a:r>
              <a:rPr lang="ru-RU" sz="2400" b="1" spc="-200" dirty="0" smtClean="0">
                <a:solidFill>
                  <a:srgbClr val="230AB6"/>
                </a:solidFill>
                <a:latin typeface="Izhitsa" pitchFamily="2" charset="0"/>
              </a:rPr>
              <a:t>    </a:t>
            </a:r>
            <a:r>
              <a:rPr lang="ru-RU" sz="2400" spc="-200" dirty="0" err="1" smtClean="0">
                <a:solidFill>
                  <a:srgbClr val="230AB6"/>
                </a:solidFill>
                <a:latin typeface="Izhitsa" pitchFamily="2" charset="0"/>
              </a:rPr>
              <a:t>имь</a:t>
            </a:r>
            <a:r>
              <a:rPr lang="ru-RU" sz="2400" b="1" spc="-200" dirty="0" smtClean="0">
                <a:solidFill>
                  <a:srgbClr val="230AB6"/>
                </a:solidFill>
                <a:latin typeface="Izhitsa" pitchFamily="2" charset="0"/>
              </a:rPr>
              <a:t>             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</a:t>
            </a:r>
            <a:r>
              <a:rPr lang="ru-RU" sz="2400" spc="-200" dirty="0" smtClean="0">
                <a:solidFill>
                  <a:srgbClr val="230AB6"/>
                </a:solidFill>
                <a:latin typeface="Izhitsa" pitchFamily="2" charset="0"/>
              </a:rPr>
              <a:t>\</a:t>
            </a:r>
            <a:r>
              <a:rPr lang="ru-RU" sz="2400" b="1" spc="-200" dirty="0">
                <a:solidFill>
                  <a:srgbClr val="230AB6"/>
                </a:solidFill>
                <a:latin typeface="Izhitsa" pitchFamily="2" charset="0"/>
              </a:rPr>
              <a:t>	</a:t>
            </a:r>
            <a:r>
              <a:rPr lang="ru-RU" sz="2400" b="1" spc="-200" dirty="0" smtClean="0">
                <a:solidFill>
                  <a:srgbClr val="230AB6"/>
                </a:solidFill>
                <a:latin typeface="Izhitsa" pitchFamily="2" charset="0"/>
              </a:rPr>
              <a:t>           </a:t>
            </a:r>
            <a:r>
              <a:rPr lang="ru-RU" sz="2400" spc="-200" dirty="0" smtClean="0">
                <a:solidFill>
                  <a:srgbClr val="230AB6"/>
                </a:solidFill>
                <a:latin typeface="Izhitsa" pitchFamily="2" charset="0"/>
              </a:rPr>
              <a:t>ими</a:t>
            </a:r>
            <a:r>
              <a:rPr lang="ru-RU" sz="2400" b="1" spc="-200" dirty="0">
                <a:solidFill>
                  <a:srgbClr val="230AB6"/>
                </a:solidFill>
                <a:latin typeface="Izhitsa" pitchFamily="2" charset="0"/>
              </a:rPr>
              <a:t>	</a:t>
            </a:r>
            <a:r>
              <a:rPr lang="ru-RU" sz="2400" b="1" spc="-200" dirty="0" smtClean="0">
                <a:solidFill>
                  <a:srgbClr val="230AB6"/>
                </a:solidFill>
                <a:latin typeface="Izhitsa" pitchFamily="2" charset="0"/>
              </a:rPr>
              <a:t> </a:t>
            </a:r>
            <a:endParaRPr lang="ru-RU" sz="2400" b="1" spc="-200" dirty="0">
              <a:solidFill>
                <a:srgbClr val="230AB6"/>
              </a:solidFill>
              <a:latin typeface="Izhitsa" pitchFamily="2" charset="0"/>
            </a:endParaRPr>
          </a:p>
          <a:p>
            <a:pPr algn="just"/>
            <a:r>
              <a:rPr lang="ru-RU" sz="2400" b="1" spc="-200" dirty="0">
                <a:solidFill>
                  <a:srgbClr val="C00000"/>
                </a:solidFill>
                <a:latin typeface="Arial Narrow" panose="020B0606020202030204" pitchFamily="34" charset="0"/>
              </a:rPr>
              <a:t>М.</a:t>
            </a:r>
            <a:r>
              <a:rPr lang="ru-RU" sz="2400" b="1" spc="-200" dirty="0">
                <a:solidFill>
                  <a:srgbClr val="230AB6"/>
                </a:solidFill>
                <a:latin typeface="Izhitsa" pitchFamily="2" charset="0"/>
              </a:rPr>
              <a:t>	</a:t>
            </a:r>
            <a:r>
              <a:rPr lang="ru-RU" sz="2400" b="1" spc="-200" dirty="0" smtClean="0">
                <a:solidFill>
                  <a:srgbClr val="230AB6"/>
                </a:solidFill>
                <a:latin typeface="Izhitsa" pitchFamily="2" charset="0"/>
              </a:rPr>
              <a:t>    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</a:t>
            </a:r>
            <a:r>
              <a:rPr lang="ru-RU" sz="2400" spc="-200" dirty="0" err="1" smtClean="0">
                <a:solidFill>
                  <a:srgbClr val="230AB6"/>
                </a:solidFill>
                <a:latin typeface="Izhitsa" pitchFamily="2" charset="0"/>
              </a:rPr>
              <a:t>мь</a:t>
            </a:r>
            <a:r>
              <a:rPr lang="ru-RU" sz="2400" spc="-200" dirty="0" smtClean="0">
                <a:solidFill>
                  <a:srgbClr val="230AB6"/>
                </a:solidFill>
                <a:latin typeface="Izhitsa" pitchFamily="2" charset="0"/>
              </a:rPr>
              <a:t>          </a:t>
            </a:r>
            <a:r>
              <a:rPr lang="ru-RU" sz="2400" spc="-200" dirty="0">
                <a:solidFill>
                  <a:srgbClr val="230AB6"/>
                </a:solidFill>
                <a:latin typeface="Izhitsa" pitchFamily="2" charset="0"/>
              </a:rPr>
              <a:t> </a:t>
            </a:r>
            <a:r>
              <a:rPr lang="ru-RU" sz="2400" spc="-200" dirty="0" smtClean="0">
                <a:solidFill>
                  <a:srgbClr val="230AB6"/>
                </a:solidFill>
                <a:latin typeface="Izhitsa" pitchFamily="2" charset="0"/>
              </a:rPr>
              <a:t> 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</a:t>
            </a:r>
            <a:r>
              <a:rPr lang="ru-RU" sz="2400" spc="-200" dirty="0" smtClean="0">
                <a:solidFill>
                  <a:srgbClr val="230AB6"/>
                </a:solidFill>
                <a:latin typeface="Izhitsa" pitchFamily="2" charset="0"/>
              </a:rPr>
              <a:t>и </a:t>
            </a:r>
            <a:r>
              <a:rPr lang="ru-RU" sz="2400" b="1" spc="-200" dirty="0">
                <a:solidFill>
                  <a:srgbClr val="230AB6"/>
                </a:solidFill>
                <a:latin typeface="Izhitsa" pitchFamily="2" charset="0"/>
              </a:rPr>
              <a:t>		</a:t>
            </a:r>
            <a:r>
              <a:rPr lang="ru-RU" sz="2400" spc="-200" dirty="0" err="1" smtClean="0">
                <a:solidFill>
                  <a:srgbClr val="230AB6"/>
                </a:solidFill>
                <a:latin typeface="Izhitsa" pitchFamily="2" charset="0"/>
              </a:rPr>
              <a:t>ихъ</a:t>
            </a:r>
            <a:r>
              <a:rPr lang="ru-RU" sz="2400" b="1" spc="-200" dirty="0">
                <a:solidFill>
                  <a:srgbClr val="230AB6"/>
                </a:solidFill>
                <a:latin typeface="Izhitsa" pitchFamily="2" charset="0"/>
              </a:rPr>
              <a:t>	</a:t>
            </a:r>
            <a:r>
              <a:rPr lang="ru-RU" sz="2400" b="1" spc="-200" dirty="0" smtClean="0">
                <a:solidFill>
                  <a:srgbClr val="230AB6"/>
                </a:solidFill>
                <a:latin typeface="Izhitsa" pitchFamily="2" charset="0"/>
              </a:rPr>
              <a:t> </a:t>
            </a:r>
            <a:endParaRPr lang="ru-RU" sz="2400" b="1" spc="-200" dirty="0">
              <a:solidFill>
                <a:srgbClr val="230AB6"/>
              </a:solidFill>
              <a:latin typeface="Izhitsa" pitchFamily="2" charset="0"/>
            </a:endParaRPr>
          </a:p>
          <a:p>
            <a:pPr algn="just"/>
            <a:r>
              <a:rPr lang="ru-RU" sz="2400" b="1" spc="-200" dirty="0" smtClean="0">
                <a:solidFill>
                  <a:srgbClr val="8A0000"/>
                </a:solidFill>
                <a:latin typeface="Arial Narrow" panose="020B0606020202030204" pitchFamily="34" charset="0"/>
              </a:rPr>
              <a:t>                                                 </a:t>
            </a:r>
            <a:r>
              <a:rPr lang="ru-RU" sz="2400" b="1" spc="-200" dirty="0" err="1" smtClean="0">
                <a:solidFill>
                  <a:srgbClr val="8A0000"/>
                </a:solidFill>
                <a:latin typeface="Arial Narrow" panose="020B0606020202030204" pitchFamily="34" charset="0"/>
              </a:rPr>
              <a:t>Дв</a:t>
            </a:r>
            <a:r>
              <a:rPr lang="ru-RU" sz="2400" b="1" spc="-200" dirty="0">
                <a:solidFill>
                  <a:srgbClr val="8A0000"/>
                </a:solidFill>
                <a:latin typeface="Arial Narrow" panose="020B0606020202030204" pitchFamily="34" charset="0"/>
              </a:rPr>
              <a:t>. число</a:t>
            </a:r>
          </a:p>
          <a:p>
            <a:pPr algn="just"/>
            <a:r>
              <a:rPr lang="ru-RU" sz="2400" b="1" spc="-200" dirty="0">
                <a:solidFill>
                  <a:srgbClr val="230AB6"/>
                </a:solidFill>
                <a:latin typeface="Izhitsa" pitchFamily="2" charset="0"/>
              </a:rPr>
              <a:t> 	</a:t>
            </a:r>
            <a:r>
              <a:rPr lang="ru-RU" sz="2400" b="1" spc="-200" dirty="0" smtClean="0">
                <a:solidFill>
                  <a:srgbClr val="230AB6"/>
                </a:solidFill>
                <a:latin typeface="Izhitsa" pitchFamily="2" charset="0"/>
              </a:rPr>
              <a:t> </a:t>
            </a:r>
            <a:r>
              <a:rPr lang="ru-RU" sz="2800" b="1" dirty="0">
                <a:latin typeface="Arial Narrow" panose="020B0606020202030204" pitchFamily="34" charset="0"/>
              </a:rPr>
              <a:t>П</a:t>
            </a:r>
            <a:r>
              <a:rPr lang="ru-RU" sz="2400" b="1" dirty="0">
                <a:latin typeface="Arial Narrow" panose="020B0606020202030204" pitchFamily="34" charset="0"/>
              </a:rPr>
              <a:t>адеж</a:t>
            </a:r>
            <a:r>
              <a:rPr lang="ru-RU" sz="2400" b="1" spc="-200" dirty="0" smtClean="0">
                <a:solidFill>
                  <a:srgbClr val="230AB6"/>
                </a:solidFill>
                <a:latin typeface="Izhitsa" pitchFamily="2" charset="0"/>
              </a:rPr>
              <a:t>   </a:t>
            </a:r>
            <a:r>
              <a:rPr lang="ru-RU" sz="2400" b="1" spc="-200" dirty="0" err="1" smtClean="0">
                <a:solidFill>
                  <a:srgbClr val="8A0000"/>
                </a:solidFill>
                <a:latin typeface="Arial Narrow" panose="020B0606020202030204" pitchFamily="34" charset="0"/>
              </a:rPr>
              <a:t>м.р</a:t>
            </a:r>
            <a:r>
              <a:rPr lang="ru-RU" sz="2400" b="1" spc="-200" dirty="0">
                <a:solidFill>
                  <a:srgbClr val="8A0000"/>
                </a:solidFill>
                <a:latin typeface="Arial Narrow" panose="020B0606020202030204" pitchFamily="34" charset="0"/>
              </a:rPr>
              <a:t>.	</a:t>
            </a:r>
            <a:r>
              <a:rPr lang="ru-RU" sz="2400" b="1" spc="-200" dirty="0" smtClean="0">
                <a:solidFill>
                  <a:srgbClr val="8A0000"/>
                </a:solidFill>
                <a:latin typeface="Arial Narrow" panose="020B0606020202030204" pitchFamily="34" charset="0"/>
              </a:rPr>
              <a:t>     </a:t>
            </a:r>
            <a:r>
              <a:rPr lang="ru-RU" sz="2400" b="1" spc="-200" dirty="0" err="1" smtClean="0">
                <a:solidFill>
                  <a:srgbClr val="8A0000"/>
                </a:solidFill>
                <a:latin typeface="Arial Narrow" panose="020B0606020202030204" pitchFamily="34" charset="0"/>
              </a:rPr>
              <a:t>ср.р</a:t>
            </a:r>
            <a:r>
              <a:rPr lang="ru-RU" sz="2400" b="1" spc="-200" dirty="0">
                <a:solidFill>
                  <a:srgbClr val="8A0000"/>
                </a:solidFill>
                <a:latin typeface="Arial Narrow" panose="020B0606020202030204" pitchFamily="34" charset="0"/>
              </a:rPr>
              <a:t>.	</a:t>
            </a:r>
            <a:r>
              <a:rPr lang="ru-RU" sz="2400" b="1" spc="-200" dirty="0" err="1">
                <a:solidFill>
                  <a:srgbClr val="8A0000"/>
                </a:solidFill>
                <a:latin typeface="Arial Narrow" panose="020B0606020202030204" pitchFamily="34" charset="0"/>
              </a:rPr>
              <a:t>ж.р</a:t>
            </a:r>
            <a:r>
              <a:rPr lang="ru-RU" sz="2400" b="1" spc="-200" dirty="0">
                <a:solidFill>
                  <a:srgbClr val="8A0000"/>
                </a:solidFill>
                <a:latin typeface="Arial Narrow" panose="020B0606020202030204" pitchFamily="34" charset="0"/>
              </a:rPr>
              <a:t>.</a:t>
            </a:r>
          </a:p>
          <a:p>
            <a:pPr algn="just"/>
            <a:r>
              <a:rPr lang="ru-RU" sz="2400" b="1" spc="-200" dirty="0" smtClean="0">
                <a:solidFill>
                  <a:srgbClr val="230AB6"/>
                </a:solidFill>
                <a:latin typeface="Izhitsa" pitchFamily="2" charset="0"/>
              </a:rPr>
              <a:t>               </a:t>
            </a:r>
            <a:r>
              <a:rPr lang="ru-RU" sz="2400" b="1" spc="-200" dirty="0" smtClean="0">
                <a:solidFill>
                  <a:srgbClr val="8A0000"/>
                </a:solidFill>
                <a:latin typeface="Arial Narrow" panose="020B0606020202030204" pitchFamily="34" charset="0"/>
              </a:rPr>
              <a:t>И</a:t>
            </a:r>
            <a:r>
              <a:rPr lang="ru-RU" sz="2400" b="1" spc="-200" dirty="0">
                <a:solidFill>
                  <a:srgbClr val="8A0000"/>
                </a:solidFill>
                <a:latin typeface="Arial Narrow" panose="020B0606020202030204" pitchFamily="34" charset="0"/>
              </a:rPr>
              <a:t>.- </a:t>
            </a:r>
            <a:r>
              <a:rPr lang="ru-RU" sz="2400" b="1" spc="-200" dirty="0" smtClean="0">
                <a:solidFill>
                  <a:srgbClr val="8A0000"/>
                </a:solidFill>
                <a:latin typeface="Arial Narrow" panose="020B0606020202030204" pitchFamily="34" charset="0"/>
              </a:rPr>
              <a:t>В.        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</a:t>
            </a:r>
            <a:r>
              <a:rPr lang="ru-RU" sz="2400" b="1" spc="-200" dirty="0">
                <a:solidFill>
                  <a:srgbClr val="230AB6"/>
                </a:solidFill>
                <a:latin typeface="Izhitsa" pitchFamily="2" charset="0"/>
              </a:rPr>
              <a:t>	</a:t>
            </a:r>
            <a:r>
              <a:rPr lang="ru-RU" sz="2400" b="1" spc="-200" dirty="0" smtClean="0">
                <a:solidFill>
                  <a:srgbClr val="230AB6"/>
                </a:solidFill>
                <a:latin typeface="Izhitsa" pitchFamily="2" charset="0"/>
              </a:rPr>
              <a:t>   </a:t>
            </a:r>
            <a:r>
              <a:rPr lang="ru-RU" sz="2400" spc="-200" dirty="0" smtClean="0">
                <a:solidFill>
                  <a:srgbClr val="230AB6"/>
                </a:solidFill>
                <a:latin typeface="Izhitsa" pitchFamily="2" charset="0"/>
              </a:rPr>
              <a:t>и        </a:t>
            </a:r>
            <a:r>
              <a:rPr lang="ru-RU" sz="2400" spc="-200" dirty="0" err="1" smtClean="0">
                <a:solidFill>
                  <a:srgbClr val="230AB6"/>
                </a:solidFill>
                <a:latin typeface="Izhitsa" pitchFamily="2" charset="0"/>
              </a:rPr>
              <a:t>и</a:t>
            </a:r>
            <a:r>
              <a:rPr lang="ru-RU" sz="2400" spc="-200" dirty="0" smtClean="0">
                <a:solidFill>
                  <a:srgbClr val="230AB6"/>
                </a:solidFill>
                <a:latin typeface="Izhitsa" pitchFamily="2" charset="0"/>
              </a:rPr>
              <a:t> </a:t>
            </a:r>
            <a:endParaRPr lang="de-DE" sz="2400" spc="-200" dirty="0">
              <a:solidFill>
                <a:srgbClr val="230AB6"/>
              </a:solidFill>
              <a:latin typeface="Izhitsa" pitchFamily="2" charset="0"/>
            </a:endParaRPr>
          </a:p>
          <a:p>
            <a:pPr algn="just"/>
            <a:r>
              <a:rPr lang="ru-RU" sz="2400" b="1" spc="-200" dirty="0" smtClean="0">
                <a:solidFill>
                  <a:srgbClr val="8A0000"/>
                </a:solidFill>
                <a:latin typeface="Arial Narrow" panose="020B0606020202030204" pitchFamily="34" charset="0"/>
              </a:rPr>
              <a:t>                           Р. - М</a:t>
            </a:r>
            <a:r>
              <a:rPr lang="ru-RU" sz="2400" b="1" spc="-200" dirty="0" smtClean="0">
                <a:solidFill>
                  <a:srgbClr val="230AB6"/>
                </a:solidFill>
                <a:latin typeface="Izhitsa" pitchFamily="2" charset="0"/>
              </a:rPr>
              <a:t>.</a:t>
            </a:r>
            <a:r>
              <a:rPr lang="ru-RU" sz="2400" b="1" spc="-200" dirty="0">
                <a:solidFill>
                  <a:srgbClr val="230AB6"/>
                </a:solidFill>
                <a:latin typeface="Izhitsa" pitchFamily="2" charset="0"/>
              </a:rPr>
              <a:t>	</a:t>
            </a:r>
            <a:r>
              <a:rPr lang="ru-RU" sz="2400" b="1" spc="-200" dirty="0" smtClean="0">
                <a:solidFill>
                  <a:srgbClr val="230AB6"/>
                </a:solidFill>
                <a:latin typeface="Izhitsa" pitchFamily="2" charset="0"/>
              </a:rPr>
              <a:t>              </a:t>
            </a:r>
            <a:r>
              <a:rPr lang="ru-RU" sz="2400" spc="-200" dirty="0" smtClean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</a:t>
            </a:r>
            <a:r>
              <a:rPr lang="ru-RU" sz="2400" spc="-200" dirty="0" smtClean="0">
                <a:solidFill>
                  <a:srgbClr val="230AB6"/>
                </a:solidFill>
                <a:latin typeface="Izhitsa" pitchFamily="2" charset="0"/>
              </a:rPr>
              <a:t>ю</a:t>
            </a:r>
            <a:r>
              <a:rPr lang="ru-RU" sz="2400" b="1" spc="-200" dirty="0">
                <a:solidFill>
                  <a:srgbClr val="230AB6"/>
                </a:solidFill>
                <a:latin typeface="Izhitsa" pitchFamily="2" charset="0"/>
              </a:rPr>
              <a:t>	</a:t>
            </a:r>
            <a:r>
              <a:rPr lang="ru-RU" sz="2400" b="1" spc="-200" dirty="0" smtClean="0">
                <a:solidFill>
                  <a:srgbClr val="230AB6"/>
                </a:solidFill>
                <a:latin typeface="Izhitsa" pitchFamily="2" charset="0"/>
              </a:rPr>
              <a:t> </a:t>
            </a:r>
            <a:endParaRPr lang="ru-RU" sz="2400" b="1" spc="-200" dirty="0">
              <a:solidFill>
                <a:srgbClr val="230AB6"/>
              </a:solidFill>
              <a:latin typeface="Izhitsa" pitchFamily="2" charset="0"/>
            </a:endParaRPr>
          </a:p>
          <a:p>
            <a:pPr algn="just"/>
            <a:r>
              <a:rPr lang="ru-RU" sz="2400" b="1" spc="-200" dirty="0" smtClean="0">
                <a:solidFill>
                  <a:srgbClr val="230AB6"/>
                </a:solidFill>
                <a:latin typeface="Izhitsa" pitchFamily="2" charset="0"/>
              </a:rPr>
              <a:t>               </a:t>
            </a:r>
            <a:r>
              <a:rPr lang="ru-RU" sz="2400" b="1" spc="-200" dirty="0" smtClean="0">
                <a:solidFill>
                  <a:srgbClr val="8A0000"/>
                </a:solidFill>
                <a:latin typeface="Arial Narrow" panose="020B0606020202030204" pitchFamily="34" charset="0"/>
              </a:rPr>
              <a:t>Д</a:t>
            </a:r>
            <a:r>
              <a:rPr lang="ru-RU" sz="2400" b="1" spc="-200" dirty="0">
                <a:solidFill>
                  <a:srgbClr val="8A0000"/>
                </a:solidFill>
                <a:latin typeface="Arial Narrow" panose="020B0606020202030204" pitchFamily="34" charset="0"/>
              </a:rPr>
              <a:t>.,</a:t>
            </a:r>
            <a:r>
              <a:rPr lang="ru-RU" sz="2400" b="1" spc="-200" dirty="0" err="1">
                <a:solidFill>
                  <a:srgbClr val="8A0000"/>
                </a:solidFill>
                <a:latin typeface="Arial Narrow" panose="020B0606020202030204" pitchFamily="34" charset="0"/>
              </a:rPr>
              <a:t>Тв</a:t>
            </a:r>
            <a:r>
              <a:rPr lang="ru-RU" sz="2400" b="1" spc="-200" dirty="0">
                <a:solidFill>
                  <a:srgbClr val="8A0000"/>
                </a:solidFill>
                <a:latin typeface="Arial Narrow" panose="020B0606020202030204" pitchFamily="34" charset="0"/>
              </a:rPr>
              <a:t>.</a:t>
            </a:r>
            <a:r>
              <a:rPr lang="ru-RU" sz="2400" b="1" spc="-200" dirty="0">
                <a:solidFill>
                  <a:srgbClr val="230AB6"/>
                </a:solidFill>
                <a:latin typeface="Izhitsa" pitchFamily="2" charset="0"/>
              </a:rPr>
              <a:t>	</a:t>
            </a:r>
            <a:r>
              <a:rPr lang="ru-RU" sz="2400" b="1" spc="-200" dirty="0" smtClean="0">
                <a:solidFill>
                  <a:srgbClr val="230AB6"/>
                </a:solidFill>
                <a:latin typeface="Izhitsa" pitchFamily="2" charset="0"/>
              </a:rPr>
              <a:t>              </a:t>
            </a:r>
            <a:r>
              <a:rPr lang="ru-RU" sz="2400" spc="-200" dirty="0" err="1" smtClean="0">
                <a:solidFill>
                  <a:srgbClr val="230AB6"/>
                </a:solidFill>
                <a:latin typeface="Izhitsa" pitchFamily="2" charset="0"/>
              </a:rPr>
              <a:t>има</a:t>
            </a:r>
            <a:r>
              <a:rPr lang="ru-RU" sz="2400" b="1" spc="-200" dirty="0">
                <a:solidFill>
                  <a:srgbClr val="230AB6"/>
                </a:solidFill>
                <a:latin typeface="Izhitsa" pitchFamily="2" charset="0"/>
              </a:rPr>
              <a:t>	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2974692" y="2384384"/>
            <a:ext cx="0" cy="243068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4305782" y="2262849"/>
            <a:ext cx="0" cy="25637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520862" y="2262849"/>
            <a:ext cx="66091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7118430" y="2262849"/>
            <a:ext cx="11574" cy="265060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428264" y="4815068"/>
            <a:ext cx="6701740" cy="115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666775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8815" y="520861"/>
            <a:ext cx="8310623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88000" algn="just"/>
            <a:r>
              <a:rPr lang="ru-RU" sz="2400" b="1" dirty="0" smtClean="0">
                <a:solidFill>
                  <a:srgbClr val="333333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Если указательные местоимения </a:t>
            </a:r>
            <a:r>
              <a:rPr lang="ru-RU" sz="2400" b="1" dirty="0">
                <a:solidFill>
                  <a:srgbClr val="C00000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и, </a:t>
            </a:r>
            <a:r>
              <a:rPr lang="ru-RU" sz="2400" b="1" dirty="0">
                <a:solidFill>
                  <a:srgbClr val="C00000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  <a:sym typeface="Kirillica Wincyr" panose="00000500000000000000" pitchFamily="2" charset="2"/>
              </a:rPr>
              <a:t></a:t>
            </a:r>
            <a:r>
              <a:rPr lang="ru-RU" sz="2400" b="1" dirty="0">
                <a:solidFill>
                  <a:srgbClr val="C00000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2400" b="1" dirty="0">
                <a:solidFill>
                  <a:srgbClr val="C00000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~</a:t>
            </a:r>
            <a:r>
              <a:rPr lang="ru-RU" sz="2400" b="1" dirty="0">
                <a:solidFill>
                  <a:srgbClr val="C00000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rgbClr val="333333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указывали на лицо, то они могли употребляться как личные, то есть с предлогами. После предлогов появлялся приставной </a:t>
            </a:r>
            <a:r>
              <a:rPr lang="ru-RU" sz="2400" b="1" dirty="0" smtClean="0">
                <a:solidFill>
                  <a:srgbClr val="C00000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2400" b="1" dirty="0" smtClean="0">
                <a:solidFill>
                  <a:srgbClr val="333333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который есть и сейчас (сравним: </a:t>
            </a:r>
            <a:r>
              <a:rPr lang="ru-RU" sz="2400" b="1" i="1" dirty="0" smtClean="0">
                <a:solidFill>
                  <a:srgbClr val="230AB6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скажу ему, иду к </a:t>
            </a:r>
            <a:r>
              <a:rPr lang="ru-RU" sz="2400" b="1" i="1" dirty="0" smtClean="0">
                <a:solidFill>
                  <a:srgbClr val="C00000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2400" b="1" i="1" dirty="0" smtClean="0">
                <a:solidFill>
                  <a:srgbClr val="230AB6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ему, доволен им, радуюсь с </a:t>
            </a:r>
            <a:r>
              <a:rPr lang="ru-RU" sz="2400" b="1" i="1" dirty="0" smtClean="0">
                <a:solidFill>
                  <a:srgbClr val="C00000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2400" b="1" i="1" dirty="0" smtClean="0">
                <a:solidFill>
                  <a:srgbClr val="230AB6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</a:t>
            </a:r>
            <a:r>
              <a:rPr lang="ru-RU" sz="2400" b="1" dirty="0" smtClean="0">
                <a:solidFill>
                  <a:srgbClr val="333333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). История приставного </a:t>
            </a:r>
            <a:r>
              <a:rPr lang="ru-RU" sz="2400" b="1" dirty="0" smtClean="0">
                <a:solidFill>
                  <a:srgbClr val="C00000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2400" b="1" dirty="0" smtClean="0">
                <a:solidFill>
                  <a:srgbClr val="333333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связана с праславянским законом.</a:t>
            </a:r>
          </a:p>
          <a:p>
            <a:pPr indent="288000" algn="just"/>
            <a:r>
              <a:rPr lang="ru-RU" sz="2400" b="1" dirty="0" smtClean="0">
                <a:solidFill>
                  <a:srgbClr val="333333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Формы </a:t>
            </a:r>
            <a:r>
              <a:rPr lang="ru-RU" sz="2400" b="1" dirty="0">
                <a:solidFill>
                  <a:srgbClr val="333333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косвенных падежей местоимений </a:t>
            </a:r>
            <a:r>
              <a:rPr lang="ru-RU" sz="2400" b="1" dirty="0" smtClean="0">
                <a:solidFill>
                  <a:srgbClr val="C00000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и, </a:t>
            </a:r>
            <a:r>
              <a:rPr lang="ru-RU" sz="2400" b="1" dirty="0" smtClean="0">
                <a:solidFill>
                  <a:srgbClr val="C00000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  <a:sym typeface="Kirillica Wincyr" panose="00000500000000000000" pitchFamily="2" charset="2"/>
              </a:rPr>
              <a:t></a:t>
            </a:r>
            <a:r>
              <a:rPr lang="ru-RU" sz="2400" b="1" dirty="0" smtClean="0">
                <a:solidFill>
                  <a:srgbClr val="C00000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2400" b="1" dirty="0" smtClean="0">
                <a:solidFill>
                  <a:srgbClr val="C00000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~</a:t>
            </a:r>
            <a:r>
              <a:rPr lang="ru-RU" sz="2400" b="1" dirty="0" smtClean="0">
                <a:solidFill>
                  <a:srgbClr val="C00000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rgbClr val="333333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могли </a:t>
            </a:r>
            <a:r>
              <a:rPr lang="ru-RU" sz="2400" b="1" dirty="0">
                <a:solidFill>
                  <a:srgbClr val="333333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оказываться после </a:t>
            </a:r>
            <a:r>
              <a:rPr lang="ru-RU" sz="2400" b="1" dirty="0" smtClean="0">
                <a:solidFill>
                  <a:srgbClr val="333333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предлогов, закрывающих слог</a:t>
            </a:r>
            <a:r>
              <a:rPr lang="ru-RU" sz="2400" b="1" dirty="0">
                <a:solidFill>
                  <a:srgbClr val="333333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b="1" dirty="0">
                <a:solidFill>
                  <a:srgbClr val="C00000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* </a:t>
            </a:r>
            <a:r>
              <a:rPr lang="ru-RU" sz="2400" b="1" dirty="0" err="1" smtClean="0">
                <a:solidFill>
                  <a:srgbClr val="C00000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vъn</a:t>
            </a:r>
            <a:r>
              <a:rPr lang="ru-RU" sz="2400" b="1" dirty="0">
                <a:solidFill>
                  <a:srgbClr val="C00000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, * </a:t>
            </a:r>
            <a:r>
              <a:rPr lang="ru-RU" sz="2400" b="1" dirty="0" err="1" smtClean="0">
                <a:solidFill>
                  <a:srgbClr val="C00000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kъn</a:t>
            </a:r>
            <a:r>
              <a:rPr lang="ru-RU" sz="2400" b="1" dirty="0">
                <a:solidFill>
                  <a:srgbClr val="C00000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, * </a:t>
            </a:r>
            <a:r>
              <a:rPr lang="ru-RU" sz="2400" b="1" dirty="0" err="1" smtClean="0">
                <a:solidFill>
                  <a:srgbClr val="C00000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sъn</a:t>
            </a:r>
            <a:r>
              <a:rPr lang="ru-RU" sz="2400" b="1" dirty="0">
                <a:solidFill>
                  <a:srgbClr val="333333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: </a:t>
            </a:r>
            <a:r>
              <a:rPr lang="ru-RU" sz="2400" b="1" i="1" dirty="0" err="1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вън</a:t>
            </a:r>
            <a:r>
              <a:rPr lang="ru-RU" sz="2400" b="1" i="1" dirty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b="1" i="1" dirty="0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~</a:t>
            </a:r>
            <a:r>
              <a:rPr lang="ru-RU" sz="2400" b="1" i="1" dirty="0" err="1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го</a:t>
            </a:r>
            <a:r>
              <a:rPr lang="ru-RU" sz="2400" b="1" dirty="0">
                <a:solidFill>
                  <a:srgbClr val="333333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i="1" dirty="0" err="1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кън</a:t>
            </a:r>
            <a:r>
              <a:rPr lang="ru-RU" sz="2400" b="1" i="1" dirty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b="1" i="1" dirty="0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~</a:t>
            </a:r>
            <a:r>
              <a:rPr lang="ru-RU" sz="2400" b="1" i="1" dirty="0" err="1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моу</a:t>
            </a:r>
            <a:r>
              <a:rPr lang="ru-RU" sz="2400" b="1" i="1" dirty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i="1" dirty="0" err="1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сън</a:t>
            </a:r>
            <a:r>
              <a:rPr lang="ru-RU" sz="2400" b="1" i="1" dirty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 err="1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имь</a:t>
            </a:r>
            <a:r>
              <a:rPr lang="ru-RU" sz="2400" b="1" dirty="0">
                <a:solidFill>
                  <a:srgbClr val="333333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. </a:t>
            </a:r>
            <a:r>
              <a:rPr lang="ru-RU" sz="2400" b="1" dirty="0" smtClean="0">
                <a:solidFill>
                  <a:srgbClr val="333333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Конечный </a:t>
            </a:r>
            <a:r>
              <a:rPr lang="ru-RU" sz="2400" b="1" dirty="0">
                <a:solidFill>
                  <a:srgbClr val="333333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согласный предлога </a:t>
            </a:r>
            <a:r>
              <a:rPr lang="ru-RU" sz="2400" b="1" dirty="0">
                <a:solidFill>
                  <a:srgbClr val="C00000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- н -</a:t>
            </a:r>
            <a:r>
              <a:rPr lang="ru-RU" sz="2400" b="1" dirty="0">
                <a:solidFill>
                  <a:srgbClr val="333333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отошел к последующему слогу, вследствие чего появились формы: </a:t>
            </a:r>
            <a:r>
              <a:rPr lang="ru-RU" sz="2400" b="1" i="1" dirty="0" err="1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съ</a:t>
            </a:r>
            <a:r>
              <a:rPr lang="ru-RU" sz="2400" b="1" i="1" dirty="0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него, </a:t>
            </a:r>
            <a:r>
              <a:rPr lang="ru-RU" sz="2400" b="1" i="1" dirty="0" err="1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къ</a:t>
            </a:r>
            <a:r>
              <a:rPr lang="ru-RU" sz="2400" b="1" i="1" dirty="0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 err="1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немоу</a:t>
            </a:r>
            <a:r>
              <a:rPr lang="ru-RU" sz="2400" b="1" i="1" dirty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i="1" dirty="0" err="1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съ</a:t>
            </a:r>
            <a:r>
              <a:rPr lang="ru-RU" sz="2400" b="1" i="1" dirty="0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 err="1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нимь</a:t>
            </a:r>
            <a:r>
              <a:rPr lang="ru-RU" sz="2400" b="1" dirty="0">
                <a:solidFill>
                  <a:srgbClr val="333333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b="1" dirty="0" smtClean="0">
                <a:solidFill>
                  <a:srgbClr val="333333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(процесс, аналогичный развертыванию дифтонгоидов с носовыми). </a:t>
            </a:r>
            <a:r>
              <a:rPr lang="ru-RU" sz="2400" b="1" dirty="0">
                <a:solidFill>
                  <a:srgbClr val="333333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Позже, по аналогии с этими формами, наращение </a:t>
            </a:r>
            <a:r>
              <a:rPr lang="ru-RU" sz="2400" b="1" dirty="0">
                <a:solidFill>
                  <a:srgbClr val="C00000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2400" b="1" dirty="0">
                <a:solidFill>
                  <a:srgbClr val="333333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стало появляться и после таких предлогов, в составе которых согласного </a:t>
            </a:r>
            <a:r>
              <a:rPr lang="ru-RU" sz="2400" b="1" dirty="0" smtClean="0">
                <a:solidFill>
                  <a:srgbClr val="C00000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2400" b="1" dirty="0" smtClean="0">
                <a:solidFill>
                  <a:srgbClr val="333333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никогда </a:t>
            </a:r>
            <a:r>
              <a:rPr lang="ru-RU" sz="2400" b="1" dirty="0">
                <a:solidFill>
                  <a:srgbClr val="333333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 было: </a:t>
            </a:r>
            <a:r>
              <a:rPr lang="ru-RU" sz="2400" b="1" dirty="0">
                <a:solidFill>
                  <a:srgbClr val="230AB6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ru-RU" sz="2400" b="1" dirty="0">
                <a:solidFill>
                  <a:srgbClr val="C00000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2400" b="1" dirty="0">
                <a:solidFill>
                  <a:srgbClr val="230AB6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его, от </a:t>
            </a:r>
            <a:r>
              <a:rPr lang="ru-RU" sz="2400" b="1" dirty="0" smtClean="0">
                <a:solidFill>
                  <a:srgbClr val="C00000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2400" b="1" dirty="0" smtClean="0">
                <a:solidFill>
                  <a:srgbClr val="230AB6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его, при </a:t>
            </a:r>
            <a:r>
              <a:rPr lang="ru-RU" sz="2400" b="1" dirty="0" smtClean="0">
                <a:solidFill>
                  <a:srgbClr val="C00000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2400" b="1" dirty="0" smtClean="0">
                <a:solidFill>
                  <a:srgbClr val="230AB6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их, за </a:t>
            </a:r>
            <a:r>
              <a:rPr lang="ru-RU" sz="2400" b="1" dirty="0" smtClean="0">
                <a:solidFill>
                  <a:srgbClr val="C00000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2400" b="1" dirty="0" smtClean="0">
                <a:solidFill>
                  <a:srgbClr val="230AB6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её, около </a:t>
            </a:r>
            <a:r>
              <a:rPr lang="ru-RU" sz="2400" b="1" dirty="0" smtClean="0">
                <a:solidFill>
                  <a:srgbClr val="C00000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2400" b="1" dirty="0" smtClean="0">
                <a:solidFill>
                  <a:srgbClr val="230AB6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их</a:t>
            </a:r>
            <a:r>
              <a:rPr lang="ru-RU" sz="2400" b="1" dirty="0">
                <a:solidFill>
                  <a:srgbClr val="333333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и т.д.</a:t>
            </a:r>
            <a:endParaRPr lang="ru-RU" sz="2400" b="1" dirty="0">
              <a:effectLst/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39023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9367" y="219919"/>
            <a:ext cx="8495818" cy="698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88000" algn="just"/>
            <a:r>
              <a:rPr lang="ru-RU" sz="2400" b="1" dirty="0" smtClean="0">
                <a:solidFill>
                  <a:srgbClr val="333333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Поэтому в винительном падеже показано по две формы. Наличие </a:t>
            </a:r>
            <a:r>
              <a:rPr lang="ru-RU" sz="2400" b="1" dirty="0">
                <a:solidFill>
                  <a:srgbClr val="333333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второй формы винительного падежа единственного числа </a:t>
            </a:r>
            <a:r>
              <a:rPr lang="ru-RU" sz="2400" b="1" dirty="0" smtClean="0">
                <a:solidFill>
                  <a:srgbClr val="333333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обусловлено </a:t>
            </a:r>
            <a:r>
              <a:rPr lang="ru-RU" sz="2400" b="1" dirty="0">
                <a:solidFill>
                  <a:srgbClr val="333333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положением после предлога</a:t>
            </a:r>
            <a:r>
              <a:rPr lang="ru-RU" sz="2400" dirty="0">
                <a:solidFill>
                  <a:srgbClr val="333333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 </a:t>
            </a:r>
            <a:r>
              <a:rPr lang="ru-RU" sz="2400" b="1" dirty="0">
                <a:solidFill>
                  <a:srgbClr val="230AB6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* v ъ n - j ь </a:t>
            </a:r>
            <a:r>
              <a:rPr lang="ru-RU" sz="2400" b="1" dirty="0" smtClean="0">
                <a:solidFill>
                  <a:srgbClr val="230AB6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→*</a:t>
            </a:r>
            <a:r>
              <a:rPr lang="ru-RU" sz="2400" b="1" dirty="0">
                <a:solidFill>
                  <a:srgbClr val="230AB6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v ъ n 'ь </a:t>
            </a:r>
            <a:r>
              <a:rPr lang="ru-RU" sz="2400" b="1" dirty="0" smtClean="0">
                <a:solidFill>
                  <a:srgbClr val="230AB6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→*</a:t>
            </a:r>
            <a:r>
              <a:rPr lang="ru-RU" sz="2400" b="1" dirty="0">
                <a:solidFill>
                  <a:srgbClr val="230AB6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v ъ- n ь </a:t>
            </a:r>
            <a:r>
              <a:rPr lang="ru-RU" sz="2400" dirty="0" smtClean="0">
                <a:solidFill>
                  <a:srgbClr val="333333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b="1" dirty="0">
                <a:solidFill>
                  <a:srgbClr val="333333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Таким образом, форма </a:t>
            </a:r>
            <a:r>
              <a:rPr lang="ru-RU" sz="2400" b="1" dirty="0">
                <a:solidFill>
                  <a:srgbClr val="C00000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400" b="1" dirty="0">
                <a:solidFill>
                  <a:srgbClr val="333333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(из * </a:t>
            </a:r>
            <a:r>
              <a:rPr lang="ru-RU" sz="2400" b="1" dirty="0" err="1" smtClean="0">
                <a:solidFill>
                  <a:srgbClr val="333333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jь</a:t>
            </a:r>
            <a:r>
              <a:rPr lang="ru-RU" sz="2400" b="1" dirty="0">
                <a:solidFill>
                  <a:srgbClr val="333333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) употребляется в качестве прямого дополнения</a:t>
            </a:r>
            <a:r>
              <a:rPr lang="ru-RU" sz="2400" dirty="0">
                <a:solidFill>
                  <a:srgbClr val="333333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 </a:t>
            </a:r>
            <a:endParaRPr lang="ru-RU" sz="2400" dirty="0" smtClean="0">
              <a:solidFill>
                <a:srgbClr val="333333"/>
              </a:solidFill>
              <a:latin typeface="Arial Narrow" panose="020B0606020202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88000" algn="just"/>
            <a:r>
              <a:rPr lang="ru-RU" sz="2800" dirty="0" err="1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съвhтъ</a:t>
            </a:r>
            <a:r>
              <a:rPr lang="ru-RU" sz="2800" dirty="0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сътвориш</a:t>
            </a:r>
            <a:r>
              <a:rPr lang="ru-RU" sz="2800" dirty="0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#</a:t>
            </a:r>
            <a:r>
              <a:rPr lang="ru-RU" sz="2800" dirty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. </a:t>
            </a:r>
            <a:r>
              <a:rPr lang="ru-RU" sz="2800" dirty="0" err="1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вси</a:t>
            </a:r>
            <a:r>
              <a:rPr lang="ru-RU" sz="2800" dirty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архиереи. и </a:t>
            </a:r>
            <a:r>
              <a:rPr lang="ru-RU" sz="2800" dirty="0" err="1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старьци</a:t>
            </a:r>
            <a:r>
              <a:rPr lang="ru-RU" sz="2800" dirty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на </a:t>
            </a:r>
            <a:r>
              <a:rPr lang="ru-RU" sz="2800" dirty="0" err="1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иса</a:t>
            </a:r>
            <a:r>
              <a:rPr lang="ru-RU" sz="2800" dirty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r>
              <a:rPr lang="ru-RU" sz="2800" dirty="0" err="1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hко</a:t>
            </a:r>
            <a:r>
              <a:rPr lang="ru-RU" sz="2800" dirty="0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оубити</a:t>
            </a:r>
            <a:r>
              <a:rPr lang="ru-RU" sz="2800" dirty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2400" b="1" dirty="0">
                <a:solidFill>
                  <a:srgbClr val="333333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dirty="0">
                <a:solidFill>
                  <a:srgbClr val="230AB6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(его) (</a:t>
            </a:r>
            <a:r>
              <a:rPr lang="ru-RU" sz="2400" dirty="0" err="1">
                <a:solidFill>
                  <a:srgbClr val="230AB6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Зогр.ев</a:t>
            </a:r>
            <a:r>
              <a:rPr lang="ru-RU" sz="2400" dirty="0">
                <a:solidFill>
                  <a:srgbClr val="230AB6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.); </a:t>
            </a:r>
            <a:endParaRPr lang="ru-RU" sz="2400" dirty="0" smtClean="0">
              <a:solidFill>
                <a:srgbClr val="230AB6"/>
              </a:solidFill>
              <a:latin typeface="Arial Narrow" panose="020B0606020202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88000" algn="just"/>
            <a:r>
              <a:rPr lang="ru-RU" sz="2400" b="1" dirty="0" smtClean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Форма</a:t>
            </a:r>
            <a:r>
              <a:rPr lang="ru-RU" sz="2400" b="1" dirty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b="1" dirty="0" err="1">
                <a:solidFill>
                  <a:srgbClr val="C00000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нь</a:t>
            </a:r>
            <a:r>
              <a:rPr lang="ru-RU" sz="2400" b="1" dirty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b="1" dirty="0" smtClean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выступает </a:t>
            </a:r>
            <a:r>
              <a:rPr lang="ru-RU" sz="2400" b="1" dirty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качестве косвенного дополнения</a:t>
            </a:r>
            <a:r>
              <a:rPr lang="ru-RU" sz="2400" b="1" dirty="0" smtClean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indent="288000" algn="just"/>
            <a:r>
              <a:rPr lang="ru-RU" sz="2800" dirty="0" err="1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нъ</a:t>
            </a:r>
            <a:r>
              <a:rPr lang="ru-RU" sz="2800" dirty="0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никтоже</a:t>
            </a:r>
            <a:r>
              <a:rPr lang="ru-RU" sz="2800" dirty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не </a:t>
            </a:r>
            <a:r>
              <a:rPr lang="ru-RU" sz="2800" dirty="0" err="1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възложи</a:t>
            </a:r>
            <a:r>
              <a:rPr lang="ru-RU" sz="2800" dirty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2800" dirty="0" err="1">
                <a:solidFill>
                  <a:srgbClr val="C00000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нь</a:t>
            </a:r>
            <a:r>
              <a:rPr lang="ru-RU" sz="2800" dirty="0">
                <a:solidFill>
                  <a:srgbClr val="C00000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800" dirty="0">
                <a:solidFill>
                  <a:srgbClr val="230AB6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(на него)</a:t>
            </a:r>
            <a:r>
              <a:rPr lang="ru-RU" sz="2800" dirty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800" dirty="0" err="1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р@к</a:t>
            </a:r>
            <a:r>
              <a:rPr lang="ru-RU" sz="2800" dirty="0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@</a:t>
            </a:r>
            <a:r>
              <a:rPr lang="ru-RU" sz="2400" b="1" dirty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dirty="0">
                <a:solidFill>
                  <a:srgbClr val="333333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400" dirty="0" err="1">
                <a:solidFill>
                  <a:srgbClr val="333333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Сав.кн</a:t>
            </a:r>
            <a:r>
              <a:rPr lang="ru-RU" sz="2400" dirty="0" smtClean="0">
                <a:solidFill>
                  <a:srgbClr val="333333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.)</a:t>
            </a:r>
          </a:p>
          <a:p>
            <a:pPr indent="288000" algn="just"/>
            <a:r>
              <a:rPr lang="ru-RU" sz="2400" b="1" dirty="0" smtClean="0">
                <a:solidFill>
                  <a:srgbClr val="333333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Местоимение</a:t>
            </a:r>
            <a:r>
              <a:rPr lang="ru-RU" sz="2400" dirty="0" smtClean="0">
                <a:solidFill>
                  <a:srgbClr val="333333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400" dirty="0">
                <a:solidFill>
                  <a:srgbClr val="333333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rgbClr val="333333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следует отличать от союза:</a:t>
            </a:r>
          </a:p>
          <a:p>
            <a:pPr indent="288000" algn="just"/>
            <a:r>
              <a:rPr lang="ru-RU" sz="2800" dirty="0" smtClean="0">
                <a:solidFill>
                  <a:srgbClr val="230AB6"/>
                </a:solidFill>
                <a:effectLst/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И </a:t>
            </a:r>
            <a:r>
              <a:rPr lang="ru-RU" sz="2800" dirty="0" err="1" smtClean="0">
                <a:solidFill>
                  <a:srgbClr val="230AB6"/>
                </a:solidFill>
                <a:effectLst/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посъла</a:t>
            </a:r>
            <a:r>
              <a:rPr lang="ru-RU" sz="2800" dirty="0" smtClean="0">
                <a:solidFill>
                  <a:srgbClr val="230AB6"/>
                </a:solidFill>
                <a:effectLst/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solidFill>
                  <a:srgbClr val="C00000"/>
                </a:solidFill>
                <a:effectLst/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и</a:t>
            </a:r>
            <a:r>
              <a:rPr lang="ru-RU" sz="2800" dirty="0" smtClean="0">
                <a:solidFill>
                  <a:srgbClr val="230AB6"/>
                </a:solidFill>
                <a:effectLst/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solidFill>
                  <a:srgbClr val="230AB6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(его) </a:t>
            </a:r>
            <a:r>
              <a:rPr lang="ru-RU" sz="2800" dirty="0" smtClean="0">
                <a:solidFill>
                  <a:srgbClr val="230AB6"/>
                </a:solidFill>
                <a:effectLst/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на села </a:t>
            </a:r>
            <a:r>
              <a:rPr lang="ru-RU" sz="2800" dirty="0" err="1" smtClean="0">
                <a:solidFill>
                  <a:srgbClr val="230AB6"/>
                </a:solidFill>
                <a:effectLst/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сво</a:t>
            </a:r>
            <a:r>
              <a:rPr lang="ru-RU" sz="2800" dirty="0" smtClean="0">
                <a:solidFill>
                  <a:srgbClr val="230AB6"/>
                </a:solidFill>
                <a:effectLst/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 </a:t>
            </a:r>
            <a:r>
              <a:rPr lang="ru-RU" sz="2800" dirty="0" err="1" smtClean="0">
                <a:solidFill>
                  <a:srgbClr val="230AB6"/>
                </a:solidFill>
                <a:effectLst/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пастъ</a:t>
            </a:r>
            <a:r>
              <a:rPr lang="ru-RU" sz="2800" dirty="0" smtClean="0">
                <a:solidFill>
                  <a:srgbClr val="230AB6"/>
                </a:solidFill>
                <a:effectLst/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 </a:t>
            </a:r>
            <a:r>
              <a:rPr lang="ru-RU" sz="2800" dirty="0" err="1" smtClean="0">
                <a:solidFill>
                  <a:srgbClr val="230AB6"/>
                </a:solidFill>
                <a:effectLst/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свинии</a:t>
            </a:r>
            <a:r>
              <a:rPr lang="ru-RU" sz="2800" dirty="0" smtClean="0">
                <a:solidFill>
                  <a:srgbClr val="230AB6"/>
                </a:solidFill>
                <a:effectLst/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 </a:t>
            </a:r>
            <a:r>
              <a:rPr lang="ru-RU" sz="2800" dirty="0" smtClean="0">
                <a:solidFill>
                  <a:srgbClr val="230AB6"/>
                </a:solidFill>
                <a:effectLst/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(</a:t>
            </a:r>
            <a:r>
              <a:rPr lang="ru-RU" sz="2800" dirty="0" err="1" smtClean="0">
                <a:solidFill>
                  <a:srgbClr val="230AB6"/>
                </a:solidFill>
                <a:effectLst/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Остр</a:t>
            </a:r>
            <a:r>
              <a:rPr lang="ru-RU" sz="2800" dirty="0" smtClean="0">
                <a:solidFill>
                  <a:srgbClr val="230AB6"/>
                </a:solidFill>
                <a:effectLst/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. ев.);</a:t>
            </a:r>
          </a:p>
          <a:p>
            <a:pPr indent="288000" algn="just"/>
            <a:r>
              <a:rPr lang="ru-RU" sz="2800" dirty="0" err="1" smtClean="0">
                <a:solidFill>
                  <a:srgbClr val="230AB6"/>
                </a:solidFill>
                <a:effectLst/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Члов</a:t>
            </a:r>
            <a:r>
              <a:rPr lang="ru-RU" sz="2800" dirty="0" err="1" smtClean="0">
                <a:solidFill>
                  <a:srgbClr val="230AB6"/>
                </a:solidFill>
                <a:effectLst/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къ</a:t>
            </a:r>
            <a:r>
              <a:rPr lang="ru-RU" sz="2800" dirty="0" smtClean="0">
                <a:solidFill>
                  <a:srgbClr val="230AB6"/>
                </a:solidFill>
                <a:effectLst/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….. насади </a:t>
            </a:r>
            <a:r>
              <a:rPr lang="ru-RU" sz="2800" dirty="0" err="1" smtClean="0">
                <a:solidFill>
                  <a:srgbClr val="230AB6"/>
                </a:solidFill>
                <a:effectLst/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виноградъ</a:t>
            </a:r>
            <a:r>
              <a:rPr lang="ru-RU" sz="2800" dirty="0" smtClean="0">
                <a:solidFill>
                  <a:srgbClr val="230AB6"/>
                </a:solidFill>
                <a:effectLst/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 и </a:t>
            </a:r>
            <a:r>
              <a:rPr lang="ru-RU" sz="2800" dirty="0" err="1" smtClean="0">
                <a:solidFill>
                  <a:srgbClr val="230AB6"/>
                </a:solidFill>
                <a:effectLst/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ископа</a:t>
            </a:r>
            <a:r>
              <a:rPr lang="ru-RU" sz="2800" dirty="0" smtClean="0">
                <a:solidFill>
                  <a:srgbClr val="230AB6"/>
                </a:solidFill>
                <a:effectLst/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 в </a:t>
            </a:r>
            <a:r>
              <a:rPr lang="ru-RU" sz="2800" dirty="0" err="1" smtClean="0">
                <a:solidFill>
                  <a:srgbClr val="230AB6"/>
                </a:solidFill>
                <a:effectLst/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немь</a:t>
            </a:r>
            <a:r>
              <a:rPr lang="ru-RU" sz="2800" dirty="0" smtClean="0">
                <a:solidFill>
                  <a:srgbClr val="230AB6"/>
                </a:solidFill>
                <a:effectLst/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 точило и </a:t>
            </a:r>
            <a:r>
              <a:rPr lang="ru-RU" sz="2800" dirty="0" err="1" smtClean="0">
                <a:solidFill>
                  <a:srgbClr val="230AB6"/>
                </a:solidFill>
                <a:effectLst/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пр</a:t>
            </a:r>
            <a:r>
              <a:rPr lang="ru-RU" sz="2800" dirty="0" err="1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дастъ</a:t>
            </a:r>
            <a:r>
              <a:rPr lang="ru-RU" sz="2800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 </a:t>
            </a:r>
            <a:r>
              <a:rPr lang="ru-RU" sz="2800" dirty="0" smtClean="0">
                <a:solidFill>
                  <a:srgbClr val="C00000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и</a:t>
            </a:r>
            <a:r>
              <a:rPr lang="ru-RU" sz="2800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 </a:t>
            </a:r>
            <a:r>
              <a:rPr lang="ru-RU" sz="2800" dirty="0">
                <a:solidFill>
                  <a:srgbClr val="230AB6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(его) </a:t>
            </a:r>
            <a:r>
              <a:rPr lang="ru-RU" sz="2800" dirty="0" err="1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длательмъ</a:t>
            </a:r>
            <a:r>
              <a:rPr lang="ru-RU" sz="2800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 и </a:t>
            </a:r>
            <a:r>
              <a:rPr lang="ru-RU" sz="2800" dirty="0" err="1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отиде</a:t>
            </a:r>
            <a:r>
              <a:rPr lang="ru-RU" sz="2800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 </a:t>
            </a:r>
            <a:r>
              <a:rPr lang="ru-RU" sz="2800" dirty="0" smtClean="0">
                <a:solidFill>
                  <a:srgbClr val="230AB6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(Сав. кн.).</a:t>
            </a:r>
            <a:endParaRPr lang="ru-RU" sz="2800" dirty="0">
              <a:solidFill>
                <a:srgbClr val="230AB6"/>
              </a:solidFill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  <a:sym typeface="Kirillica Wincyr" panose="00000500000000000000" pitchFamily="2" charset="2"/>
            </a:endParaRPr>
          </a:p>
          <a:p>
            <a:pPr indent="288000" algn="just"/>
            <a:endParaRPr lang="ru-RU" sz="2800" dirty="0">
              <a:solidFill>
                <a:srgbClr val="230AB6"/>
              </a:solidFill>
              <a:effectLst/>
              <a:latin typeface="Izhitsa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7446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08344" y="0"/>
            <a:ext cx="8935656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5. Вопросительные </a:t>
            </a:r>
            <a:r>
              <a:rPr lang="ru-RU" sz="2400" b="1" dirty="0">
                <a:solidFill>
                  <a:srgbClr val="C00000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местоимения</a:t>
            </a:r>
            <a:r>
              <a:rPr lang="ru-RU" sz="2400" b="1" dirty="0">
                <a:solidFill>
                  <a:srgbClr val="333333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b="1" dirty="0" err="1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къто</a:t>
            </a:r>
            <a:r>
              <a:rPr lang="ru-RU" sz="2400" b="1" dirty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dirty="0" err="1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чьто</a:t>
            </a:r>
            <a:r>
              <a:rPr lang="ru-RU" sz="2400" b="1" dirty="0">
                <a:solidFill>
                  <a:srgbClr val="333333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400" b="1" dirty="0" smtClean="0">
              <a:solidFill>
                <a:srgbClr val="333333"/>
              </a:solidFill>
              <a:latin typeface="Arial Narrow" panose="020B0606020202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solidFill>
                  <a:srgbClr val="333333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Он не </a:t>
            </a:r>
            <a:r>
              <a:rPr lang="ru-RU" sz="2400" b="1" dirty="0">
                <a:solidFill>
                  <a:srgbClr val="333333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различали рода и не изменялись по числам.</a:t>
            </a:r>
            <a:r>
              <a:rPr lang="ru-RU" dirty="0">
                <a:solidFill>
                  <a:srgbClr val="333333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rgbClr val="333333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rgbClr val="333333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предложении функционировали в роли подлежащего и дополнения, то есть как личные, но склонялись по местоименному склонению твердого варианта (</a:t>
            </a:r>
            <a:r>
              <a:rPr lang="ru-RU" sz="2400" b="1" dirty="0" err="1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къто</a:t>
            </a:r>
            <a:r>
              <a:rPr lang="ru-RU" sz="2400" b="1" dirty="0" smtClean="0">
                <a:solidFill>
                  <a:srgbClr val="333333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и мягкого (</a:t>
            </a:r>
            <a:r>
              <a:rPr lang="ru-RU" sz="2400" b="1" dirty="0" err="1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чьто</a:t>
            </a:r>
            <a:r>
              <a:rPr lang="ru-RU" sz="2400" b="1" dirty="0" smtClean="0">
                <a:solidFill>
                  <a:srgbClr val="333333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marL="720000" lvl="0"/>
            <a:r>
              <a:rPr lang="ru-RU" sz="2400" b="1" dirty="0" smtClean="0">
                <a:solidFill>
                  <a:srgbClr val="C00000"/>
                </a:solidFill>
                <a:latin typeface="Arial Narrow" panose="020B0606020202030204" pitchFamily="34" charset="0"/>
              </a:rPr>
              <a:t>И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.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къто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   </a:t>
            </a:r>
            <a:r>
              <a:rPr lang="ru-RU" sz="2400" dirty="0" err="1">
                <a:solidFill>
                  <a:srgbClr val="230AB6"/>
                </a:solidFill>
                <a:latin typeface="Izhitsa" pitchFamily="2" charset="0"/>
              </a:rPr>
              <a:t>чьто</a:t>
            </a:r>
            <a:endParaRPr lang="ru-RU" sz="2400" dirty="0">
              <a:solidFill>
                <a:srgbClr val="230AB6"/>
              </a:solidFill>
              <a:latin typeface="Izhitsa" pitchFamily="2" charset="0"/>
            </a:endParaRPr>
          </a:p>
          <a:p>
            <a:pPr marL="720000" lvl="0"/>
            <a:r>
              <a:rPr lang="ru-RU" sz="2400" b="1" dirty="0">
                <a:solidFill>
                  <a:srgbClr val="C00000"/>
                </a:solidFill>
                <a:latin typeface="Arial Narrow" panose="020B0606020202030204" pitchFamily="34" charset="0"/>
              </a:rPr>
              <a:t>Р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. кого 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   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чесо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, </a:t>
            </a:r>
            <a:r>
              <a:rPr lang="ru-RU" sz="2400" dirty="0" err="1">
                <a:solidFill>
                  <a:srgbClr val="230AB6"/>
                </a:solidFill>
                <a:latin typeface="Izhitsa" pitchFamily="2" charset="0"/>
              </a:rPr>
              <a:t>чьсо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, </a:t>
            </a:r>
            <a:r>
              <a:rPr lang="ru-RU" sz="2400" dirty="0" err="1">
                <a:solidFill>
                  <a:srgbClr val="230AB6"/>
                </a:solidFill>
                <a:latin typeface="Izhitsa" pitchFamily="2" charset="0"/>
              </a:rPr>
              <a:t>чесого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, </a:t>
            </a:r>
            <a:r>
              <a:rPr lang="ru-RU" sz="2400" dirty="0" err="1">
                <a:solidFill>
                  <a:srgbClr val="230AB6"/>
                </a:solidFill>
                <a:latin typeface="Izhitsa" pitchFamily="2" charset="0"/>
              </a:rPr>
              <a:t>чьсого</a:t>
            </a:r>
            <a:endParaRPr lang="ru-RU" sz="2400" dirty="0">
              <a:solidFill>
                <a:srgbClr val="230AB6"/>
              </a:solidFill>
              <a:latin typeface="Izhitsa" pitchFamily="2" charset="0"/>
            </a:endParaRPr>
          </a:p>
          <a:p>
            <a:pPr marL="720000" lvl="0"/>
            <a:r>
              <a:rPr lang="ru-RU" sz="2400" b="1" dirty="0">
                <a:solidFill>
                  <a:srgbClr val="C00000"/>
                </a:solidFill>
                <a:latin typeface="Arial Narrow" panose="020B0606020202030204" pitchFamily="34" charset="0"/>
              </a:rPr>
              <a:t>Д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. </a:t>
            </a:r>
            <a:r>
              <a:rPr lang="ru-RU" sz="2400" dirty="0" err="1">
                <a:solidFill>
                  <a:srgbClr val="230AB6"/>
                </a:solidFill>
                <a:latin typeface="Izhitsa" pitchFamily="2" charset="0"/>
              </a:rPr>
              <a:t>комоу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 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 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чемоу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, </a:t>
            </a:r>
            <a:r>
              <a:rPr lang="ru-RU" sz="2400" dirty="0" err="1">
                <a:solidFill>
                  <a:srgbClr val="230AB6"/>
                </a:solidFill>
                <a:latin typeface="Izhitsa" pitchFamily="2" charset="0"/>
              </a:rPr>
              <a:t>чесомоу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, </a:t>
            </a:r>
            <a:r>
              <a:rPr lang="ru-RU" sz="2400" dirty="0" err="1">
                <a:solidFill>
                  <a:srgbClr val="230AB6"/>
                </a:solidFill>
                <a:latin typeface="Izhitsa" pitchFamily="2" charset="0"/>
              </a:rPr>
              <a:t>чьсомоу</a:t>
            </a:r>
            <a:endParaRPr lang="ru-RU" sz="2400" dirty="0">
              <a:solidFill>
                <a:srgbClr val="230AB6"/>
              </a:solidFill>
              <a:latin typeface="Izhitsa" pitchFamily="2" charset="0"/>
            </a:endParaRPr>
          </a:p>
          <a:p>
            <a:pPr marL="720000" lvl="0"/>
            <a:r>
              <a:rPr lang="ru-RU" sz="2400" b="1" dirty="0">
                <a:solidFill>
                  <a:srgbClr val="C00000"/>
                </a:solidFill>
                <a:latin typeface="Arial Narrow" panose="020B0606020202030204" pitchFamily="34" charset="0"/>
              </a:rPr>
              <a:t>В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. кого 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   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чьто</a:t>
            </a:r>
            <a:endParaRPr lang="ru-RU" sz="2400" dirty="0">
              <a:solidFill>
                <a:srgbClr val="230AB6"/>
              </a:solidFill>
              <a:latin typeface="Izhitsa" pitchFamily="2" charset="0"/>
            </a:endParaRPr>
          </a:p>
          <a:p>
            <a:pPr marL="720000" lvl="0"/>
            <a:r>
              <a:rPr lang="ru-RU" sz="2400" b="1" dirty="0" err="1">
                <a:solidFill>
                  <a:srgbClr val="C00000"/>
                </a:solidFill>
                <a:latin typeface="Arial Narrow" panose="020B0606020202030204" pitchFamily="34" charset="0"/>
              </a:rPr>
              <a:t>Тв</a:t>
            </a:r>
            <a:r>
              <a:rPr lang="ru-RU" sz="2400" b="1" dirty="0">
                <a:solidFill>
                  <a:srgbClr val="C00000"/>
                </a:solidFill>
                <a:latin typeface="Arial Narrow" panose="020B0606020202030204" pitchFamily="34" charset="0"/>
              </a:rPr>
              <a:t>.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 </a:t>
            </a:r>
            <a:r>
              <a:rPr lang="ru-RU" sz="2400" dirty="0" err="1" smtClean="0">
                <a:solidFill>
                  <a:srgbClr val="C00000"/>
                </a:solidFill>
                <a:latin typeface="Izhitsa" pitchFamily="2" charset="0"/>
              </a:rPr>
              <a:t>ц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hмь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 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чимь</a:t>
            </a:r>
            <a:endParaRPr lang="ru-RU" sz="2400" dirty="0">
              <a:solidFill>
                <a:srgbClr val="230AB6"/>
              </a:solidFill>
              <a:latin typeface="Izhitsa" pitchFamily="2" charset="0"/>
            </a:endParaRPr>
          </a:p>
          <a:p>
            <a:pPr marL="720000" lvl="0"/>
            <a:r>
              <a:rPr lang="ru-RU" sz="2400" b="1" dirty="0">
                <a:solidFill>
                  <a:srgbClr val="C00000"/>
                </a:solidFill>
                <a:latin typeface="Arial Narrow" panose="020B0606020202030204" pitchFamily="34" charset="0"/>
              </a:rPr>
              <a:t>М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. </a:t>
            </a:r>
            <a:r>
              <a:rPr lang="ru-RU" sz="2400" dirty="0" err="1">
                <a:solidFill>
                  <a:srgbClr val="230AB6"/>
                </a:solidFill>
                <a:latin typeface="Izhitsa" pitchFamily="2" charset="0"/>
              </a:rPr>
              <a:t>комь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 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  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чемь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,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чесомь</a:t>
            </a:r>
            <a:endParaRPr lang="ru-RU" sz="2400" dirty="0" smtClean="0">
              <a:solidFill>
                <a:srgbClr val="230AB6"/>
              </a:solidFill>
              <a:latin typeface="Izhitsa" pitchFamily="2" charset="0"/>
            </a:endParaRPr>
          </a:p>
          <a:p>
            <a:pPr lvl="0" indent="324000"/>
            <a:r>
              <a:rPr lang="ru-RU" sz="2400" b="1" dirty="0" smtClean="0">
                <a:latin typeface="Arial Narrow" panose="020B0606020202030204" pitchFamily="34" charset="0"/>
              </a:rPr>
              <a:t>Форма </a:t>
            </a:r>
            <a:r>
              <a:rPr lang="ru-RU" sz="2400" b="1" dirty="0">
                <a:latin typeface="Arial Narrow" panose="020B0606020202030204" pitchFamily="34" charset="0"/>
              </a:rPr>
              <a:t>творительного падежа этого местоимения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цhмь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</a:t>
            </a:r>
            <a:r>
              <a:rPr lang="ru-RU" sz="2400" b="1" dirty="0" smtClean="0">
                <a:latin typeface="Arial Narrow" panose="020B0606020202030204" pitchFamily="34" charset="0"/>
              </a:rPr>
              <a:t>возникла </a:t>
            </a:r>
            <a:r>
              <a:rPr lang="ru-RU" sz="2400" b="1" dirty="0">
                <a:latin typeface="Arial Narrow" panose="020B0606020202030204" pitchFamily="34" charset="0"/>
              </a:rPr>
              <a:t>по второй палатализации перед 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h.</a:t>
            </a:r>
          </a:p>
          <a:p>
            <a:pPr lvl="0" indent="324000"/>
            <a:r>
              <a:rPr lang="ru-RU" sz="2400" b="1" dirty="0">
                <a:latin typeface="Arial Narrow" panose="020B0606020202030204" pitchFamily="34" charset="0"/>
              </a:rPr>
              <a:t>Форма родительного падежа </a:t>
            </a:r>
            <a:r>
              <a:rPr lang="ru-RU" sz="2400" dirty="0" err="1">
                <a:solidFill>
                  <a:srgbClr val="230AB6"/>
                </a:solidFill>
                <a:latin typeface="Izhitsa" pitchFamily="2" charset="0"/>
              </a:rPr>
              <a:t>чесо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 </a:t>
            </a:r>
            <a:r>
              <a:rPr lang="ru-RU" sz="2400" dirty="0" smtClean="0">
                <a:latin typeface="Arial Narrow" panose="020B0606020202030204" pitchFamily="34" charset="0"/>
              </a:rPr>
              <a:t>(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чесо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ради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муро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се не продано </a:t>
            </a:r>
            <a:r>
              <a:rPr lang="ru-RU" sz="2400" dirty="0" err="1">
                <a:solidFill>
                  <a:srgbClr val="230AB6"/>
                </a:solidFill>
                <a:latin typeface="Izhitsa" pitchFamily="2" charset="0"/>
              </a:rPr>
              <a:t>бысть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 </a:t>
            </a:r>
            <a:r>
              <a:rPr lang="ru-RU" sz="2400" dirty="0">
                <a:solidFill>
                  <a:srgbClr val="230AB6"/>
                </a:solidFill>
                <a:latin typeface="Arial Narrow" panose="020B0606020202030204" pitchFamily="34" charset="0"/>
              </a:rPr>
              <a:t>(</a:t>
            </a:r>
            <a:r>
              <a:rPr lang="ru-RU" sz="2400" dirty="0" err="1">
                <a:solidFill>
                  <a:srgbClr val="230AB6"/>
                </a:solidFill>
                <a:latin typeface="Arial Narrow" panose="020B0606020202030204" pitchFamily="34" charset="0"/>
              </a:rPr>
              <a:t>Сав.кн</a:t>
            </a:r>
            <a:r>
              <a:rPr lang="ru-RU" sz="2400" dirty="0">
                <a:solidFill>
                  <a:srgbClr val="230AB6"/>
                </a:solidFill>
                <a:latin typeface="Arial Narrow" panose="020B0606020202030204" pitchFamily="34" charset="0"/>
              </a:rPr>
              <a:t>.) </a:t>
            </a:r>
            <a:r>
              <a:rPr lang="ru-RU" sz="2400" b="1" dirty="0">
                <a:latin typeface="Arial Narrow" panose="020B0606020202030204" pitchFamily="34" charset="0"/>
              </a:rPr>
              <a:t>представляет собой архаичное </a:t>
            </a:r>
            <a:r>
              <a:rPr lang="ru-RU" sz="2400" b="1" dirty="0" err="1" smtClean="0">
                <a:latin typeface="Arial Narrow" panose="020B0606020202030204" pitchFamily="34" charset="0"/>
              </a:rPr>
              <a:t>образова-ние</a:t>
            </a:r>
            <a:r>
              <a:rPr lang="ru-RU" sz="2400" b="1" dirty="0">
                <a:latin typeface="Arial Narrow" panose="020B0606020202030204" pitchFamily="34" charset="0"/>
              </a:rPr>
              <a:t>; все остальные формы с той же основой </a:t>
            </a:r>
            <a:r>
              <a:rPr lang="ru-RU" sz="2400" b="1" dirty="0" smtClean="0">
                <a:latin typeface="Arial Narrow" panose="020B0606020202030204" pitchFamily="34" charset="0"/>
              </a:rPr>
              <a:t>произошли также.</a:t>
            </a:r>
          </a:p>
          <a:p>
            <a:pPr lvl="0" indent="324000"/>
            <a:r>
              <a:rPr lang="ru-RU" sz="2400" b="1" dirty="0" smtClean="0">
                <a:latin typeface="Arial Narrow" panose="020B0606020202030204" pitchFamily="34" charset="0"/>
              </a:rPr>
              <a:t>По образцу местоимений </a:t>
            </a:r>
            <a:r>
              <a:rPr lang="ru-RU" sz="2400" dirty="0" err="1">
                <a:solidFill>
                  <a:srgbClr val="230AB6"/>
                </a:solidFill>
                <a:latin typeface="Izhitsa" pitchFamily="2" charset="0"/>
              </a:rPr>
              <a:t>къто</a:t>
            </a:r>
            <a:r>
              <a:rPr lang="ru-RU" sz="2400" dirty="0">
                <a:latin typeface="Arial Narrow" panose="020B0606020202030204" pitchFamily="34" charset="0"/>
              </a:rPr>
              <a:t>, </a:t>
            </a:r>
            <a:r>
              <a:rPr lang="ru-RU" sz="2400" dirty="0" err="1">
                <a:solidFill>
                  <a:srgbClr val="230AB6"/>
                </a:solidFill>
                <a:latin typeface="Izhitsa" pitchFamily="2" charset="0"/>
              </a:rPr>
              <a:t>чьто</a:t>
            </a:r>
            <a:r>
              <a:rPr lang="ru-RU" sz="2400" dirty="0">
                <a:latin typeface="Arial Narrow" panose="020B0606020202030204" pitchFamily="34" charset="0"/>
              </a:rPr>
              <a:t> </a:t>
            </a:r>
            <a:r>
              <a:rPr lang="ru-RU" sz="2400" dirty="0" smtClean="0">
                <a:latin typeface="Arial Narrow" panose="020B0606020202030204" pitchFamily="34" charset="0"/>
              </a:rPr>
              <a:t> </a:t>
            </a:r>
            <a:r>
              <a:rPr lang="ru-RU" sz="2400" b="1" dirty="0">
                <a:latin typeface="Arial Narrow" panose="020B0606020202030204" pitchFamily="34" charset="0"/>
              </a:rPr>
              <a:t>склонялись </a:t>
            </a:r>
            <a:r>
              <a:rPr lang="ru-RU" sz="2400" b="1" dirty="0" smtClean="0">
                <a:latin typeface="Arial Narrow" panose="020B0606020202030204" pitchFamily="34" charset="0"/>
              </a:rPr>
              <a:t>местоимения </a:t>
            </a:r>
            <a:r>
              <a:rPr lang="ru-RU" sz="2400" dirty="0" err="1">
                <a:solidFill>
                  <a:srgbClr val="230AB6"/>
                </a:solidFill>
                <a:latin typeface="Izhitsa" pitchFamily="2" charset="0"/>
              </a:rPr>
              <a:t>никъто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,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нhкъто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, </a:t>
            </a:r>
            <a:r>
              <a:rPr lang="ru-RU" sz="2400" dirty="0" err="1">
                <a:solidFill>
                  <a:srgbClr val="230AB6"/>
                </a:solidFill>
                <a:latin typeface="Izhitsa" pitchFamily="2" charset="0"/>
              </a:rPr>
              <a:t>ничьто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,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нhчьто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. </a:t>
            </a:r>
            <a:endParaRPr lang="ru-RU" sz="2400" dirty="0">
              <a:solidFill>
                <a:srgbClr val="230AB6"/>
              </a:solidFill>
              <a:latin typeface="Izhits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64823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9931" y="122663"/>
            <a:ext cx="8709103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8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Общие замечания</a:t>
            </a:r>
          </a:p>
          <a:p>
            <a:pPr algn="just"/>
            <a:r>
              <a:rPr lang="ru-RU" sz="2400" b="1" dirty="0" smtClean="0">
                <a:solidFill>
                  <a:srgbClr val="333333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Местоимение – древняя часть речи, возникла в индо-европейском языке</a:t>
            </a:r>
            <a:r>
              <a:rPr lang="ru-RU" dirty="0" smtClean="0">
                <a:solidFill>
                  <a:srgbClr val="333333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.. </a:t>
            </a:r>
          </a:p>
          <a:p>
            <a:pPr indent="457200" algn="just"/>
            <a:r>
              <a:rPr lang="ru-RU" sz="2400" b="1" u="sng" dirty="0" smtClean="0">
                <a:solidFill>
                  <a:srgbClr val="8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Местоимение</a:t>
            </a:r>
            <a:r>
              <a:rPr lang="ru-RU" sz="2400" b="1" dirty="0" smtClean="0">
                <a:solidFill>
                  <a:srgbClr val="333333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 самостоятельная часть речи, объединяет слова, которые могут </a:t>
            </a:r>
            <a:r>
              <a:rPr lang="ru-RU" sz="2400" b="1" dirty="0" smtClean="0">
                <a:solidFill>
                  <a:srgbClr val="8A0000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указывать</a:t>
            </a:r>
            <a:r>
              <a:rPr lang="ru-RU" sz="2400" b="1" dirty="0" smtClean="0">
                <a:solidFill>
                  <a:srgbClr val="333333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на предмет, признак, количество, но не называют их; изменяются по падежам и, как правило, по числам, могут иметь род, лицо; в предложении выполняют такие же функции, что и существительные и прилагательные: </a:t>
            </a:r>
            <a:r>
              <a:rPr lang="ru-RU" sz="2400" i="1" dirty="0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400" b="1" i="1" dirty="0" err="1" smtClean="0">
                <a:solidFill>
                  <a:srgbClr val="C00000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всякъ</a:t>
            </a:r>
            <a:r>
              <a:rPr lang="ru-RU" sz="2400" i="1" dirty="0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i="1" dirty="0" err="1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слыш</a:t>
            </a:r>
            <a:r>
              <a:rPr lang="ru-RU" sz="2400" i="1" dirty="0" err="1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Kirillica Wincyr" panose="00000500000000000000" pitchFamily="2" charset="2"/>
              </a:rPr>
              <a:t>и</a:t>
            </a:r>
            <a:r>
              <a:rPr lang="ru-RU" sz="2400" i="1" dirty="0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Kirillica Wincyr" panose="00000500000000000000" pitchFamily="2" charset="2"/>
              </a:rPr>
              <a:t> </a:t>
            </a:r>
            <a:r>
              <a:rPr lang="ru-RU" sz="2400" b="1" i="1" dirty="0" smtClean="0">
                <a:solidFill>
                  <a:srgbClr val="C00000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Kirillica Wincyr" panose="00000500000000000000" pitchFamily="2" charset="2"/>
              </a:rPr>
              <a:t>ми</a:t>
            </a:r>
            <a:r>
              <a:rPr lang="ru-RU" sz="2400" i="1" dirty="0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Kirillica Wincyr" panose="00000500000000000000" pitchFamily="2" charset="2"/>
              </a:rPr>
              <a:t> словеса </a:t>
            </a:r>
            <a:r>
              <a:rPr lang="ru-RU" sz="2400" b="1" i="1" dirty="0" smtClean="0">
                <a:solidFill>
                  <a:srgbClr val="C00000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Kirillica Wincyr" panose="00000500000000000000" pitchFamily="2" charset="2"/>
              </a:rPr>
              <a:t>си</a:t>
            </a:r>
            <a:r>
              <a:rPr lang="ru-RU" sz="2400" i="1" dirty="0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Kirillica Wincyr" panose="00000500000000000000" pitchFamily="2" charset="2"/>
              </a:rPr>
              <a:t> и не </a:t>
            </a:r>
            <a:r>
              <a:rPr lang="ru-RU" sz="2400" i="1" dirty="0" err="1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Kirillica Wincyr" panose="00000500000000000000" pitchFamily="2" charset="2"/>
              </a:rPr>
              <a:t>твор</a:t>
            </a:r>
            <a:r>
              <a:rPr lang="ru-RU" sz="2400" i="1" dirty="0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Kirillica Wincyr" panose="00000500000000000000" pitchFamily="2" charset="2"/>
              </a:rPr>
              <a:t> </a:t>
            </a:r>
            <a:r>
              <a:rPr lang="ru-RU" sz="2400" b="1" i="1" dirty="0" err="1" smtClean="0">
                <a:solidFill>
                  <a:srgbClr val="C00000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Kirillica Wincyr" panose="00000500000000000000" pitchFamily="2" charset="2"/>
              </a:rPr>
              <a:t>ихъ</a:t>
            </a:r>
            <a:r>
              <a:rPr lang="ru-RU" sz="2400" i="1" dirty="0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Kirillica Wincyr" panose="00000500000000000000" pitchFamily="2" charset="2"/>
              </a:rPr>
              <a:t> </a:t>
            </a:r>
            <a:r>
              <a:rPr lang="ru-RU" sz="2400" i="1" dirty="0" err="1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Kirillica Wincyr" panose="00000500000000000000" pitchFamily="2" charset="2"/>
              </a:rPr>
              <a:t>оуподобитъ</a:t>
            </a:r>
            <a:r>
              <a:rPr lang="ru-RU" sz="2400" i="1" dirty="0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Kirillica Wincyr" panose="00000500000000000000" pitchFamily="2" charset="2"/>
              </a:rPr>
              <a:t> </a:t>
            </a:r>
            <a:r>
              <a:rPr lang="ru-RU" sz="2400" b="1" i="1" dirty="0" smtClean="0">
                <a:solidFill>
                  <a:srgbClr val="C00000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Kirillica Wincyr" panose="00000500000000000000" pitchFamily="2" charset="2"/>
              </a:rPr>
              <a:t>с</a:t>
            </a:r>
            <a:r>
              <a:rPr lang="ru-RU" sz="2400" b="1" i="1" dirty="0">
                <a:solidFill>
                  <a:srgbClr val="C00000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Kirillica Wincyr" panose="00000500000000000000" pitchFamily="2" charset="2"/>
              </a:rPr>
              <a:t></a:t>
            </a:r>
            <a:r>
              <a:rPr lang="ru-RU" sz="2400" i="1" dirty="0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400" i="1" dirty="0" err="1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i="1" dirty="0" err="1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Kirillica Wincyr" panose="00000500000000000000" pitchFamily="2" charset="2"/>
              </a:rPr>
              <a:t>жеви</a:t>
            </a:r>
            <a:r>
              <a:rPr lang="ru-RU" sz="2400" i="1" dirty="0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Kirillica Wincyr" panose="00000500000000000000" pitchFamily="2" charset="2"/>
              </a:rPr>
              <a:t> </a:t>
            </a:r>
            <a:r>
              <a:rPr lang="ru-RU" sz="2400" i="1" dirty="0" err="1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Kirillica Wincyr" panose="00000500000000000000" pitchFamily="2" charset="2"/>
              </a:rPr>
              <a:t>боую</a:t>
            </a:r>
            <a:r>
              <a:rPr lang="ru-RU" sz="2400" i="1" dirty="0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Kirillica Wincyr" panose="00000500000000000000" pitchFamily="2" charset="2"/>
              </a:rPr>
              <a:t> </a:t>
            </a:r>
            <a:r>
              <a:rPr lang="ru-RU" sz="2400" b="1" i="1" dirty="0" smtClean="0">
                <a:solidFill>
                  <a:srgbClr val="C00000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Kirillica Wincyr" panose="00000500000000000000" pitchFamily="2" charset="2"/>
              </a:rPr>
              <a:t>иже</a:t>
            </a:r>
            <a:r>
              <a:rPr lang="ru-RU" sz="2400" i="1" dirty="0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Kirillica Wincyr" panose="00000500000000000000" pitchFamily="2" charset="2"/>
              </a:rPr>
              <a:t> </a:t>
            </a:r>
            <a:r>
              <a:rPr lang="ru-RU" sz="2400" i="1" dirty="0" err="1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Kirillica Wincyr" panose="00000500000000000000" pitchFamily="2" charset="2"/>
              </a:rPr>
              <a:t>сътвори</a:t>
            </a:r>
            <a:r>
              <a:rPr lang="ru-RU" sz="2400" i="1" dirty="0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Kirillica Wincyr" panose="00000500000000000000" pitchFamily="2" charset="2"/>
              </a:rPr>
              <a:t> </a:t>
            </a:r>
            <a:r>
              <a:rPr lang="ru-RU" sz="2400" b="1" i="1" dirty="0" err="1" smtClean="0">
                <a:solidFill>
                  <a:srgbClr val="C00000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Kirillica Wincyr" panose="00000500000000000000" pitchFamily="2" charset="2"/>
              </a:rPr>
              <a:t>сво</a:t>
            </a:r>
            <a:r>
              <a:rPr lang="ru-RU" sz="2400" b="1" i="1" dirty="0" smtClean="0">
                <a:solidFill>
                  <a:srgbClr val="C00000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Kirillica Wincyr" panose="00000500000000000000" pitchFamily="2" charset="2"/>
              </a:rPr>
              <a:t></a:t>
            </a:r>
            <a:r>
              <a:rPr lang="ru-RU" sz="2400" i="1" dirty="0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Kirillica Wincyr" panose="00000500000000000000" pitchFamily="2" charset="2"/>
              </a:rPr>
              <a:t> храмин на </a:t>
            </a:r>
            <a:r>
              <a:rPr lang="ru-RU" sz="2400" i="1" dirty="0" err="1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Kirillica Wincyr" panose="00000500000000000000" pitchFamily="2" charset="2"/>
              </a:rPr>
              <a:t>псъц</a:t>
            </a:r>
            <a:r>
              <a:rPr lang="ru-RU" sz="2400" i="1" dirty="0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Kirillica Wincyr" panose="00000500000000000000" pitchFamily="2" charset="2"/>
              </a:rPr>
              <a:t>…..</a:t>
            </a:r>
          </a:p>
          <a:p>
            <a:pPr indent="457200" algn="just"/>
            <a:r>
              <a:rPr lang="ru-RU" sz="2400" b="1" dirty="0">
                <a:solidFill>
                  <a:srgbClr val="333333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ст.-</a:t>
            </a:r>
            <a:r>
              <a:rPr lang="ru-RU" sz="2400" b="1" dirty="0" smtClean="0">
                <a:solidFill>
                  <a:srgbClr val="333333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слав. языке местоимения были достаточно развиты по значениям. Они составляли </a:t>
            </a:r>
            <a:r>
              <a:rPr lang="ru-RU" sz="2400" b="1" dirty="0" smtClean="0">
                <a:solidFill>
                  <a:srgbClr val="C00000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структурно-семантические разряды</a:t>
            </a:r>
            <a:r>
              <a:rPr lang="ru-RU" sz="2400" b="1" dirty="0" smtClean="0">
                <a:solidFill>
                  <a:srgbClr val="333333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как и в современном русском языке (выделяют 9 или 10 разрядов).</a:t>
            </a:r>
            <a:endParaRPr lang="ru-RU" sz="2400" b="1" dirty="0"/>
          </a:p>
          <a:p>
            <a:pPr indent="457200" algn="just"/>
            <a:r>
              <a:rPr lang="ru-RU" sz="2400" b="1" dirty="0" smtClean="0">
                <a:solidFill>
                  <a:srgbClr val="333333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грамматическим особенностям в</a:t>
            </a:r>
            <a:r>
              <a:rPr lang="ru-RU" dirty="0" smtClean="0">
                <a:solidFill>
                  <a:srgbClr val="333333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rgbClr val="333333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ст.-сл. </a:t>
            </a:r>
            <a:r>
              <a:rPr lang="ru-RU" sz="2400" b="1" dirty="0">
                <a:solidFill>
                  <a:srgbClr val="333333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языке </a:t>
            </a:r>
            <a:r>
              <a:rPr lang="ru-RU" sz="2400" b="1" dirty="0" smtClean="0">
                <a:solidFill>
                  <a:srgbClr val="333333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местоимения </a:t>
            </a:r>
            <a:r>
              <a:rPr lang="ru-RU" sz="2400" b="1" dirty="0">
                <a:solidFill>
                  <a:srgbClr val="333333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распадались </a:t>
            </a:r>
            <a:r>
              <a:rPr lang="ru-RU" sz="2400" b="1" u="sng" dirty="0">
                <a:solidFill>
                  <a:srgbClr val="3333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две большие группы</a:t>
            </a:r>
            <a:r>
              <a:rPr lang="ru-RU" sz="2400" b="1" dirty="0">
                <a:solidFill>
                  <a:srgbClr val="333333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400" b="1" dirty="0" smtClean="0">
                <a:solidFill>
                  <a:srgbClr val="333333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dirty="0">
                <a:solidFill>
                  <a:srgbClr val="333333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2400" b="1" dirty="0" smtClean="0">
                <a:solidFill>
                  <a:srgbClr val="333333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sz="2400" b="1" dirty="0">
                <a:solidFill>
                  <a:srgbClr val="333333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изменяющиеся по </a:t>
            </a:r>
            <a:r>
              <a:rPr lang="ru-RU" sz="2400" b="1" dirty="0" smtClean="0">
                <a:solidFill>
                  <a:srgbClr val="333333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родам </a:t>
            </a:r>
            <a:r>
              <a:rPr lang="ru-RU" sz="2400" b="1" dirty="0" smtClean="0">
                <a:solidFill>
                  <a:srgbClr val="8A0000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(«личные»), </a:t>
            </a:r>
            <a:r>
              <a:rPr lang="ru-RU" sz="2400" b="1" dirty="0" smtClean="0">
                <a:solidFill>
                  <a:srgbClr val="333333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выполняющие роль подлежащего и дополнения; 2)</a:t>
            </a:r>
            <a:r>
              <a:rPr lang="be-BY" sz="2400" b="1" dirty="0" smtClean="0">
                <a:solidFill>
                  <a:srgbClr val="333333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rgbClr val="333333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имеющие </a:t>
            </a:r>
            <a:r>
              <a:rPr lang="ru-RU" sz="2400" b="1" dirty="0">
                <a:solidFill>
                  <a:srgbClr val="333333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грамматическую категорию </a:t>
            </a:r>
            <a:r>
              <a:rPr lang="ru-RU" sz="2400" b="1" dirty="0" smtClean="0">
                <a:solidFill>
                  <a:srgbClr val="333333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рода </a:t>
            </a:r>
            <a:r>
              <a:rPr lang="ru-RU" sz="2400" b="1" dirty="0" smtClean="0">
                <a:solidFill>
                  <a:srgbClr val="8A0000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(«неличные</a:t>
            </a:r>
            <a:r>
              <a:rPr lang="ru-RU" sz="2400" b="1" dirty="0">
                <a:solidFill>
                  <a:srgbClr val="8A0000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»), </a:t>
            </a:r>
            <a:r>
              <a:rPr lang="ru-RU" sz="2400" b="1" dirty="0">
                <a:solidFill>
                  <a:srgbClr val="333333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выполняющие роль </a:t>
            </a:r>
            <a:r>
              <a:rPr lang="ru-RU" sz="2400" b="1" dirty="0" smtClean="0">
                <a:solidFill>
                  <a:srgbClr val="333333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определения. 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3010313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1874" y="117693"/>
            <a:ext cx="8932126" cy="627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8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Структурно-семантические разряды местоимений:</a:t>
            </a:r>
          </a:p>
          <a:p>
            <a:pPr marL="457200" indent="-457200" algn="just">
              <a:buFontTx/>
              <a:buAutoNum type="arabicParenR"/>
            </a:pPr>
            <a:r>
              <a:rPr lang="ru-RU" sz="2400" b="1" spc="-100" dirty="0" smtClean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личные местоимения 1-го </a:t>
            </a:r>
            <a:r>
              <a:rPr lang="ru-RU" sz="2400" b="1" spc="-100" dirty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2-го </a:t>
            </a:r>
            <a:r>
              <a:rPr lang="ru-RU" sz="2400" b="1" spc="-100" dirty="0" smtClean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лица: </a:t>
            </a:r>
            <a:r>
              <a:rPr lang="ru-RU" sz="2400" b="1" spc="-100" dirty="0" err="1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азъ</a:t>
            </a:r>
            <a:r>
              <a:rPr lang="ru-RU" sz="2400" b="1" spc="-100" dirty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ты, мы, вы, в</a:t>
            </a:r>
            <a:r>
              <a:rPr lang="ru-RU" sz="2400" b="1" spc="-100" dirty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Kirillica Wincyr" panose="00000500000000000000" pitchFamily="2" charset="2"/>
              </a:rPr>
              <a:t>, </a:t>
            </a:r>
            <a:r>
              <a:rPr lang="ru-RU" sz="2400" b="1" spc="-100" dirty="0" err="1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Kirillica Wincyr" panose="00000500000000000000" pitchFamily="2" charset="2"/>
              </a:rPr>
              <a:t>ва</a:t>
            </a:r>
            <a:r>
              <a:rPr lang="ru-RU" sz="2400" b="1" spc="-100" dirty="0" smtClean="0">
                <a:solidFill>
                  <a:srgbClr val="333333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457200" indent="-457200" algn="just">
              <a:buAutoNum type="arabicParenR"/>
            </a:pPr>
            <a:r>
              <a:rPr lang="ru-RU" sz="2400" b="1" dirty="0" smtClean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возвратное</a:t>
            </a:r>
            <a:r>
              <a:rPr lang="ru-RU" sz="2400" b="1" dirty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местоимение</a:t>
            </a:r>
            <a:r>
              <a:rPr lang="ru-RU" sz="2400" b="1" dirty="0">
                <a:solidFill>
                  <a:srgbClr val="333333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b="1" dirty="0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себе;</a:t>
            </a:r>
          </a:p>
          <a:p>
            <a:pPr indent="-457200" algn="just">
              <a:buAutoNum type="arabicParenR"/>
            </a:pPr>
            <a:r>
              <a:rPr lang="ru-RU" sz="2400" b="1" dirty="0" smtClean="0">
                <a:solidFill>
                  <a:srgbClr val="333333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притяжательные</a:t>
            </a:r>
            <a:r>
              <a:rPr lang="ru-RU" sz="2400" b="1" dirty="0" smtClean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200" b="1" dirty="0">
                <a:solidFill>
                  <a:srgbClr val="230AB6"/>
                </a:solidFill>
                <a:latin typeface="Izhitsa" pitchFamily="2" charset="0"/>
              </a:rPr>
              <a:t>мои, </a:t>
            </a:r>
            <a:r>
              <a:rPr lang="ru-RU" sz="2200" b="1" dirty="0" err="1" smtClean="0">
                <a:solidFill>
                  <a:srgbClr val="230AB6"/>
                </a:solidFill>
                <a:latin typeface="Izhitsa" pitchFamily="2" charset="0"/>
              </a:rPr>
              <a:t>мо</a:t>
            </a:r>
            <a:r>
              <a:rPr lang="ru-RU" sz="2200" b="1" dirty="0" smtClean="0">
                <a:solidFill>
                  <a:srgbClr val="230AB6"/>
                </a:solidFill>
                <a:latin typeface="Izhitsa" pitchFamily="2" charset="0"/>
              </a:rPr>
              <a:t>~, </a:t>
            </a:r>
            <a:r>
              <a:rPr lang="ru-RU" sz="2200" b="1" dirty="0" err="1" smtClean="0">
                <a:solidFill>
                  <a:srgbClr val="230AB6"/>
                </a:solidFill>
                <a:latin typeface="Izhitsa" pitchFamily="2" charset="0"/>
              </a:rPr>
              <a:t>мо</a:t>
            </a:r>
            <a:r>
              <a:rPr lang="ru-RU" sz="2200" b="1" dirty="0" smtClean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</a:t>
            </a:r>
            <a:r>
              <a:rPr lang="ru-RU" sz="2200" b="1" dirty="0" smtClean="0">
                <a:solidFill>
                  <a:srgbClr val="230AB6"/>
                </a:solidFill>
                <a:latin typeface="Izhitsa" pitchFamily="2" charset="0"/>
              </a:rPr>
              <a:t>; </a:t>
            </a:r>
            <a:r>
              <a:rPr lang="ru-RU" sz="2200" b="1" dirty="0">
                <a:solidFill>
                  <a:srgbClr val="230AB6"/>
                </a:solidFill>
                <a:latin typeface="Izhitsa" pitchFamily="2" charset="0"/>
              </a:rPr>
              <a:t>твои, </a:t>
            </a:r>
            <a:r>
              <a:rPr lang="ru-RU" sz="2200" b="1" dirty="0" err="1">
                <a:solidFill>
                  <a:srgbClr val="230AB6"/>
                </a:solidFill>
                <a:latin typeface="Izhitsa" pitchFamily="2" charset="0"/>
              </a:rPr>
              <a:t>тво</a:t>
            </a:r>
            <a:r>
              <a:rPr lang="ru-RU" sz="2200" b="1" dirty="0" smtClean="0">
                <a:solidFill>
                  <a:srgbClr val="230AB6"/>
                </a:solidFill>
                <a:latin typeface="Izhitsa" pitchFamily="2" charset="0"/>
              </a:rPr>
              <a:t>~, </a:t>
            </a:r>
            <a:r>
              <a:rPr lang="ru-RU" sz="2200" b="1" dirty="0" err="1" smtClean="0">
                <a:solidFill>
                  <a:srgbClr val="230AB6"/>
                </a:solidFill>
                <a:latin typeface="Izhitsa" pitchFamily="2" charset="0"/>
              </a:rPr>
              <a:t>тво</a:t>
            </a:r>
            <a:r>
              <a:rPr lang="ru-RU" sz="2200" b="1" dirty="0" smtClean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</a:t>
            </a:r>
            <a:r>
              <a:rPr lang="ru-RU" sz="2200" b="1" dirty="0" smtClean="0">
                <a:solidFill>
                  <a:srgbClr val="230AB6"/>
                </a:solidFill>
                <a:latin typeface="Izhitsa" pitchFamily="2" charset="0"/>
              </a:rPr>
              <a:t>; </a:t>
            </a:r>
            <a:r>
              <a:rPr lang="ru-RU" sz="2200" b="1" dirty="0">
                <a:solidFill>
                  <a:srgbClr val="230AB6"/>
                </a:solidFill>
                <a:latin typeface="Izhitsa" pitchFamily="2" charset="0"/>
              </a:rPr>
              <a:t>свои</a:t>
            </a:r>
            <a:r>
              <a:rPr lang="ru-RU" sz="2200" b="1" dirty="0" smtClean="0">
                <a:solidFill>
                  <a:srgbClr val="230AB6"/>
                </a:solidFill>
                <a:latin typeface="Izhitsa" pitchFamily="2" charset="0"/>
              </a:rPr>
              <a:t>,</a:t>
            </a:r>
            <a:r>
              <a:rPr lang="ru-RU" sz="2200" b="1" dirty="0">
                <a:solidFill>
                  <a:srgbClr val="230AB6"/>
                </a:solidFill>
                <a:latin typeface="Izhitsa" pitchFamily="2" charset="0"/>
              </a:rPr>
              <a:t> </a:t>
            </a:r>
            <a:r>
              <a:rPr lang="ru-RU" sz="2200" b="1" dirty="0" err="1">
                <a:solidFill>
                  <a:srgbClr val="230AB6"/>
                </a:solidFill>
                <a:latin typeface="Izhitsa" pitchFamily="2" charset="0"/>
              </a:rPr>
              <a:t>сво</a:t>
            </a:r>
            <a:r>
              <a:rPr lang="ru-RU" sz="2200" b="1" dirty="0">
                <a:solidFill>
                  <a:srgbClr val="230AB6"/>
                </a:solidFill>
                <a:latin typeface="Izhitsa" pitchFamily="2" charset="0"/>
              </a:rPr>
              <a:t>~, </a:t>
            </a:r>
            <a:endParaRPr lang="ru-RU" sz="2200" b="1" dirty="0" smtClean="0">
              <a:solidFill>
                <a:srgbClr val="230AB6"/>
              </a:solidFill>
              <a:latin typeface="Izhitsa" pitchFamily="2" charset="0"/>
            </a:endParaRPr>
          </a:p>
          <a:p>
            <a:pPr algn="just"/>
            <a:r>
              <a:rPr lang="ru-RU" sz="2200" b="1" dirty="0" smtClean="0">
                <a:solidFill>
                  <a:srgbClr val="230AB6"/>
                </a:solidFill>
                <a:latin typeface="Izhitsa" pitchFamily="2" charset="0"/>
              </a:rPr>
              <a:t>                            </a:t>
            </a:r>
            <a:r>
              <a:rPr lang="ru-RU" sz="2200" b="1" dirty="0" err="1" smtClean="0">
                <a:solidFill>
                  <a:srgbClr val="230AB6"/>
                </a:solidFill>
                <a:latin typeface="Izhitsa" pitchFamily="2" charset="0"/>
              </a:rPr>
              <a:t>сво</a:t>
            </a:r>
            <a:r>
              <a:rPr lang="ru-RU" sz="2200" b="1" dirty="0" smtClean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</a:t>
            </a:r>
            <a:r>
              <a:rPr lang="ru-RU" sz="2200" b="1" dirty="0" smtClean="0">
                <a:solidFill>
                  <a:srgbClr val="230AB6"/>
                </a:solidFill>
                <a:latin typeface="Izhitsa" pitchFamily="2" charset="0"/>
              </a:rPr>
              <a:t>; </a:t>
            </a:r>
            <a:r>
              <a:rPr lang="ru-RU" sz="2200" b="1" dirty="0" err="1" smtClean="0">
                <a:solidFill>
                  <a:srgbClr val="230AB6"/>
                </a:solidFill>
                <a:latin typeface="Izhitsa" pitchFamily="2" charset="0"/>
              </a:rPr>
              <a:t>нашь</a:t>
            </a:r>
            <a:r>
              <a:rPr lang="ru-RU" sz="2200" b="1" dirty="0">
                <a:solidFill>
                  <a:srgbClr val="230AB6"/>
                </a:solidFill>
                <a:latin typeface="Izhitsa" pitchFamily="2" charset="0"/>
              </a:rPr>
              <a:t>, </a:t>
            </a:r>
            <a:r>
              <a:rPr lang="ru-RU" sz="2200" b="1" dirty="0" smtClean="0">
                <a:solidFill>
                  <a:srgbClr val="230AB6"/>
                </a:solidFill>
                <a:latin typeface="Izhitsa" pitchFamily="2" charset="0"/>
              </a:rPr>
              <a:t>наше, наша</a:t>
            </a:r>
            <a:r>
              <a:rPr lang="ru-RU" sz="2200" b="1" dirty="0">
                <a:solidFill>
                  <a:srgbClr val="230AB6"/>
                </a:solidFill>
                <a:latin typeface="Izhitsa" pitchFamily="2" charset="0"/>
              </a:rPr>
              <a:t>, </a:t>
            </a:r>
            <a:r>
              <a:rPr lang="ru-RU" sz="2200" b="1" dirty="0" err="1" smtClean="0">
                <a:solidFill>
                  <a:srgbClr val="230AB6"/>
                </a:solidFill>
                <a:latin typeface="Izhitsa" pitchFamily="2" charset="0"/>
              </a:rPr>
              <a:t>вашь</a:t>
            </a:r>
            <a:r>
              <a:rPr lang="ru-RU" sz="2200" b="1" dirty="0" smtClean="0">
                <a:solidFill>
                  <a:srgbClr val="230AB6"/>
                </a:solidFill>
                <a:latin typeface="Izhitsa" pitchFamily="2" charset="0"/>
              </a:rPr>
              <a:t>, ваше,</a:t>
            </a:r>
            <a:r>
              <a:rPr lang="ru-RU" sz="2200" b="1" dirty="0">
                <a:solidFill>
                  <a:srgbClr val="230AB6"/>
                </a:solidFill>
                <a:latin typeface="Izhitsa" pitchFamily="2" charset="0"/>
              </a:rPr>
              <a:t> ваша</a:t>
            </a:r>
            <a:r>
              <a:rPr lang="ru-RU" sz="2200" dirty="0">
                <a:latin typeface="Izhitsa" pitchFamily="2" charset="0"/>
              </a:rPr>
              <a:t>;</a:t>
            </a:r>
            <a:endParaRPr lang="ru-RU" sz="2200" b="1" dirty="0" smtClean="0">
              <a:solidFill>
                <a:srgbClr val="230AB6"/>
              </a:solidFill>
              <a:latin typeface="Izhitsa" pitchFamily="2" charset="0"/>
            </a:endParaRPr>
          </a:p>
          <a:p>
            <a:pPr algn="just"/>
            <a:r>
              <a:rPr lang="ru-RU" sz="2400" b="1" dirty="0" smtClean="0">
                <a:latin typeface="Arial Narrow" panose="020B0606020202030204" pitchFamily="34" charset="0"/>
              </a:rPr>
              <a:t>4)</a:t>
            </a:r>
            <a:r>
              <a:rPr lang="ru-RU" sz="2400" dirty="0">
                <a:latin typeface="Izhitsa" pitchFamily="2" charset="0"/>
              </a:rPr>
              <a:t> </a:t>
            </a:r>
            <a:r>
              <a:rPr lang="ru-RU" sz="2400" b="1" dirty="0"/>
              <a:t> </a:t>
            </a:r>
            <a:r>
              <a:rPr lang="ru-RU" sz="2400" b="1" dirty="0" smtClean="0">
                <a:latin typeface="Arial Narrow" panose="020B0606020202030204" pitchFamily="34" charset="0"/>
              </a:rPr>
              <a:t>вопросительные</a:t>
            </a:r>
            <a:r>
              <a:rPr lang="ru-RU" sz="2400" b="1" dirty="0" smtClean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2400" b="1" dirty="0" smtClean="0"/>
              <a:t> </a:t>
            </a:r>
            <a:r>
              <a:rPr lang="ru-RU" sz="2400" b="1" dirty="0"/>
              <a:t> </a:t>
            </a:r>
            <a:r>
              <a:rPr lang="ru-RU" sz="2400" b="1" dirty="0" err="1" smtClean="0">
                <a:solidFill>
                  <a:srgbClr val="230AB6"/>
                </a:solidFill>
                <a:latin typeface="Izhitsa" pitchFamily="2" charset="0"/>
              </a:rPr>
              <a:t>къто</a:t>
            </a:r>
            <a:r>
              <a:rPr lang="ru-RU" sz="2400" b="1" dirty="0" smtClean="0">
                <a:solidFill>
                  <a:srgbClr val="230AB6"/>
                </a:solidFill>
                <a:latin typeface="Izhitsa" pitchFamily="2" charset="0"/>
              </a:rPr>
              <a:t>, </a:t>
            </a:r>
            <a:r>
              <a:rPr lang="ru-RU" sz="2400" b="1" dirty="0" err="1" smtClean="0">
                <a:solidFill>
                  <a:srgbClr val="230AB6"/>
                </a:solidFill>
                <a:latin typeface="Izhitsa" pitchFamily="2" charset="0"/>
              </a:rPr>
              <a:t>чьто</a:t>
            </a:r>
            <a:r>
              <a:rPr lang="ru-RU" sz="2400" b="1" dirty="0" smtClean="0">
                <a:solidFill>
                  <a:srgbClr val="230AB6"/>
                </a:solidFill>
                <a:latin typeface="Izhitsa" pitchFamily="2" charset="0"/>
              </a:rPr>
              <a:t>, </a:t>
            </a:r>
            <a:r>
              <a:rPr lang="ru-RU" sz="2400" b="1" dirty="0" err="1" smtClean="0">
                <a:solidFill>
                  <a:srgbClr val="230AB6"/>
                </a:solidFill>
                <a:latin typeface="Izhitsa" pitchFamily="2" charset="0"/>
              </a:rPr>
              <a:t>кыи</a:t>
            </a:r>
            <a:r>
              <a:rPr lang="ru-RU" sz="2400" b="1" dirty="0" smtClean="0">
                <a:solidFill>
                  <a:srgbClr val="230AB6"/>
                </a:solidFill>
                <a:latin typeface="Izhitsa" pitchFamily="2" charset="0"/>
              </a:rPr>
              <a:t>, </a:t>
            </a:r>
            <a:r>
              <a:rPr lang="ru-RU" sz="2400" b="1" dirty="0" err="1" smtClean="0">
                <a:solidFill>
                  <a:srgbClr val="230AB6"/>
                </a:solidFill>
                <a:latin typeface="Izhitsa" pitchFamily="2" charset="0"/>
              </a:rPr>
              <a:t>кы</a:t>
            </a:r>
            <a:r>
              <a:rPr lang="ru-RU" sz="2400" b="1" dirty="0" smtClean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</a:t>
            </a:r>
            <a:r>
              <a:rPr lang="ru-RU" sz="2400" b="1" dirty="0" smtClean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, </a:t>
            </a:r>
            <a:r>
              <a:rPr lang="ru-RU" sz="2400" b="1" dirty="0" err="1" smtClean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кы</a:t>
            </a:r>
            <a:r>
              <a:rPr lang="ru-RU" sz="2400" b="1" dirty="0" smtClean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</a:t>
            </a:r>
            <a:r>
              <a:rPr lang="ru-RU" sz="2400" b="1" dirty="0" smtClean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, </a:t>
            </a:r>
            <a:r>
              <a:rPr lang="ru-RU" sz="2400" b="1" dirty="0" smtClean="0">
                <a:solidFill>
                  <a:srgbClr val="230AB6"/>
                </a:solidFill>
                <a:latin typeface="Izhitsa" pitchFamily="2" charset="0"/>
              </a:rPr>
              <a:t>чии</a:t>
            </a:r>
            <a:r>
              <a:rPr lang="ru-RU" sz="2400" b="1" dirty="0">
                <a:solidFill>
                  <a:srgbClr val="230AB6"/>
                </a:solidFill>
                <a:latin typeface="Izhitsa" pitchFamily="2" charset="0"/>
              </a:rPr>
              <a:t>, </a:t>
            </a:r>
            <a:r>
              <a:rPr lang="ru-RU" sz="2400" b="1" dirty="0" err="1" smtClean="0">
                <a:solidFill>
                  <a:srgbClr val="230AB6"/>
                </a:solidFill>
                <a:latin typeface="Izhitsa" pitchFamily="2" charset="0"/>
              </a:rPr>
              <a:t>чи</a:t>
            </a:r>
            <a:r>
              <a:rPr lang="ru-RU" sz="2400" b="1" dirty="0" smtClean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, </a:t>
            </a:r>
            <a:r>
              <a:rPr lang="ru-RU" sz="2400" b="1" dirty="0" err="1" smtClean="0">
                <a:solidFill>
                  <a:srgbClr val="230AB6"/>
                </a:solidFill>
                <a:latin typeface="Izhitsa" pitchFamily="2" charset="0"/>
              </a:rPr>
              <a:t>чи</a:t>
            </a:r>
            <a:r>
              <a:rPr lang="ru-RU" sz="2400" b="1" dirty="0" smtClean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;</a:t>
            </a:r>
          </a:p>
          <a:p>
            <a:pPr algn="just"/>
            <a:r>
              <a:rPr lang="ru-RU" sz="2400" b="1" dirty="0" smtClean="0">
                <a:latin typeface="Arial Narrow" panose="020B0606020202030204" pitchFamily="34" charset="0"/>
              </a:rPr>
              <a:t>5)</a:t>
            </a:r>
            <a:r>
              <a:rPr lang="ru-RU" sz="2400" dirty="0">
                <a:latin typeface="Izhitsa" pitchFamily="2" charset="0"/>
              </a:rPr>
              <a:t> </a:t>
            </a:r>
            <a:r>
              <a:rPr lang="ru-RU" sz="2400" dirty="0" smtClean="0">
                <a:latin typeface="Izhitsa" pitchFamily="2" charset="0"/>
              </a:rPr>
              <a:t> </a:t>
            </a:r>
            <a:r>
              <a:rPr lang="ru-RU" sz="2400" b="1" dirty="0" smtClean="0">
                <a:latin typeface="Arial Narrow" panose="020B0606020202030204" pitchFamily="34" charset="0"/>
              </a:rPr>
              <a:t>отрицательные</a:t>
            </a:r>
            <a:r>
              <a:rPr lang="ru-RU" sz="2400" b="1" dirty="0" smtClean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400" b="1" dirty="0" err="1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ни</a:t>
            </a:r>
            <a:r>
              <a:rPr lang="ru-RU" sz="2400" b="1" dirty="0" err="1" smtClean="0">
                <a:solidFill>
                  <a:srgbClr val="230AB6"/>
                </a:solidFill>
                <a:latin typeface="Izhitsa" pitchFamily="2" charset="0"/>
              </a:rPr>
              <a:t>къто</a:t>
            </a:r>
            <a:r>
              <a:rPr lang="ru-RU" sz="2400" b="1" dirty="0">
                <a:solidFill>
                  <a:srgbClr val="230AB6"/>
                </a:solidFill>
                <a:latin typeface="Izhitsa" pitchFamily="2" charset="0"/>
              </a:rPr>
              <a:t>, </a:t>
            </a:r>
            <a:r>
              <a:rPr lang="ru-RU" sz="2400" b="1" dirty="0" err="1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ни</a:t>
            </a:r>
            <a:r>
              <a:rPr lang="ru-RU" sz="2400" b="1" dirty="0" err="1" smtClean="0">
                <a:solidFill>
                  <a:srgbClr val="230AB6"/>
                </a:solidFill>
                <a:latin typeface="Izhitsa" pitchFamily="2" charset="0"/>
              </a:rPr>
              <a:t>чьто</a:t>
            </a:r>
            <a:r>
              <a:rPr lang="ru-RU" sz="2400" b="1" dirty="0">
                <a:solidFill>
                  <a:srgbClr val="230AB6"/>
                </a:solidFill>
                <a:latin typeface="Izhitsa" pitchFamily="2" charset="0"/>
              </a:rPr>
              <a:t>, </a:t>
            </a:r>
            <a:r>
              <a:rPr lang="ru-RU" sz="2400" b="1" dirty="0" err="1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ни</a:t>
            </a:r>
            <a:r>
              <a:rPr lang="ru-RU" sz="2400" b="1" dirty="0" err="1" smtClean="0">
                <a:solidFill>
                  <a:srgbClr val="230AB6"/>
                </a:solidFill>
                <a:latin typeface="Izhitsa" pitchFamily="2" charset="0"/>
              </a:rPr>
              <a:t>кыи</a:t>
            </a:r>
            <a:r>
              <a:rPr lang="ru-RU" sz="2400" b="1" dirty="0">
                <a:solidFill>
                  <a:srgbClr val="230AB6"/>
                </a:solidFill>
                <a:latin typeface="Izhitsa" pitchFamily="2" charset="0"/>
              </a:rPr>
              <a:t>, </a:t>
            </a:r>
            <a:r>
              <a:rPr lang="ru-RU" sz="2400" b="1" dirty="0" err="1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ни</a:t>
            </a:r>
            <a:r>
              <a:rPr lang="ru-RU" sz="2400" b="1" dirty="0" err="1" smtClean="0">
                <a:solidFill>
                  <a:srgbClr val="230AB6"/>
                </a:solidFill>
                <a:latin typeface="Izhitsa" pitchFamily="2" charset="0"/>
              </a:rPr>
              <a:t>кы</a:t>
            </a:r>
            <a:r>
              <a:rPr lang="ru-RU" sz="2400" b="1" dirty="0" smtClean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</a:t>
            </a:r>
            <a:r>
              <a:rPr lang="ru-RU" sz="2400" b="1" dirty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, </a:t>
            </a:r>
            <a:r>
              <a:rPr lang="ru-RU" sz="2400" b="1" dirty="0" err="1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ни</a:t>
            </a:r>
            <a:r>
              <a:rPr lang="ru-RU" sz="2400" b="1" dirty="0" err="1" smtClean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кы</a:t>
            </a:r>
            <a:r>
              <a:rPr lang="ru-RU" sz="2400" b="1" dirty="0" smtClean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,</a:t>
            </a:r>
          </a:p>
          <a:p>
            <a:pPr algn="just"/>
            <a:r>
              <a:rPr lang="ru-RU" sz="2400" b="1" dirty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 </a:t>
            </a:r>
            <a:r>
              <a:rPr lang="ru-RU" sz="2400" b="1" dirty="0" smtClean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                      </a:t>
            </a:r>
            <a:r>
              <a:rPr lang="ru-RU" sz="2400" b="1" dirty="0" smtClean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 </a:t>
            </a:r>
            <a:r>
              <a:rPr lang="ru-RU" sz="2400" b="1" dirty="0" err="1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ни</a:t>
            </a:r>
            <a:r>
              <a:rPr lang="ru-RU" sz="2400" b="1" dirty="0" err="1" smtClean="0">
                <a:solidFill>
                  <a:srgbClr val="230AB6"/>
                </a:solidFill>
                <a:latin typeface="Izhitsa" pitchFamily="2" charset="0"/>
              </a:rPr>
              <a:t>чии</a:t>
            </a:r>
            <a:r>
              <a:rPr lang="ru-RU" sz="2400" b="1" dirty="0" smtClean="0">
                <a:solidFill>
                  <a:srgbClr val="230AB6"/>
                </a:solidFill>
                <a:latin typeface="Izhitsa" pitchFamily="2" charset="0"/>
              </a:rPr>
              <a:t>,</a:t>
            </a:r>
            <a:r>
              <a:rPr lang="ru-RU" sz="2400" b="1" dirty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ни</a:t>
            </a:r>
            <a:r>
              <a:rPr lang="ru-RU" sz="2400" b="1" dirty="0" err="1">
                <a:solidFill>
                  <a:srgbClr val="230AB6"/>
                </a:solidFill>
                <a:latin typeface="Izhitsa" pitchFamily="2" charset="0"/>
              </a:rPr>
              <a:t>чи</a:t>
            </a:r>
            <a:r>
              <a:rPr lang="ru-RU" sz="2400" b="1" dirty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, </a:t>
            </a:r>
            <a:r>
              <a:rPr lang="ru-RU" sz="2400" b="1" dirty="0" err="1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ни</a:t>
            </a:r>
            <a:r>
              <a:rPr lang="ru-RU" sz="2400" b="1" dirty="0" err="1">
                <a:solidFill>
                  <a:srgbClr val="230AB6"/>
                </a:solidFill>
                <a:latin typeface="Izhitsa" pitchFamily="2" charset="0"/>
              </a:rPr>
              <a:t>чи</a:t>
            </a:r>
            <a:r>
              <a:rPr lang="ru-RU" sz="2400" b="1" dirty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;</a:t>
            </a:r>
          </a:p>
          <a:p>
            <a:pPr algn="just"/>
            <a:r>
              <a:rPr lang="ru-RU" sz="2400" b="1" dirty="0" smtClean="0">
                <a:latin typeface="Arial Narrow" panose="020B0606020202030204" pitchFamily="34" charset="0"/>
              </a:rPr>
              <a:t>6</a:t>
            </a:r>
            <a:r>
              <a:rPr lang="ru-RU" sz="2400" b="1" dirty="0" smtClean="0">
                <a:latin typeface="Arial Narrow" panose="020B0606020202030204" pitchFamily="34" charset="0"/>
              </a:rPr>
              <a:t>) неопределённые:</a:t>
            </a:r>
            <a:r>
              <a:rPr lang="ru-RU" sz="2400" b="1" dirty="0" smtClean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инъ</a:t>
            </a:r>
            <a:r>
              <a:rPr lang="ru-RU" sz="2400" b="1" dirty="0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dirty="0" err="1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ино</a:t>
            </a:r>
            <a:r>
              <a:rPr lang="ru-RU" sz="2400" b="1" dirty="0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dirty="0" err="1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ина</a:t>
            </a:r>
            <a:r>
              <a:rPr lang="ru-RU" sz="2400" b="1" dirty="0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ru-RU" sz="2400" b="1" dirty="0" err="1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етеръ</a:t>
            </a:r>
            <a:r>
              <a:rPr lang="ru-RU" sz="2400" b="1" dirty="0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dirty="0" err="1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етеро</a:t>
            </a:r>
            <a:r>
              <a:rPr lang="ru-RU" sz="2400" b="1" dirty="0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dirty="0" err="1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етера</a:t>
            </a:r>
            <a:r>
              <a:rPr lang="ru-RU" sz="2400" b="1" dirty="0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400" b="1" dirty="0" smtClean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=некий</a:t>
            </a:r>
            <a:r>
              <a:rPr lang="ru-RU" sz="2400" b="1" dirty="0" smtClean="0">
                <a:solidFill>
                  <a:srgbClr val="230AB6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);                  </a:t>
            </a:r>
          </a:p>
          <a:p>
            <a:pPr algn="just"/>
            <a:r>
              <a:rPr lang="ru-RU" sz="2400" b="1" dirty="0">
                <a:solidFill>
                  <a:srgbClr val="230AB6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rgbClr val="230AB6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  <a:r>
              <a:rPr lang="ru-RU" sz="2400" b="1" dirty="0" err="1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2400" b="1" dirty="0" err="1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Kirillica Wincyr" panose="00000500000000000000" pitchFamily="2" charset="2"/>
              </a:rPr>
              <a:t></a:t>
            </a:r>
            <a:r>
              <a:rPr lang="ru-RU" sz="2400" b="1" dirty="0" err="1" smtClean="0">
                <a:solidFill>
                  <a:srgbClr val="230AB6"/>
                </a:solidFill>
                <a:latin typeface="Izhitsa" pitchFamily="2" charset="0"/>
              </a:rPr>
              <a:t>къто</a:t>
            </a:r>
            <a:r>
              <a:rPr lang="ru-RU" sz="2400" b="1" dirty="0" smtClean="0">
                <a:solidFill>
                  <a:srgbClr val="230AB6"/>
                </a:solidFill>
                <a:latin typeface="Izhitsa" pitchFamily="2" charset="0"/>
              </a:rPr>
              <a:t>,</a:t>
            </a:r>
            <a:r>
              <a:rPr lang="ru-RU" sz="2400" b="1" dirty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2400" b="1" dirty="0" err="1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Kirillica Wincyr" panose="00000500000000000000" pitchFamily="2" charset="2"/>
              </a:rPr>
              <a:t></a:t>
            </a:r>
            <a:r>
              <a:rPr lang="ru-RU" sz="2400" b="1" dirty="0" err="1">
                <a:solidFill>
                  <a:srgbClr val="230AB6"/>
                </a:solidFill>
                <a:latin typeface="Izhitsa" pitchFamily="2" charset="0"/>
              </a:rPr>
              <a:t>чьто</a:t>
            </a:r>
            <a:r>
              <a:rPr lang="ru-RU" sz="2400" b="1" dirty="0">
                <a:solidFill>
                  <a:srgbClr val="230AB6"/>
                </a:solidFill>
                <a:latin typeface="Izhitsa" pitchFamily="2" charset="0"/>
              </a:rPr>
              <a:t>, </a:t>
            </a:r>
            <a:r>
              <a:rPr lang="ru-RU" sz="2400" b="1" dirty="0" err="1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2400" b="1" dirty="0" err="1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Kirillica Wincyr" panose="00000500000000000000" pitchFamily="2" charset="2"/>
              </a:rPr>
              <a:t></a:t>
            </a:r>
            <a:r>
              <a:rPr lang="ru-RU" sz="2400" b="1" dirty="0" err="1">
                <a:solidFill>
                  <a:srgbClr val="230AB6"/>
                </a:solidFill>
                <a:latin typeface="Izhitsa" pitchFamily="2" charset="0"/>
              </a:rPr>
              <a:t>кыи</a:t>
            </a:r>
            <a:r>
              <a:rPr lang="ru-RU" sz="2400" b="1" dirty="0">
                <a:solidFill>
                  <a:srgbClr val="230AB6"/>
                </a:solidFill>
                <a:latin typeface="Izhitsa" pitchFamily="2" charset="0"/>
              </a:rPr>
              <a:t>, </a:t>
            </a:r>
            <a:r>
              <a:rPr lang="ru-RU" sz="2400" b="1" dirty="0" err="1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2400" b="1" dirty="0" err="1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Kirillica Wincyr" panose="00000500000000000000" pitchFamily="2" charset="2"/>
              </a:rPr>
              <a:t></a:t>
            </a:r>
            <a:r>
              <a:rPr lang="ru-RU" sz="2400" b="1" dirty="0" err="1">
                <a:solidFill>
                  <a:srgbClr val="230AB6"/>
                </a:solidFill>
                <a:latin typeface="Izhitsa" pitchFamily="2" charset="0"/>
              </a:rPr>
              <a:t>ко</a:t>
            </a:r>
            <a:r>
              <a:rPr lang="ru-RU" sz="2400" b="1" dirty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, </a:t>
            </a:r>
            <a:r>
              <a:rPr lang="ru-RU" sz="2400" b="1" dirty="0" err="1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2400" b="1" dirty="0" err="1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Kirillica Wincyr" panose="00000500000000000000" pitchFamily="2" charset="2"/>
              </a:rPr>
              <a:t></a:t>
            </a:r>
            <a:r>
              <a:rPr lang="ru-RU" sz="2400" b="1" dirty="0" err="1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ка</a:t>
            </a:r>
            <a:r>
              <a:rPr lang="ru-RU" sz="2400" b="1" dirty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;</a:t>
            </a:r>
          </a:p>
          <a:p>
            <a:pPr algn="just"/>
            <a:r>
              <a:rPr lang="ru-RU" sz="2400" b="1" dirty="0" smtClean="0">
                <a:latin typeface="Arial Narrow" panose="020B0606020202030204" pitchFamily="34" charset="0"/>
              </a:rPr>
              <a:t>7) относительные</a:t>
            </a:r>
            <a:r>
              <a:rPr lang="ru-RU" sz="2400" b="1" dirty="0" smtClean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400" b="1" dirty="0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иже, </a:t>
            </a:r>
            <a:r>
              <a:rPr lang="ru-RU" sz="2400" b="1" dirty="0" smtClean="0">
                <a:solidFill>
                  <a:srgbClr val="230AB6"/>
                </a:solidFill>
                <a:latin typeface="Izhitsa" pitchFamily="2" charset="0"/>
              </a:rPr>
              <a:t>~</a:t>
            </a:r>
            <a:r>
              <a:rPr lang="ru-RU" sz="2400" b="1" dirty="0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же, </a:t>
            </a:r>
            <a:r>
              <a:rPr lang="ru-RU" sz="2400" b="1" dirty="0" smtClean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же;</a:t>
            </a:r>
            <a:r>
              <a:rPr lang="ru-RU" sz="2400" b="1" dirty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 </a:t>
            </a:r>
            <a:r>
              <a:rPr lang="ru-RU" sz="2400" b="1" dirty="0" smtClean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</a:t>
            </a:r>
            <a:r>
              <a:rPr lang="ru-RU" sz="2400" b="1" dirty="0" err="1" smtClean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къже</a:t>
            </a:r>
            <a:r>
              <a:rPr lang="ru-RU" sz="2400" b="1" dirty="0" smtClean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,</a:t>
            </a:r>
            <a:r>
              <a:rPr lang="ru-RU" sz="2400" b="1" dirty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 </a:t>
            </a:r>
            <a:r>
              <a:rPr lang="ru-RU" sz="2400" b="1" dirty="0" smtClean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коже, </a:t>
            </a:r>
            <a:r>
              <a:rPr lang="ru-RU" sz="2400" b="1" dirty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</a:t>
            </a:r>
            <a:r>
              <a:rPr lang="ru-RU" sz="2400" b="1" dirty="0" err="1" smtClean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каже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; </a:t>
            </a:r>
            <a:endParaRPr lang="ru-RU" sz="2400" b="1" dirty="0" smtClean="0">
              <a:solidFill>
                <a:srgbClr val="230AB6"/>
              </a:solidFill>
              <a:latin typeface="Izhitsa" pitchFamily="2" charset="0"/>
            </a:endParaRPr>
          </a:p>
          <a:p>
            <a:pPr algn="just"/>
            <a:r>
              <a:rPr lang="ru-RU" sz="2400" b="1" dirty="0" smtClean="0">
                <a:latin typeface="Arial Narrow" panose="020B0606020202030204" pitchFamily="34" charset="0"/>
              </a:rPr>
              <a:t>8) определительные</a:t>
            </a:r>
            <a:r>
              <a:rPr lang="ru-RU" sz="2400" b="1" dirty="0" smtClean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200" b="1" dirty="0" err="1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такъ</a:t>
            </a:r>
            <a:r>
              <a:rPr lang="ru-RU" sz="2200" b="1" dirty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200" b="1" dirty="0" err="1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тако</a:t>
            </a:r>
            <a:r>
              <a:rPr lang="ru-RU" sz="2200" b="1" dirty="0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200" b="1" dirty="0" err="1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така</a:t>
            </a:r>
            <a:r>
              <a:rPr lang="ru-RU" sz="2200" b="1" dirty="0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ru-RU" sz="2200" b="1" dirty="0" err="1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какъ</a:t>
            </a:r>
            <a:r>
              <a:rPr lang="ru-RU" sz="2200" b="1" dirty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200" b="1" dirty="0" err="1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како</a:t>
            </a:r>
            <a:r>
              <a:rPr lang="ru-RU" sz="2200" b="1" dirty="0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200" b="1" dirty="0" err="1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кака</a:t>
            </a:r>
            <a:r>
              <a:rPr lang="ru-RU" sz="2200" b="1" dirty="0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ru-RU" sz="2200" b="1" dirty="0" err="1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самъ</a:t>
            </a:r>
            <a:r>
              <a:rPr lang="ru-RU" sz="2200" b="1" dirty="0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200" b="1" dirty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само,</a:t>
            </a:r>
            <a:endParaRPr lang="ru-RU" sz="2200" b="1" dirty="0" smtClean="0">
              <a:solidFill>
                <a:srgbClr val="230AB6"/>
              </a:solidFill>
              <a:latin typeface="Izhitsa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200" b="1" dirty="0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сама; </a:t>
            </a:r>
            <a:r>
              <a:rPr lang="ru-RU" sz="2200" b="1" dirty="0" err="1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вьс</a:t>
            </a:r>
            <a:r>
              <a:rPr lang="ru-RU" sz="2200" dirty="0" err="1" smtClean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</a:t>
            </a:r>
            <a:r>
              <a:rPr lang="ru-RU" sz="2200" b="1" dirty="0" err="1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къ</a:t>
            </a:r>
            <a:r>
              <a:rPr lang="ru-RU" sz="2200" b="1" dirty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200" b="1" dirty="0" err="1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вьс</a:t>
            </a:r>
            <a:r>
              <a:rPr lang="ru-RU" sz="2200" dirty="0" err="1" smtClean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</a:t>
            </a:r>
            <a:r>
              <a:rPr lang="ru-RU" sz="2200" b="1" dirty="0" err="1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</a:t>
            </a:r>
            <a:r>
              <a:rPr lang="ru-RU" sz="2200" b="1" dirty="0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200" b="1" dirty="0" err="1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вьс</a:t>
            </a:r>
            <a:r>
              <a:rPr lang="ru-RU" sz="2200" dirty="0" err="1" smtClean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</a:t>
            </a:r>
            <a:r>
              <a:rPr lang="ru-RU" sz="2200" b="1" dirty="0" err="1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</a:t>
            </a:r>
            <a:r>
              <a:rPr lang="ru-RU" sz="2200" b="1" dirty="0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ru-RU" sz="2200" dirty="0" smtClean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</a:t>
            </a:r>
            <a:r>
              <a:rPr lang="ru-RU" sz="2200" b="1" dirty="0" err="1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къ</a:t>
            </a:r>
            <a:r>
              <a:rPr lang="ru-RU" sz="2200" b="1" dirty="0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200" dirty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 </a:t>
            </a:r>
            <a:r>
              <a:rPr lang="ru-RU" sz="2200" b="1" dirty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ко, </a:t>
            </a:r>
            <a:r>
              <a:rPr lang="ru-RU" sz="2200" dirty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</a:t>
            </a:r>
            <a:r>
              <a:rPr lang="ru-RU" sz="2200" b="1" dirty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ка; </a:t>
            </a:r>
            <a:endParaRPr lang="ru-RU" sz="2200" b="1" dirty="0" smtClean="0">
              <a:solidFill>
                <a:srgbClr val="230AB6"/>
              </a:solidFill>
              <a:latin typeface="Izhitsa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200" b="1" dirty="0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</a:t>
            </a:r>
            <a:r>
              <a:rPr lang="ru-RU" sz="2200" b="1" dirty="0" err="1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вьсь</a:t>
            </a:r>
            <a:r>
              <a:rPr lang="ru-RU" sz="2200" b="1" dirty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200" b="1" dirty="0" err="1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вьсе</a:t>
            </a:r>
            <a:r>
              <a:rPr lang="ru-RU" sz="2200" b="1" dirty="0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200" b="1" dirty="0" err="1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вьс</a:t>
            </a:r>
            <a:r>
              <a:rPr lang="ru-RU" sz="2200" dirty="0" smtClean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</a:t>
            </a:r>
            <a:r>
              <a:rPr lang="ru-RU" sz="2200" b="1" dirty="0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200" b="1" dirty="0" err="1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вьсе</a:t>
            </a:r>
            <a:r>
              <a:rPr lang="ru-RU" sz="2200" b="1" dirty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ru-RU" sz="2200" b="1" dirty="0" err="1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сиць</a:t>
            </a:r>
            <a:r>
              <a:rPr lang="ru-RU" sz="2200" b="1" dirty="0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200" b="1" dirty="0" err="1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сице</a:t>
            </a:r>
            <a:r>
              <a:rPr lang="ru-RU" sz="2200" b="1" dirty="0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200" b="1" dirty="0" err="1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сица</a:t>
            </a:r>
            <a:r>
              <a:rPr lang="ru-RU" sz="2200" b="1" dirty="0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 smtClean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(=такой</a:t>
            </a:r>
            <a:r>
              <a:rPr lang="ru-RU" sz="2000" b="1" dirty="0" smtClean="0">
                <a:solidFill>
                  <a:srgbClr val="230AB6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2400" b="1" dirty="0" smtClean="0">
              <a:solidFill>
                <a:srgbClr val="230AB6"/>
              </a:solidFill>
              <a:latin typeface="Izhitsa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b="1" dirty="0" smtClean="0">
                <a:latin typeface="Arial Narrow" panose="020B0606020202030204" pitchFamily="34" charset="0"/>
              </a:rPr>
              <a:t>9)</a:t>
            </a:r>
            <a:r>
              <a:rPr lang="ru-RU" sz="2400" b="1" dirty="0" smtClean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количествен</a:t>
            </a:r>
            <a:r>
              <a:rPr lang="ru-RU" sz="2400" b="1" dirty="0" smtClean="0">
                <a:latin typeface="Arial Narrow" panose="020B0606020202030204" pitchFamily="34" charset="0"/>
              </a:rPr>
              <a:t>ные</a:t>
            </a:r>
            <a:r>
              <a:rPr lang="ru-RU" sz="2400" b="1" dirty="0" smtClean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400" b="1" dirty="0" err="1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коликъ</a:t>
            </a:r>
            <a:r>
              <a:rPr lang="ru-RU" sz="2400" b="1" dirty="0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dirty="0" err="1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колико</a:t>
            </a:r>
            <a:r>
              <a:rPr lang="ru-RU" sz="2400" b="1" dirty="0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колика</a:t>
            </a:r>
            <a:r>
              <a:rPr lang="ru-RU" sz="2400" b="1" dirty="0" smtClean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ru-RU" sz="2400" b="1" dirty="0" err="1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толикъ</a:t>
            </a:r>
            <a:r>
              <a:rPr lang="ru-RU" sz="2400" b="1" dirty="0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 </a:t>
            </a:r>
            <a:r>
              <a:rPr lang="ru-RU" sz="2400" b="1" dirty="0" err="1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толико</a:t>
            </a:r>
            <a:r>
              <a:rPr lang="ru-RU" sz="2400" b="1" dirty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ru-RU" sz="2400" b="1" dirty="0" smtClean="0">
              <a:solidFill>
                <a:srgbClr val="230AB6"/>
              </a:solidFill>
              <a:latin typeface="Izhitsa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b="1" dirty="0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толика</a:t>
            </a:r>
            <a:r>
              <a:rPr lang="ru-RU" sz="2400" b="1" dirty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ru-RU" sz="2400" b="1" dirty="0" smtClean="0">
                <a:solidFill>
                  <a:srgbClr val="230AB6"/>
                </a:solidFill>
                <a:latin typeface="Izhitsa" pitchFamily="2" charset="0"/>
              </a:rPr>
              <a:t>~</a:t>
            </a:r>
            <a:r>
              <a:rPr lang="ru-RU" sz="2400" b="1" dirty="0" err="1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ликъ</a:t>
            </a:r>
            <a:r>
              <a:rPr lang="ru-RU" sz="2400" b="1" dirty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dirty="0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rgbClr val="230AB6"/>
                </a:solidFill>
                <a:latin typeface="Izhitsa" pitchFamily="2" charset="0"/>
              </a:rPr>
              <a:t>~</a:t>
            </a:r>
            <a:r>
              <a:rPr lang="ru-RU" sz="2400" b="1" dirty="0" err="1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лико</a:t>
            </a:r>
            <a:r>
              <a:rPr lang="ru-RU" sz="2400" b="1" dirty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dirty="0" smtClean="0">
                <a:solidFill>
                  <a:srgbClr val="230AB6"/>
                </a:solidFill>
                <a:latin typeface="Izhitsa" pitchFamily="2" charset="0"/>
              </a:rPr>
              <a:t>~</a:t>
            </a:r>
            <a:r>
              <a:rPr lang="ru-RU" sz="2400" b="1" dirty="0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лика</a:t>
            </a:r>
            <a:r>
              <a:rPr lang="ru-RU" sz="2400" b="1" dirty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ru-RU" sz="2400" b="1" dirty="0" err="1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селикъ</a:t>
            </a:r>
            <a:r>
              <a:rPr lang="ru-RU" sz="2400" b="1" dirty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ru-RU" sz="2400" b="1" dirty="0" smtClean="0">
              <a:solidFill>
                <a:srgbClr val="230AB6"/>
              </a:solidFill>
              <a:latin typeface="Izhitsa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b="1" dirty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</a:t>
            </a:r>
            <a:r>
              <a:rPr lang="ru-RU" sz="2400" b="1" dirty="0" err="1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селико</a:t>
            </a:r>
            <a:r>
              <a:rPr lang="ru-RU" sz="2400" b="1" dirty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dirty="0" err="1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селика</a:t>
            </a:r>
            <a:r>
              <a:rPr lang="ru-RU" sz="2400" b="1" dirty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endParaRPr lang="ru-RU" sz="2400" b="1" spc="-100" dirty="0">
              <a:solidFill>
                <a:srgbClr val="333333"/>
              </a:solidFill>
              <a:latin typeface="Arial Narrow" panose="020B0606020202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95963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7990" y="267629"/>
            <a:ext cx="8887522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>
                <a:latin typeface="Arial Narrow" panose="020B0606020202030204" pitchFamily="34" charset="0"/>
              </a:rPr>
              <a:t>10</a:t>
            </a:r>
            <a:r>
              <a:rPr lang="ru-RU" sz="2400" b="1" dirty="0">
                <a:latin typeface="Arial Narrow" panose="020B0606020202030204" pitchFamily="34" charset="0"/>
              </a:rPr>
              <a:t>) </a:t>
            </a:r>
            <a:r>
              <a:rPr lang="ru-RU" sz="2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указательные </a:t>
            </a:r>
            <a:r>
              <a:rPr lang="ru-RU" sz="2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местоимения </a:t>
            </a:r>
            <a:r>
              <a:rPr lang="ru-RU" sz="2400" b="1" dirty="0">
                <a:latin typeface="Arial Narrow" panose="020B0606020202030204" pitchFamily="34" charset="0"/>
              </a:rPr>
              <a:t>осложнялись значением степени удалённости </a:t>
            </a:r>
            <a:r>
              <a:rPr lang="ru-RU" sz="2400" b="1" dirty="0" smtClean="0">
                <a:latin typeface="Arial Narrow" panose="020B0606020202030204" pitchFamily="34" charset="0"/>
              </a:rPr>
              <a:t>и определённости предмета </a:t>
            </a:r>
            <a:r>
              <a:rPr lang="ru-RU" sz="2400" b="1" dirty="0">
                <a:latin typeface="Arial Narrow" panose="020B0606020202030204" pitchFamily="34" charset="0"/>
              </a:rPr>
              <a:t>или лица, на которое указывали</a:t>
            </a:r>
            <a:r>
              <a:rPr lang="ru-RU" b="1" dirty="0">
                <a:latin typeface="Arial Narrow" panose="020B0606020202030204" pitchFamily="34" charset="0"/>
              </a:rPr>
              <a:t>: </a:t>
            </a:r>
            <a:endParaRPr lang="ru-RU" b="1" dirty="0" smtClean="0">
              <a:latin typeface="Arial Narrow" panose="020B0606020202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b="1" dirty="0" err="1">
                <a:solidFill>
                  <a:srgbClr val="230AB6"/>
                </a:solidFill>
                <a:latin typeface="Izhitsa" pitchFamily="2" charset="0"/>
              </a:rPr>
              <a:t>сь</a:t>
            </a:r>
            <a:r>
              <a:rPr lang="ru-RU" sz="2400" b="1" dirty="0">
                <a:solidFill>
                  <a:srgbClr val="230AB6"/>
                </a:solidFill>
                <a:latin typeface="Izhitsa" pitchFamily="2" charset="0"/>
              </a:rPr>
              <a:t>, </a:t>
            </a:r>
            <a:r>
              <a:rPr lang="ru-RU" sz="2400" b="1" dirty="0" smtClean="0">
                <a:solidFill>
                  <a:srgbClr val="230AB6"/>
                </a:solidFill>
                <a:latin typeface="Izhitsa" pitchFamily="2" charset="0"/>
              </a:rPr>
              <a:t>се, си </a:t>
            </a:r>
            <a:r>
              <a:rPr lang="ru-RU" sz="2400" b="1" dirty="0">
                <a:latin typeface="Arial Narrow" panose="020B0606020202030204" pitchFamily="34" charset="0"/>
              </a:rPr>
              <a:t>– указывали на </a:t>
            </a:r>
            <a:r>
              <a:rPr lang="ru-RU" sz="2400" b="1" dirty="0" smtClean="0">
                <a:latin typeface="Arial Narrow" panose="020B0606020202030204" pitchFamily="34" charset="0"/>
              </a:rPr>
              <a:t>определённый предмет или лицо, которые находятся близко от говорящего (</a:t>
            </a:r>
            <a:r>
              <a:rPr lang="ru-RU" sz="2400" b="1" dirty="0" err="1" smtClean="0">
                <a:solidFill>
                  <a:srgbClr val="230AB6"/>
                </a:solidFill>
                <a:latin typeface="Izhitsa" pitchFamily="2" charset="0"/>
              </a:rPr>
              <a:t>сь</a:t>
            </a:r>
            <a:r>
              <a:rPr lang="ru-RU" sz="2400" b="1" dirty="0" smtClean="0">
                <a:latin typeface="Arial Narrow" panose="020B0606020202030204" pitchFamily="34" charset="0"/>
              </a:rPr>
              <a:t>=</a:t>
            </a:r>
            <a:r>
              <a:rPr lang="ru-RU" sz="2400" b="1" dirty="0" smtClean="0">
                <a:solidFill>
                  <a:srgbClr val="230AB6"/>
                </a:solidFill>
                <a:latin typeface="Arial Narrow" panose="020B0606020202030204" pitchFamily="34" charset="0"/>
              </a:rPr>
              <a:t>этот</a:t>
            </a:r>
            <a:r>
              <a:rPr lang="ru-RU" sz="2400" b="1" dirty="0" smtClean="0">
                <a:latin typeface="Arial Narrow" panose="020B0606020202030204" pitchFamily="34" charset="0"/>
              </a:rPr>
              <a:t>);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b="1" dirty="0" err="1">
                <a:solidFill>
                  <a:srgbClr val="230AB6"/>
                </a:solidFill>
                <a:latin typeface="Izhitsa" pitchFamily="2" charset="0"/>
              </a:rPr>
              <a:t>тъ</a:t>
            </a:r>
            <a:r>
              <a:rPr lang="ru-RU" sz="2400" b="1" dirty="0">
                <a:solidFill>
                  <a:srgbClr val="230AB6"/>
                </a:solidFill>
                <a:latin typeface="Izhitsa" pitchFamily="2" charset="0"/>
              </a:rPr>
              <a:t>, то, та </a:t>
            </a:r>
            <a:r>
              <a:rPr lang="ru-RU" sz="2400" b="1" dirty="0">
                <a:latin typeface="Arial Narrow" panose="020B0606020202030204" pitchFamily="34" charset="0"/>
              </a:rPr>
              <a:t>– тоже противопоставлялись местоимениям </a:t>
            </a:r>
            <a:r>
              <a:rPr lang="ru-RU" sz="2400" b="1" dirty="0" err="1">
                <a:solidFill>
                  <a:srgbClr val="230AB6"/>
                </a:solidFill>
                <a:latin typeface="Izhitsa" pitchFamily="2" charset="0"/>
              </a:rPr>
              <a:t>сь</a:t>
            </a:r>
            <a:r>
              <a:rPr lang="ru-RU" sz="2400" b="1" dirty="0">
                <a:solidFill>
                  <a:srgbClr val="230AB6"/>
                </a:solidFill>
                <a:latin typeface="Izhitsa" pitchFamily="2" charset="0"/>
              </a:rPr>
              <a:t>, се, си, </a:t>
            </a:r>
            <a:r>
              <a:rPr lang="ru-RU" sz="2400" b="1" dirty="0">
                <a:latin typeface="Arial Narrow" panose="020B0606020202030204" pitchFamily="34" charset="0"/>
              </a:rPr>
              <a:t>но без подчеркивания отдаленности того, на что указывали (</a:t>
            </a:r>
            <a:r>
              <a:rPr lang="ru-RU" sz="2400" b="1" dirty="0" err="1">
                <a:solidFill>
                  <a:srgbClr val="230AB6"/>
                </a:solidFill>
                <a:latin typeface="Izhitsa" pitchFamily="2" charset="0"/>
              </a:rPr>
              <a:t>тъ</a:t>
            </a:r>
            <a:r>
              <a:rPr lang="ru-RU" sz="2400" b="1" dirty="0">
                <a:latin typeface="Arial Narrow" panose="020B0606020202030204" pitchFamily="34" charset="0"/>
              </a:rPr>
              <a:t> = тот);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b="1" dirty="0" err="1" smtClean="0">
                <a:solidFill>
                  <a:srgbClr val="230AB6"/>
                </a:solidFill>
                <a:latin typeface="Izhitsa" pitchFamily="2" charset="0"/>
              </a:rPr>
              <a:t>онъ</a:t>
            </a:r>
            <a:r>
              <a:rPr lang="ru-RU" sz="2400" b="1" dirty="0">
                <a:solidFill>
                  <a:srgbClr val="230AB6"/>
                </a:solidFill>
                <a:latin typeface="Izhitsa" pitchFamily="2" charset="0"/>
              </a:rPr>
              <a:t>, </a:t>
            </a:r>
            <a:r>
              <a:rPr lang="ru-RU" sz="2400" b="1" dirty="0" err="1" smtClean="0">
                <a:solidFill>
                  <a:srgbClr val="230AB6"/>
                </a:solidFill>
                <a:latin typeface="Izhitsa" pitchFamily="2" charset="0"/>
              </a:rPr>
              <a:t>oно</a:t>
            </a:r>
            <a:r>
              <a:rPr lang="ru-RU" sz="2400" b="1" dirty="0" smtClean="0">
                <a:solidFill>
                  <a:srgbClr val="230AB6"/>
                </a:solidFill>
                <a:latin typeface="Izhitsa" pitchFamily="2" charset="0"/>
              </a:rPr>
              <a:t>, </a:t>
            </a:r>
            <a:r>
              <a:rPr lang="ru-RU" sz="2400" b="1" dirty="0" err="1" smtClean="0">
                <a:solidFill>
                  <a:srgbClr val="230AB6"/>
                </a:solidFill>
                <a:latin typeface="Izhitsa" pitchFamily="2" charset="0"/>
              </a:rPr>
              <a:t>oна</a:t>
            </a:r>
            <a:r>
              <a:rPr lang="ru-RU" sz="2400" b="1" dirty="0" smtClean="0">
                <a:solidFill>
                  <a:srgbClr val="230AB6"/>
                </a:solidFill>
                <a:latin typeface="Izhitsa" pitchFamily="2" charset="0"/>
              </a:rPr>
              <a:t> </a:t>
            </a:r>
            <a:r>
              <a:rPr lang="ru-RU" sz="2400" b="1" dirty="0">
                <a:latin typeface="Arial Narrow" panose="020B0606020202030204" pitchFamily="34" charset="0"/>
              </a:rPr>
              <a:t>– указывали на </a:t>
            </a:r>
            <a:r>
              <a:rPr lang="ru-RU" sz="2400" b="1" dirty="0" smtClean="0">
                <a:latin typeface="Arial Narrow" panose="020B0606020202030204" pitchFamily="34" charset="0"/>
              </a:rPr>
              <a:t>очень отдаленный предмет, обладали наименьшей степенью определённости;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b="1" dirty="0" err="1" smtClean="0">
                <a:solidFill>
                  <a:srgbClr val="230AB6"/>
                </a:solidFill>
                <a:latin typeface="Izhitsa" pitchFamily="2" charset="0"/>
              </a:rPr>
              <a:t>овъ</a:t>
            </a:r>
            <a:r>
              <a:rPr lang="ru-RU" sz="2400" b="1" dirty="0">
                <a:solidFill>
                  <a:srgbClr val="230AB6"/>
                </a:solidFill>
                <a:latin typeface="Izhitsa" pitchFamily="2" charset="0"/>
              </a:rPr>
              <a:t>, </a:t>
            </a:r>
            <a:r>
              <a:rPr lang="ru-RU" sz="2400" b="1" dirty="0" err="1" smtClean="0">
                <a:solidFill>
                  <a:srgbClr val="230AB6"/>
                </a:solidFill>
                <a:latin typeface="Izhitsa" pitchFamily="2" charset="0"/>
              </a:rPr>
              <a:t>ово</a:t>
            </a:r>
            <a:r>
              <a:rPr lang="ru-RU" sz="2400" b="1" dirty="0" smtClean="0">
                <a:solidFill>
                  <a:srgbClr val="230AB6"/>
                </a:solidFill>
                <a:latin typeface="Izhitsa" pitchFamily="2" charset="0"/>
              </a:rPr>
              <a:t>, </a:t>
            </a:r>
            <a:r>
              <a:rPr lang="ru-RU" sz="2400" b="1" dirty="0" err="1" smtClean="0">
                <a:solidFill>
                  <a:srgbClr val="230AB6"/>
                </a:solidFill>
                <a:latin typeface="Izhitsa" pitchFamily="2" charset="0"/>
              </a:rPr>
              <a:t>ова</a:t>
            </a:r>
            <a:r>
              <a:rPr lang="ru-RU" sz="2400" b="1" dirty="0" smtClean="0">
                <a:solidFill>
                  <a:srgbClr val="230AB6"/>
                </a:solidFill>
                <a:latin typeface="Izhitsa" pitchFamily="2" charset="0"/>
              </a:rPr>
              <a:t> </a:t>
            </a:r>
            <a:r>
              <a:rPr lang="ru-RU" sz="2400" b="1" dirty="0" smtClean="0">
                <a:latin typeface="Arial Narrow" panose="020B0606020202030204" pitchFamily="34" charset="0"/>
              </a:rPr>
              <a:t>– имели значение распределения (один,  другой)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rgbClr val="230AB6"/>
                </a:solidFill>
                <a:latin typeface="Izhitsa" pitchFamily="2" charset="0"/>
              </a:rPr>
              <a:t>и</a:t>
            </a:r>
            <a:r>
              <a:rPr lang="ru-RU" sz="2400" b="1" dirty="0" smtClean="0">
                <a:solidFill>
                  <a:srgbClr val="230AB6"/>
                </a:solidFill>
                <a:latin typeface="Arial Narrow" panose="020B0606020202030204" pitchFamily="34" charset="0"/>
              </a:rPr>
              <a:t>(</a:t>
            </a:r>
            <a:r>
              <a:rPr lang="ru-RU" sz="2400" b="1" dirty="0" smtClean="0">
                <a:solidFill>
                  <a:srgbClr val="230AB6"/>
                </a:solidFill>
                <a:latin typeface="Izhitsa" pitchFamily="2" charset="0"/>
              </a:rPr>
              <a:t>же</a:t>
            </a:r>
            <a:r>
              <a:rPr lang="ru-RU" sz="2400" b="1" dirty="0">
                <a:solidFill>
                  <a:srgbClr val="230AB6"/>
                </a:solidFill>
                <a:latin typeface="Arial Narrow" panose="020B0606020202030204" pitchFamily="34" charset="0"/>
              </a:rPr>
              <a:t>)</a:t>
            </a:r>
            <a:r>
              <a:rPr lang="ru-RU" sz="2400" b="1" dirty="0">
                <a:solidFill>
                  <a:srgbClr val="230AB6"/>
                </a:solidFill>
                <a:latin typeface="Izhitsa" pitchFamily="2" charset="0"/>
              </a:rPr>
              <a:t>, </a:t>
            </a:r>
            <a:r>
              <a:rPr lang="ru-RU" sz="2400" b="1" dirty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</a:t>
            </a:r>
            <a:r>
              <a:rPr lang="ru-RU" sz="2400" b="1" dirty="0" smtClean="0">
                <a:solidFill>
                  <a:srgbClr val="230AB6"/>
                </a:solidFill>
                <a:latin typeface="Arial Narrow" panose="020B0606020202030204" pitchFamily="34" charset="0"/>
              </a:rPr>
              <a:t>(</a:t>
            </a:r>
            <a:r>
              <a:rPr lang="ru-RU" sz="2400" b="1" dirty="0" smtClean="0">
                <a:solidFill>
                  <a:srgbClr val="230AB6"/>
                </a:solidFill>
                <a:latin typeface="Izhitsa" pitchFamily="2" charset="0"/>
              </a:rPr>
              <a:t>же</a:t>
            </a:r>
            <a:r>
              <a:rPr lang="ru-RU" sz="2400" b="1" dirty="0">
                <a:solidFill>
                  <a:srgbClr val="230AB6"/>
                </a:solidFill>
                <a:latin typeface="Arial Narrow" panose="020B0606020202030204" pitchFamily="34" charset="0"/>
              </a:rPr>
              <a:t>)</a:t>
            </a:r>
            <a:r>
              <a:rPr lang="ru-RU" sz="2400" b="1" dirty="0">
                <a:solidFill>
                  <a:srgbClr val="230AB6"/>
                </a:solidFill>
                <a:latin typeface="Izhitsa" pitchFamily="2" charset="0"/>
              </a:rPr>
              <a:t>, </a:t>
            </a:r>
            <a:r>
              <a:rPr lang="ru-RU" sz="2400" b="1" dirty="0" smtClean="0">
                <a:solidFill>
                  <a:srgbClr val="230AB6"/>
                </a:solidFill>
                <a:latin typeface="Izhitsa" pitchFamily="2" charset="0"/>
              </a:rPr>
              <a:t>~</a:t>
            </a:r>
            <a:r>
              <a:rPr lang="ru-RU" sz="2400" b="1" dirty="0" smtClean="0">
                <a:solidFill>
                  <a:srgbClr val="230AB6"/>
                </a:solidFill>
                <a:latin typeface="Arial Narrow" panose="020B0606020202030204" pitchFamily="34" charset="0"/>
              </a:rPr>
              <a:t>(</a:t>
            </a:r>
            <a:r>
              <a:rPr lang="ru-RU" sz="2400" b="1" dirty="0">
                <a:solidFill>
                  <a:srgbClr val="230AB6"/>
                </a:solidFill>
                <a:latin typeface="Izhitsa" pitchFamily="2" charset="0"/>
              </a:rPr>
              <a:t>же</a:t>
            </a:r>
            <a:r>
              <a:rPr lang="ru-RU" sz="2400" b="1" dirty="0" smtClean="0">
                <a:solidFill>
                  <a:srgbClr val="230AB6"/>
                </a:solidFill>
                <a:latin typeface="Arial Narrow" panose="020B0606020202030204" pitchFamily="34" charset="0"/>
              </a:rPr>
              <a:t>) </a:t>
            </a:r>
            <a:r>
              <a:rPr lang="ru-RU" sz="2400" b="1" dirty="0">
                <a:latin typeface="Arial Narrow" panose="020B0606020202030204" pitchFamily="34" charset="0"/>
              </a:rPr>
              <a:t>– имели значение </a:t>
            </a:r>
            <a:r>
              <a:rPr lang="ru-RU" sz="2400" b="1" dirty="0" smtClean="0">
                <a:latin typeface="Arial Narrow" panose="020B0606020202030204" pitchFamily="34" charset="0"/>
              </a:rPr>
              <a:t>определённости, отдалённость не обозначали</a:t>
            </a:r>
            <a:r>
              <a:rPr lang="ru-RU" sz="2400" b="1" dirty="0" smtClean="0">
                <a:solidFill>
                  <a:srgbClr val="230AB6"/>
                </a:solidFill>
                <a:latin typeface="Izhitsa" pitchFamily="2" charset="0"/>
              </a:rPr>
              <a:t>;</a:t>
            </a:r>
            <a:r>
              <a:rPr lang="ru-RU" sz="2400" b="1" dirty="0">
                <a:latin typeface="Arial Narrow" panose="020B0606020202030204" pitchFamily="34" charset="0"/>
              </a:rPr>
              <a:t> </a:t>
            </a:r>
            <a:endParaRPr lang="ru-RU" sz="2400" b="1" dirty="0">
              <a:solidFill>
                <a:srgbClr val="8A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48280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3025" y="321593"/>
            <a:ext cx="8731404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000" algn="ctr"/>
            <a:r>
              <a:rPr lang="ru-RU" sz="2400" b="1" dirty="0" smtClean="0">
                <a:solidFill>
                  <a:srgbClr val="8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Группа личных местоимений</a:t>
            </a:r>
          </a:p>
          <a:p>
            <a:pPr indent="360000" algn="ctr"/>
            <a:endParaRPr lang="ru-RU" sz="800" b="1" dirty="0" smtClean="0">
              <a:solidFill>
                <a:srgbClr val="8A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60000" algn="just"/>
            <a:r>
              <a:rPr lang="ru-RU" sz="2400" b="1" dirty="0" smtClean="0">
                <a:solidFill>
                  <a:srgbClr val="333333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 первой </a:t>
            </a:r>
            <a:r>
              <a:rPr lang="ru-RU" sz="2400" b="1" dirty="0">
                <a:solidFill>
                  <a:srgbClr val="333333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группе местоимений в </a:t>
            </a:r>
            <a:r>
              <a:rPr lang="ru-RU" sz="2400" b="1" dirty="0" smtClean="0">
                <a:solidFill>
                  <a:srgbClr val="333333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ст.-сл. </a:t>
            </a:r>
            <a:r>
              <a:rPr lang="ru-RU" sz="2400" b="1" dirty="0">
                <a:solidFill>
                  <a:srgbClr val="333333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языке </a:t>
            </a:r>
            <a:r>
              <a:rPr lang="ru-RU" sz="2400" b="1" dirty="0" smtClean="0">
                <a:solidFill>
                  <a:srgbClr val="333333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относились: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2400" b="1" spc="-100" dirty="0" smtClean="0">
                <a:solidFill>
                  <a:srgbClr val="C00000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личные местоимения </a:t>
            </a:r>
            <a:r>
              <a:rPr lang="ru-RU" sz="2400" b="1" spc="-100" dirty="0">
                <a:solidFill>
                  <a:srgbClr val="C00000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1-го и 2-го лица </a:t>
            </a:r>
            <a:r>
              <a:rPr lang="ru-RU" sz="2400" b="1" spc="-100" dirty="0">
                <a:solidFill>
                  <a:srgbClr val="333333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400" b="1" spc="-100" dirty="0" err="1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азъ</a:t>
            </a:r>
            <a:r>
              <a:rPr lang="ru-RU" sz="2400" b="1" spc="-100" dirty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spc="-100" dirty="0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ты, мы, вы, в</a:t>
            </a:r>
            <a:r>
              <a:rPr lang="ru-RU" sz="2400" b="1" spc="-100" dirty="0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Kirillica Wincyr" panose="00000500000000000000" pitchFamily="2" charset="2"/>
              </a:rPr>
              <a:t>, </a:t>
            </a:r>
            <a:r>
              <a:rPr lang="ru-RU" sz="2400" b="1" spc="-100" dirty="0" err="1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Kirillica Wincyr" panose="00000500000000000000" pitchFamily="2" charset="2"/>
              </a:rPr>
              <a:t>ва</a:t>
            </a:r>
            <a:r>
              <a:rPr lang="ru-RU" sz="2400" b="1" spc="-100" dirty="0" smtClean="0">
                <a:solidFill>
                  <a:srgbClr val="333333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r>
              <a:rPr lang="ru-RU" sz="2400" b="1" spc="-100" dirty="0">
                <a:solidFill>
                  <a:srgbClr val="333333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400" b="1" spc="-100" dirty="0" smtClean="0">
              <a:solidFill>
                <a:srgbClr val="333333"/>
              </a:solidFill>
              <a:latin typeface="Arial Narrow" panose="020B0606020202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2400" b="1" dirty="0" smtClean="0">
                <a:solidFill>
                  <a:srgbClr val="C00000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возвратное</a:t>
            </a:r>
            <a:r>
              <a:rPr lang="ru-RU" sz="2400" b="1" dirty="0">
                <a:solidFill>
                  <a:srgbClr val="C00000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местоимение</a:t>
            </a:r>
            <a:r>
              <a:rPr lang="ru-RU" sz="2400" b="1" dirty="0">
                <a:solidFill>
                  <a:srgbClr val="333333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b="1" dirty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себе</a:t>
            </a:r>
            <a:r>
              <a:rPr lang="ru-RU" sz="2400" b="1" dirty="0">
                <a:solidFill>
                  <a:srgbClr val="333333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(для него не было формы именительного падежа единственного </a:t>
            </a:r>
            <a:r>
              <a:rPr lang="ru-RU" sz="2400" b="1" dirty="0" smtClean="0">
                <a:solidFill>
                  <a:srgbClr val="333333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числа.</a:t>
            </a:r>
          </a:p>
          <a:p>
            <a:pPr algn="just"/>
            <a:r>
              <a:rPr lang="ru-RU" sz="2400" b="1" dirty="0" smtClean="0">
                <a:solidFill>
                  <a:srgbClr val="333333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Они могли указывать на лицо; имели специфическое склонение.</a:t>
            </a:r>
          </a:p>
          <a:p>
            <a:pPr indent="360000" algn="just"/>
            <a:r>
              <a:rPr lang="ru-RU" sz="2400" b="1" dirty="0" smtClean="0">
                <a:solidFill>
                  <a:srgbClr val="C00000"/>
                </a:solidFill>
                <a:latin typeface="Arial Narrow" panose="020B0606020202030204" pitchFamily="34" charset="0"/>
              </a:rPr>
              <a:t>Личных местоимений </a:t>
            </a:r>
            <a:r>
              <a:rPr lang="ru-RU" sz="2400" b="1" dirty="0">
                <a:solidFill>
                  <a:srgbClr val="C00000"/>
                </a:solidFill>
                <a:latin typeface="Arial Narrow" panose="020B0606020202030204" pitchFamily="34" charset="0"/>
              </a:rPr>
              <a:t>3-го </a:t>
            </a:r>
            <a:r>
              <a:rPr lang="ru-RU" sz="2400" b="1" dirty="0" smtClean="0">
                <a:solidFill>
                  <a:srgbClr val="C00000"/>
                </a:solidFill>
                <a:latin typeface="Arial Narrow" panose="020B0606020202030204" pitchFamily="34" charset="0"/>
              </a:rPr>
              <a:t>лица </a:t>
            </a:r>
            <a:r>
              <a:rPr lang="ru-RU" sz="2400" b="1" dirty="0" smtClean="0">
                <a:latin typeface="Arial Narrow" panose="020B0606020202030204" pitchFamily="34" charset="0"/>
              </a:rPr>
              <a:t>в </a:t>
            </a:r>
            <a:r>
              <a:rPr lang="ru-RU" sz="2400" b="1" dirty="0">
                <a:latin typeface="Arial Narrow" panose="020B0606020202030204" pitchFamily="34" charset="0"/>
              </a:rPr>
              <a:t>старославянском языке </a:t>
            </a:r>
            <a:r>
              <a:rPr lang="ru-RU" sz="2400" b="1" dirty="0" smtClean="0">
                <a:latin typeface="Arial Narrow" panose="020B0606020202030204" pitchFamily="34" charset="0"/>
              </a:rPr>
              <a:t>не было. Это </a:t>
            </a:r>
            <a:r>
              <a:rPr lang="ru-RU" sz="2400" b="1" dirty="0">
                <a:latin typeface="Arial Narrow" panose="020B0606020202030204" pitchFamily="34" charset="0"/>
              </a:rPr>
              <a:t>было связано с неразвитой абстракцией человеческого мышления (в древности люди мыслили конкретно и потому не могли представить себе кого-либо или что-либо, отсутствующее в данный момент). </a:t>
            </a:r>
            <a:r>
              <a:rPr lang="ru-RU" sz="2400" b="1" dirty="0" smtClean="0">
                <a:latin typeface="Arial Narrow" panose="020B0606020202030204" pitchFamily="34" charset="0"/>
              </a:rPr>
              <a:t>Значение указания на 3-е лицо выполняли </a:t>
            </a:r>
            <a:r>
              <a:rPr lang="ru-RU" sz="2400" b="1" dirty="0">
                <a:latin typeface="Arial Narrow" panose="020B0606020202030204" pitchFamily="34" charset="0"/>
              </a:rPr>
              <a:t>указательные местоимения, которые указывали на предшествующее слово, отсылали к ранее сказанному:</a:t>
            </a:r>
            <a:r>
              <a:rPr lang="ru-RU" sz="2400" dirty="0"/>
              <a:t> </a:t>
            </a:r>
            <a:endParaRPr lang="ru-RU" sz="2400" dirty="0" smtClean="0"/>
          </a:p>
          <a:p>
            <a:pPr indent="360000" algn="just"/>
            <a:r>
              <a:rPr lang="ru-RU" sz="2400" b="1" i="1" dirty="0" err="1" smtClean="0">
                <a:solidFill>
                  <a:srgbClr val="230AB6"/>
                </a:solidFill>
                <a:latin typeface="Izhitsa" pitchFamily="2" charset="0"/>
              </a:rPr>
              <a:t>въ</a:t>
            </a:r>
            <a:r>
              <a:rPr lang="ru-RU" sz="2400" b="1" i="1" dirty="0" smtClean="0">
                <a:latin typeface="Izhitsa" pitchFamily="2" charset="0"/>
              </a:rPr>
              <a:t> </a:t>
            </a:r>
            <a:r>
              <a:rPr lang="ru-RU" sz="2400" b="1" i="1" dirty="0">
                <a:solidFill>
                  <a:srgbClr val="C00000"/>
                </a:solidFill>
                <a:latin typeface="Izhitsa" pitchFamily="2" charset="0"/>
              </a:rPr>
              <a:t>оно</a:t>
            </a:r>
            <a:r>
              <a:rPr lang="ru-RU" sz="2400" b="1" i="1" dirty="0">
                <a:latin typeface="Izhitsa" pitchFamily="2" charset="0"/>
              </a:rPr>
              <a:t> </a:t>
            </a:r>
            <a:r>
              <a:rPr lang="ru-RU" sz="2400" b="1" i="1" dirty="0" err="1" smtClean="0">
                <a:solidFill>
                  <a:srgbClr val="230AB6"/>
                </a:solidFill>
                <a:latin typeface="Izhitsa" pitchFamily="2" charset="0"/>
              </a:rPr>
              <a:t>врhм</a:t>
            </a:r>
            <a:r>
              <a:rPr lang="ru-RU" sz="2400" b="1" i="1" dirty="0" smtClean="0">
                <a:solidFill>
                  <a:srgbClr val="230AB6"/>
                </a:solidFill>
                <a:latin typeface="Izhitsa" pitchFamily="2" charset="0"/>
              </a:rPr>
              <a:t># </a:t>
            </a:r>
            <a:r>
              <a:rPr lang="ru-RU" sz="2400" b="1" i="1" dirty="0" err="1" smtClean="0">
                <a:solidFill>
                  <a:srgbClr val="230AB6"/>
                </a:solidFill>
                <a:latin typeface="Izhitsa" pitchFamily="2" charset="0"/>
              </a:rPr>
              <a:t>призъва</a:t>
            </a:r>
            <a:r>
              <a:rPr lang="ru-RU" sz="2400" b="1" i="1" dirty="0" smtClean="0">
                <a:solidFill>
                  <a:srgbClr val="230AB6"/>
                </a:solidFill>
                <a:latin typeface="Izhitsa" pitchFamily="2" charset="0"/>
              </a:rPr>
              <a:t> </a:t>
            </a:r>
            <a:r>
              <a:rPr lang="ru-RU" sz="2400" b="1" i="1" dirty="0" err="1" smtClean="0">
                <a:solidFill>
                  <a:srgbClr val="230AB6"/>
                </a:solidFill>
                <a:latin typeface="Izhitsa" pitchFamily="2" charset="0"/>
              </a:rPr>
              <a:t>и</a:t>
            </a:r>
            <a:r>
              <a:rPr lang="ru-RU" sz="2400" b="1" i="1" dirty="0" err="1" smtClean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</a:t>
            </a:r>
            <a:r>
              <a:rPr lang="ru-RU" sz="2400" b="1" i="1" dirty="0" err="1" smtClean="0">
                <a:solidFill>
                  <a:srgbClr val="230AB6"/>
                </a:solidFill>
                <a:latin typeface="Izhitsa" pitchFamily="2" charset="0"/>
              </a:rPr>
              <a:t>с</a:t>
            </a:r>
            <a:r>
              <a:rPr lang="ru-RU" sz="2400" b="1" i="1" dirty="0">
                <a:solidFill>
                  <a:srgbClr val="230AB6"/>
                </a:solidFill>
                <a:latin typeface="Izhitsa" pitchFamily="2" charset="0"/>
              </a:rPr>
              <a:t>. </a:t>
            </a:r>
            <a:r>
              <a:rPr lang="ru-RU" sz="2400" b="1" i="1" dirty="0" err="1">
                <a:solidFill>
                  <a:srgbClr val="230AB6"/>
                </a:solidFill>
                <a:latin typeface="Izhitsa" pitchFamily="2" charset="0"/>
              </a:rPr>
              <a:t>оученикы</a:t>
            </a:r>
            <a:r>
              <a:rPr lang="ru-RU" sz="2400" b="1" i="1" dirty="0">
                <a:solidFill>
                  <a:srgbClr val="230AB6"/>
                </a:solidFill>
                <a:latin typeface="Izhitsa" pitchFamily="2" charset="0"/>
              </a:rPr>
              <a:t> </a:t>
            </a:r>
            <a:r>
              <a:rPr lang="ru-RU" sz="2400" b="1" i="1" dirty="0" err="1" smtClean="0">
                <a:solidFill>
                  <a:srgbClr val="230AB6"/>
                </a:solidFill>
                <a:latin typeface="Izhitsa" pitchFamily="2" charset="0"/>
              </a:rPr>
              <a:t>сво</a:t>
            </a:r>
            <a:r>
              <a:rPr lang="ru-RU" sz="2400" b="1" i="1" dirty="0" smtClean="0">
                <a:solidFill>
                  <a:srgbClr val="230AB6"/>
                </a:solidFill>
                <a:latin typeface="Izhitsa" pitchFamily="2" charset="0"/>
              </a:rPr>
              <a:t>&gt;</a:t>
            </a:r>
            <a:r>
              <a:rPr lang="ru-RU" sz="2400" b="1" i="1" dirty="0">
                <a:solidFill>
                  <a:srgbClr val="230AB6"/>
                </a:solidFill>
                <a:latin typeface="Izhitsa" pitchFamily="2" charset="0"/>
              </a:rPr>
              <a:t> и </a:t>
            </a:r>
            <a:r>
              <a:rPr lang="ru-RU" sz="2400" b="1" i="1" dirty="0" err="1">
                <a:solidFill>
                  <a:srgbClr val="230AB6"/>
                </a:solidFill>
                <a:latin typeface="Izhitsa" pitchFamily="2" charset="0"/>
              </a:rPr>
              <a:t>рече</a:t>
            </a:r>
            <a:r>
              <a:rPr lang="ru-RU" sz="2400" b="1" i="1" dirty="0">
                <a:latin typeface="Izhitsa" pitchFamily="2" charset="0"/>
              </a:rPr>
              <a:t> </a:t>
            </a:r>
            <a:r>
              <a:rPr lang="ru-RU" sz="2400" b="1" i="1" dirty="0" err="1" smtClean="0">
                <a:solidFill>
                  <a:srgbClr val="C00000"/>
                </a:solidFill>
                <a:latin typeface="Izhitsa" pitchFamily="2" charset="0"/>
              </a:rPr>
              <a:t>iмъ</a:t>
            </a:r>
            <a:r>
              <a:rPr lang="ru-RU" sz="2400" b="1" i="1" dirty="0">
                <a:solidFill>
                  <a:srgbClr val="C00000"/>
                </a:solidFill>
                <a:latin typeface="Izhitsa" pitchFamily="2" charset="0"/>
              </a:rPr>
              <a:t> </a:t>
            </a:r>
            <a:r>
              <a:rPr lang="ru-RU" sz="2400" b="1" i="1" dirty="0">
                <a:latin typeface="Arial Narrow" panose="020B0606020202030204" pitchFamily="34" charset="0"/>
              </a:rPr>
              <a:t>(ученикам)…</a:t>
            </a:r>
            <a:r>
              <a:rPr lang="ru-RU" sz="2400" i="1" dirty="0">
                <a:solidFill>
                  <a:srgbClr val="230AB6"/>
                </a:solidFill>
              </a:rPr>
              <a:t> </a:t>
            </a:r>
            <a:r>
              <a:rPr lang="ru-RU" sz="2400" b="1" i="1" dirty="0" err="1" smtClean="0">
                <a:solidFill>
                  <a:srgbClr val="230AB6"/>
                </a:solidFill>
                <a:latin typeface="Izhitsa" pitchFamily="2" charset="0"/>
              </a:rPr>
              <a:t>глаголаш</a:t>
            </a:r>
            <a:r>
              <a:rPr lang="ru-RU" sz="2400" b="1" i="1" dirty="0" smtClean="0">
                <a:solidFill>
                  <a:srgbClr val="230AB6"/>
                </a:solidFill>
                <a:latin typeface="Izhitsa" pitchFamily="2" charset="0"/>
              </a:rPr>
              <a:t>#</a:t>
            </a:r>
            <a:r>
              <a:rPr lang="ru-RU" sz="2400" b="1" i="1" dirty="0">
                <a:latin typeface="Izhitsa" pitchFamily="2" charset="0"/>
              </a:rPr>
              <a:t> </a:t>
            </a:r>
            <a:r>
              <a:rPr lang="ru-RU" sz="2400" b="1" i="1" dirty="0" smtClean="0">
                <a:solidFill>
                  <a:srgbClr val="C00000"/>
                </a:solidFill>
                <a:latin typeface="Izhitsa" pitchFamily="2" charset="0"/>
              </a:rPr>
              <a:t>~</a:t>
            </a:r>
            <a:r>
              <a:rPr lang="ru-RU" sz="2400" b="1" i="1" dirty="0" err="1" smtClean="0">
                <a:solidFill>
                  <a:srgbClr val="C00000"/>
                </a:solidFill>
                <a:latin typeface="Izhitsa" pitchFamily="2" charset="0"/>
              </a:rPr>
              <a:t>моу</a:t>
            </a:r>
            <a:r>
              <a:rPr lang="ru-RU" sz="2400" b="1" i="1" dirty="0"/>
              <a:t> </a:t>
            </a:r>
            <a:r>
              <a:rPr lang="ru-RU" sz="2400" b="1" i="1" dirty="0">
                <a:latin typeface="Arial Narrow" panose="020B0606020202030204" pitchFamily="34" charset="0"/>
              </a:rPr>
              <a:t>(Иисусу)</a:t>
            </a:r>
            <a:r>
              <a:rPr lang="ru-RU" sz="2400" i="1" dirty="0"/>
              <a:t> </a:t>
            </a:r>
            <a:r>
              <a:rPr lang="ru-RU" sz="2400" b="1" i="1" dirty="0" err="1">
                <a:solidFill>
                  <a:srgbClr val="230AB6"/>
                </a:solidFill>
                <a:latin typeface="Izhitsa" pitchFamily="2" charset="0"/>
              </a:rPr>
              <a:t>оученици</a:t>
            </a:r>
            <a:r>
              <a:rPr lang="ru-RU" sz="2400" b="1" i="1" dirty="0">
                <a:solidFill>
                  <a:srgbClr val="230AB6"/>
                </a:solidFill>
                <a:latin typeface="Izhitsa" pitchFamily="2" charset="0"/>
              </a:rPr>
              <a:t> </a:t>
            </a:r>
            <a:r>
              <a:rPr lang="ru-RU" sz="2400" b="1" i="1" dirty="0" smtClean="0">
                <a:solidFill>
                  <a:srgbClr val="C00000"/>
                </a:solidFill>
                <a:latin typeface="Izhitsa" pitchFamily="2" charset="0"/>
              </a:rPr>
              <a:t>~</a:t>
            </a:r>
            <a:r>
              <a:rPr lang="ru-RU" sz="2400" b="1" i="1" dirty="0" err="1" smtClean="0">
                <a:solidFill>
                  <a:srgbClr val="C00000"/>
                </a:solidFill>
                <a:latin typeface="Izhitsa" pitchFamily="2" charset="0"/>
              </a:rPr>
              <a:t>го</a:t>
            </a:r>
            <a:r>
              <a:rPr lang="ru-RU" sz="2400" b="1" i="1" dirty="0"/>
              <a:t> </a:t>
            </a:r>
            <a:r>
              <a:rPr lang="ru-RU" sz="2400" b="1" i="1" dirty="0" smtClean="0">
                <a:latin typeface="Arial Narrow" panose="020B0606020202030204" pitchFamily="34" charset="0"/>
              </a:rPr>
              <a:t>(Иисуса</a:t>
            </a:r>
            <a:r>
              <a:rPr lang="ru-RU" sz="2400" b="1" i="1" dirty="0">
                <a:latin typeface="Arial Narrow" panose="020B0606020202030204" pitchFamily="34" charset="0"/>
              </a:rPr>
              <a:t>) </a:t>
            </a:r>
            <a:r>
              <a:rPr lang="ru-RU" sz="2400" dirty="0"/>
              <a:t>(</a:t>
            </a:r>
            <a:r>
              <a:rPr lang="ru-RU" sz="2400" dirty="0" err="1">
                <a:latin typeface="Arial Narrow" panose="020B0606020202030204" pitchFamily="34" charset="0"/>
              </a:rPr>
              <a:t>Сав.кн</a:t>
            </a:r>
            <a:r>
              <a:rPr lang="ru-RU" sz="2400" dirty="0">
                <a:latin typeface="Arial Narrow" panose="020B0606020202030204" pitchFamily="34" charset="0"/>
              </a:rPr>
              <a:t>.</a:t>
            </a:r>
            <a:r>
              <a:rPr lang="ru-RU" sz="2400" dirty="0"/>
              <a:t>).</a:t>
            </a:r>
          </a:p>
          <a:p>
            <a:pPr algn="just"/>
            <a:endParaRPr lang="ru-RU" sz="2400" b="1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92567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68713" y="563555"/>
            <a:ext cx="8251902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8A0000"/>
                </a:solidFill>
              </a:rPr>
              <a:t>Склонение личных местоимений</a:t>
            </a:r>
          </a:p>
          <a:p>
            <a:r>
              <a:rPr lang="ru-RU" b="1" dirty="0" smtClean="0">
                <a:latin typeface="Arial Narrow" panose="020B0606020202030204" pitchFamily="34" charset="0"/>
              </a:rPr>
              <a:t>Падежи</a:t>
            </a:r>
            <a:r>
              <a:rPr lang="ru-RU" b="1" dirty="0">
                <a:latin typeface="Arial Narrow" panose="020B0606020202030204" pitchFamily="34" charset="0"/>
              </a:rPr>
              <a:t>	</a:t>
            </a:r>
            <a:r>
              <a:rPr lang="ru-RU" b="1" dirty="0" smtClean="0">
                <a:latin typeface="Arial Narrow" panose="020B0606020202030204" pitchFamily="34" charset="0"/>
              </a:rPr>
              <a:t>                        Ед</a:t>
            </a:r>
            <a:r>
              <a:rPr lang="ru-RU" b="1" dirty="0">
                <a:latin typeface="Arial Narrow" panose="020B0606020202030204" pitchFamily="34" charset="0"/>
              </a:rPr>
              <a:t>. </a:t>
            </a:r>
            <a:r>
              <a:rPr lang="ru-RU" b="1" dirty="0" smtClean="0">
                <a:latin typeface="Arial Narrow" panose="020B0606020202030204" pitchFamily="34" charset="0"/>
              </a:rPr>
              <a:t>число                       </a:t>
            </a:r>
            <a:r>
              <a:rPr lang="ru-RU" b="1" dirty="0">
                <a:latin typeface="Arial Narrow" panose="020B0606020202030204" pitchFamily="34" charset="0"/>
              </a:rPr>
              <a:t>	</a:t>
            </a:r>
            <a:r>
              <a:rPr lang="ru-RU" b="1" dirty="0" smtClean="0">
                <a:latin typeface="Arial Narrow" panose="020B0606020202030204" pitchFamily="34" charset="0"/>
              </a:rPr>
              <a:t>                    Мн</a:t>
            </a:r>
            <a:r>
              <a:rPr lang="ru-RU" b="1" dirty="0">
                <a:latin typeface="Arial Narrow" panose="020B0606020202030204" pitchFamily="34" charset="0"/>
              </a:rPr>
              <a:t>. число</a:t>
            </a:r>
          </a:p>
          <a:p>
            <a:r>
              <a:rPr lang="ru-RU" sz="2400" b="1" dirty="0">
                <a:solidFill>
                  <a:srgbClr val="8A0000"/>
                </a:solidFill>
                <a:latin typeface="Izhitsa" pitchFamily="2" charset="0"/>
              </a:rPr>
              <a:t>И.	</a:t>
            </a:r>
            <a:r>
              <a:rPr lang="ru-RU" sz="2400" b="1" dirty="0" err="1">
                <a:solidFill>
                  <a:srgbClr val="230AB6"/>
                </a:solidFill>
                <a:latin typeface="Izhitsa" pitchFamily="2" charset="0"/>
              </a:rPr>
              <a:t>азъ</a:t>
            </a:r>
            <a:r>
              <a:rPr lang="ru-RU" sz="2400" b="1" dirty="0">
                <a:solidFill>
                  <a:srgbClr val="230AB6"/>
                </a:solidFill>
                <a:latin typeface="Izhitsa" pitchFamily="2" charset="0"/>
              </a:rPr>
              <a:t>	</a:t>
            </a:r>
            <a:r>
              <a:rPr lang="ru-RU" sz="2400" b="1" dirty="0" smtClean="0">
                <a:solidFill>
                  <a:srgbClr val="230AB6"/>
                </a:solidFill>
                <a:latin typeface="Izhitsa" pitchFamily="2" charset="0"/>
              </a:rPr>
              <a:t>      ты</a:t>
            </a:r>
            <a:r>
              <a:rPr lang="ru-RU" sz="2400" b="1" dirty="0">
                <a:solidFill>
                  <a:srgbClr val="230AB6"/>
                </a:solidFill>
                <a:latin typeface="Izhitsa" pitchFamily="2" charset="0"/>
              </a:rPr>
              <a:t>	</a:t>
            </a:r>
            <a:r>
              <a:rPr lang="ru-RU" sz="2400" b="1" dirty="0" smtClean="0">
                <a:solidFill>
                  <a:srgbClr val="230AB6"/>
                </a:solidFill>
                <a:latin typeface="Izhitsa" pitchFamily="2" charset="0"/>
              </a:rPr>
              <a:t>    -            мы  </a:t>
            </a:r>
            <a:r>
              <a:rPr lang="ru-RU" sz="2400" b="1" dirty="0">
                <a:solidFill>
                  <a:srgbClr val="230AB6"/>
                </a:solidFill>
                <a:latin typeface="Izhitsa" pitchFamily="2" charset="0"/>
              </a:rPr>
              <a:t>	вы</a:t>
            </a:r>
          </a:p>
          <a:p>
            <a:r>
              <a:rPr lang="ru-RU" sz="2400" b="1" dirty="0">
                <a:solidFill>
                  <a:srgbClr val="8A0000"/>
                </a:solidFill>
                <a:latin typeface="Izhitsa" pitchFamily="2" charset="0"/>
              </a:rPr>
              <a:t>Р</a:t>
            </a:r>
            <a:r>
              <a:rPr lang="ru-RU" b="1" dirty="0">
                <a:solidFill>
                  <a:srgbClr val="8A0000"/>
                </a:solidFill>
                <a:latin typeface="Izhitsa" pitchFamily="2" charset="0"/>
              </a:rPr>
              <a:t>.</a:t>
            </a:r>
            <a:r>
              <a:rPr lang="ru-RU" dirty="0"/>
              <a:t>	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мене	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     тебе</a:t>
            </a:r>
            <a:r>
              <a:rPr lang="ru-RU" dirty="0">
                <a:solidFill>
                  <a:srgbClr val="230AB6"/>
                </a:solidFill>
              </a:rPr>
              <a:t>	</a:t>
            </a:r>
            <a:r>
              <a:rPr lang="ru-RU" dirty="0" smtClean="0">
                <a:solidFill>
                  <a:srgbClr val="230AB6"/>
                </a:solidFill>
              </a:rPr>
              <a:t>    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себе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	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      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насъ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	</a:t>
            </a:r>
            <a:r>
              <a:rPr lang="ru-RU" sz="2400" dirty="0" err="1">
                <a:solidFill>
                  <a:srgbClr val="230AB6"/>
                </a:solidFill>
                <a:latin typeface="Izhitsa" pitchFamily="2" charset="0"/>
              </a:rPr>
              <a:t>васъ</a:t>
            </a:r>
            <a:endParaRPr lang="ru-RU" sz="2400" dirty="0">
              <a:solidFill>
                <a:srgbClr val="230AB6"/>
              </a:solidFill>
              <a:latin typeface="Izhitsa" pitchFamily="2" charset="0"/>
            </a:endParaRPr>
          </a:p>
          <a:p>
            <a:r>
              <a:rPr lang="ru-RU" sz="2400" dirty="0">
                <a:solidFill>
                  <a:srgbClr val="8A0000"/>
                </a:solidFill>
                <a:latin typeface="Izhitsa" pitchFamily="2" charset="0"/>
              </a:rPr>
              <a:t>Д.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	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мънh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     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тебh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     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себh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      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намъ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, 	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вамъ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, 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                          </a:t>
            </a:r>
          </a:p>
          <a:p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 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       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ми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          ти          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си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          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ны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     вы</a:t>
            </a:r>
            <a:endParaRPr lang="ru-RU" sz="2400" dirty="0">
              <a:solidFill>
                <a:srgbClr val="230AB6"/>
              </a:solidFill>
              <a:latin typeface="Izhitsa" pitchFamily="2" charset="0"/>
            </a:endParaRPr>
          </a:p>
          <a:p>
            <a:r>
              <a:rPr lang="ru-RU" sz="2400" dirty="0">
                <a:solidFill>
                  <a:srgbClr val="8A0000"/>
                </a:solidFill>
                <a:latin typeface="Izhitsa" pitchFamily="2" charset="0"/>
              </a:rPr>
              <a:t>В.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	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м# 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	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     т# 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	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  с# 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	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       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ны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, 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   вы,   </a:t>
            </a:r>
          </a:p>
          <a:p>
            <a:pPr algn="just"/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       </a:t>
            </a:r>
            <a:r>
              <a:rPr lang="ru-RU" sz="2400" dirty="0" smtClean="0">
                <a:solidFill>
                  <a:srgbClr val="230AB6"/>
                </a:solidFill>
                <a:latin typeface="Arial Narrow" panose="020B0606020202030204" pitchFamily="34" charset="0"/>
              </a:rPr>
              <a:t>(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мене</a:t>
            </a:r>
            <a:r>
              <a:rPr lang="ru-RU" sz="2400" dirty="0" smtClean="0">
                <a:solidFill>
                  <a:srgbClr val="230AB6"/>
                </a:solidFill>
                <a:latin typeface="Arial Narrow" panose="020B0606020202030204" pitchFamily="34" charset="0"/>
              </a:rPr>
              <a:t>)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 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     </a:t>
            </a:r>
            <a:r>
              <a:rPr lang="ru-RU" sz="2400" dirty="0" smtClean="0">
                <a:solidFill>
                  <a:srgbClr val="230AB6"/>
                </a:solidFill>
                <a:latin typeface="Arial Narrow" panose="020B0606020202030204" pitchFamily="34" charset="0"/>
              </a:rPr>
              <a:t>(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тебе</a:t>
            </a:r>
            <a:r>
              <a:rPr lang="ru-RU" sz="2400" dirty="0" smtClean="0">
                <a:solidFill>
                  <a:srgbClr val="230AB6"/>
                </a:solidFill>
                <a:latin typeface="Arial Narrow" panose="020B0606020202030204" pitchFamily="34" charset="0"/>
              </a:rPr>
              <a:t>)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 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    </a:t>
            </a:r>
            <a:r>
              <a:rPr lang="ru-RU" sz="2400" dirty="0" smtClean="0">
                <a:solidFill>
                  <a:srgbClr val="230AB6"/>
                </a:solidFill>
                <a:latin typeface="Arial Narrow" panose="020B0606020202030204" pitchFamily="34" charset="0"/>
              </a:rPr>
              <a:t>(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себе</a:t>
            </a:r>
            <a:r>
              <a:rPr lang="ru-RU" sz="2400" dirty="0" smtClean="0">
                <a:solidFill>
                  <a:srgbClr val="230AB6"/>
                </a:solidFill>
                <a:latin typeface="Arial Narrow" panose="020B0606020202030204" pitchFamily="34" charset="0"/>
              </a:rPr>
              <a:t>)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 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     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насъ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 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васъ</a:t>
            </a:r>
            <a:endParaRPr lang="ru-RU" sz="2400" dirty="0">
              <a:solidFill>
                <a:srgbClr val="230AB6"/>
              </a:solidFill>
              <a:latin typeface="Izhitsa" pitchFamily="2" charset="0"/>
            </a:endParaRPr>
          </a:p>
          <a:p>
            <a:r>
              <a:rPr lang="ru-RU" sz="2400" dirty="0" err="1" smtClean="0">
                <a:solidFill>
                  <a:srgbClr val="8A0000"/>
                </a:solidFill>
                <a:latin typeface="Izhitsa" pitchFamily="2" charset="0"/>
              </a:rPr>
              <a:t>Тв</a:t>
            </a:r>
            <a:r>
              <a:rPr lang="ru-RU" sz="2400" dirty="0">
                <a:solidFill>
                  <a:srgbClr val="8A0000"/>
                </a:solidFill>
                <a:latin typeface="Izhitsa" pitchFamily="2" charset="0"/>
              </a:rPr>
              <a:t>.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	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мъно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\    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тобо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\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	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 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собо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\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	нами	вами</a:t>
            </a:r>
          </a:p>
          <a:p>
            <a:r>
              <a:rPr lang="ru-RU" sz="2400" dirty="0">
                <a:solidFill>
                  <a:srgbClr val="8A0000"/>
                </a:solidFill>
                <a:latin typeface="Izhitsa" pitchFamily="2" charset="0"/>
              </a:rPr>
              <a:t>М.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	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мънh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	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    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тебh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	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  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себh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	</a:t>
            </a:r>
            <a:r>
              <a:rPr lang="ru-RU" sz="2400" dirty="0" err="1">
                <a:solidFill>
                  <a:srgbClr val="230AB6"/>
                </a:solidFill>
                <a:latin typeface="Izhitsa" pitchFamily="2" charset="0"/>
              </a:rPr>
              <a:t>насъ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	</a:t>
            </a:r>
            <a:r>
              <a:rPr lang="ru-RU" sz="2400" dirty="0" err="1">
                <a:solidFill>
                  <a:srgbClr val="230AB6"/>
                </a:solidFill>
                <a:latin typeface="Izhitsa" pitchFamily="2" charset="0"/>
              </a:rPr>
              <a:t>васъ</a:t>
            </a:r>
            <a:endParaRPr lang="ru-RU" sz="2400" dirty="0">
              <a:solidFill>
                <a:srgbClr val="230AB6"/>
              </a:solidFill>
              <a:latin typeface="Izhitsa" pitchFamily="2" charset="0"/>
            </a:endParaRPr>
          </a:p>
          <a:p>
            <a:pPr marL="1584000" algn="just"/>
            <a:endParaRPr lang="ru-RU" sz="2400" dirty="0" smtClean="0">
              <a:latin typeface="Izhitsa" pitchFamily="2" charset="0"/>
            </a:endParaRPr>
          </a:p>
          <a:p>
            <a:pPr marL="1584000" algn="just"/>
            <a:r>
              <a:rPr lang="ru-RU" sz="2400" dirty="0" smtClean="0">
                <a:latin typeface="Izhitsa" pitchFamily="2" charset="0"/>
              </a:rPr>
              <a:t>           </a:t>
            </a:r>
            <a:r>
              <a:rPr lang="ru-RU" sz="2400" dirty="0" err="1" smtClean="0">
                <a:latin typeface="Izhitsa" pitchFamily="2" charset="0"/>
              </a:rPr>
              <a:t>Дв</a:t>
            </a:r>
            <a:r>
              <a:rPr lang="ru-RU" sz="2400" dirty="0">
                <a:latin typeface="Izhitsa" pitchFamily="2" charset="0"/>
              </a:rPr>
              <a:t>. число</a:t>
            </a:r>
          </a:p>
          <a:p>
            <a:pPr marL="1584000" algn="just"/>
            <a:r>
              <a:rPr lang="ru-RU" sz="2400" dirty="0">
                <a:solidFill>
                  <a:srgbClr val="8A0000"/>
                </a:solidFill>
                <a:latin typeface="Izhitsa" pitchFamily="2" charset="0"/>
              </a:rPr>
              <a:t>И</a:t>
            </a:r>
            <a:r>
              <a:rPr lang="ru-RU" sz="2400" dirty="0">
                <a:latin typeface="Izhitsa" pitchFamily="2" charset="0"/>
              </a:rPr>
              <a:t>.	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в h	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       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ва</a:t>
            </a:r>
            <a:endParaRPr lang="ru-RU" sz="2400" dirty="0">
              <a:solidFill>
                <a:srgbClr val="230AB6"/>
              </a:solidFill>
              <a:latin typeface="Izhitsa" pitchFamily="2" charset="0"/>
            </a:endParaRPr>
          </a:p>
          <a:p>
            <a:pPr marL="1584000" algn="just"/>
            <a:r>
              <a:rPr lang="ru-RU" sz="2400" dirty="0">
                <a:solidFill>
                  <a:srgbClr val="8A0000"/>
                </a:solidFill>
                <a:latin typeface="Izhitsa" pitchFamily="2" charset="0"/>
              </a:rPr>
              <a:t>В.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	на,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ны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	</a:t>
            </a:r>
            <a:r>
              <a:rPr lang="ru-RU" sz="2400" dirty="0" err="1">
                <a:solidFill>
                  <a:srgbClr val="230AB6"/>
                </a:solidFill>
                <a:latin typeface="Izhitsa" pitchFamily="2" charset="0"/>
              </a:rPr>
              <a:t>ва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, вы</a:t>
            </a:r>
          </a:p>
          <a:p>
            <a:pPr marL="1584000" algn="just"/>
            <a:r>
              <a:rPr lang="ru-RU" sz="2400" dirty="0">
                <a:solidFill>
                  <a:srgbClr val="8A0000"/>
                </a:solidFill>
                <a:latin typeface="Izhitsa" pitchFamily="2" charset="0"/>
              </a:rPr>
              <a:t>Р.- М.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	</a:t>
            </a:r>
            <a:r>
              <a:rPr lang="ru-RU" sz="2400" dirty="0" err="1">
                <a:solidFill>
                  <a:srgbClr val="230AB6"/>
                </a:solidFill>
                <a:latin typeface="Izhitsa" pitchFamily="2" charset="0"/>
              </a:rPr>
              <a:t>наю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	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       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ваю</a:t>
            </a:r>
            <a:endParaRPr lang="ru-RU" sz="2400" dirty="0">
              <a:solidFill>
                <a:srgbClr val="230AB6"/>
              </a:solidFill>
              <a:latin typeface="Izhitsa" pitchFamily="2" charset="0"/>
            </a:endParaRPr>
          </a:p>
          <a:p>
            <a:pPr marL="1584000" algn="just"/>
            <a:r>
              <a:rPr lang="ru-RU" sz="2400" dirty="0">
                <a:solidFill>
                  <a:srgbClr val="8A0000"/>
                </a:solidFill>
                <a:latin typeface="Izhitsa" pitchFamily="2" charset="0"/>
              </a:rPr>
              <a:t>Д.- </a:t>
            </a:r>
            <a:r>
              <a:rPr lang="ru-RU" sz="2400" dirty="0" err="1">
                <a:solidFill>
                  <a:srgbClr val="8A0000"/>
                </a:solidFill>
                <a:latin typeface="Izhitsa" pitchFamily="2" charset="0"/>
              </a:rPr>
              <a:t>Тв</a:t>
            </a:r>
            <a:r>
              <a:rPr lang="ru-RU" sz="2400" dirty="0">
                <a:solidFill>
                  <a:srgbClr val="8A0000"/>
                </a:solidFill>
                <a:latin typeface="Izhitsa" pitchFamily="2" charset="0"/>
              </a:rPr>
              <a:t>.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	</a:t>
            </a:r>
            <a:r>
              <a:rPr lang="ru-RU" sz="2400" dirty="0" err="1">
                <a:solidFill>
                  <a:srgbClr val="230AB6"/>
                </a:solidFill>
                <a:latin typeface="Izhitsa" pitchFamily="2" charset="0"/>
              </a:rPr>
              <a:t>нама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	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       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вама</a:t>
            </a:r>
            <a:endParaRPr lang="ru-RU" sz="2400" dirty="0">
              <a:solidFill>
                <a:srgbClr val="230AB6"/>
              </a:solidFill>
              <a:latin typeface="Izhitsa" pitchFamily="2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H="1">
            <a:off x="5653668" y="936702"/>
            <a:ext cx="11152" cy="322270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V="1">
            <a:off x="267629" y="1237785"/>
            <a:ext cx="7694342" cy="111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801690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9667" y="0"/>
            <a:ext cx="8430322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24000" algn="just"/>
            <a:r>
              <a:rPr lang="be-BY" sz="2400" b="1" dirty="0" smtClean="0">
                <a:solidFill>
                  <a:srgbClr val="333333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Склонение личных местоимений имело </a:t>
            </a:r>
            <a:r>
              <a:rPr lang="be-BY" sz="2400" b="1" u="sng" dirty="0" smtClean="0">
                <a:solidFill>
                  <a:srgbClr val="8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особенности</a:t>
            </a:r>
            <a:r>
              <a:rPr lang="be-BY" sz="2400" b="1" dirty="0" smtClean="0">
                <a:solidFill>
                  <a:srgbClr val="333333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indent="324000" algn="just">
              <a:buAutoNum type="arabicParenR"/>
            </a:pPr>
            <a:r>
              <a:rPr lang="ru-RU" sz="2400" b="1" u="sng" dirty="0" smtClean="0">
                <a:solidFill>
                  <a:srgbClr val="8A0000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Супплетивизм основ </a:t>
            </a:r>
            <a:r>
              <a:rPr lang="ru-RU" sz="2400" b="1" dirty="0" smtClean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(формы разных падежей образованы от разных основ).</a:t>
            </a:r>
            <a:r>
              <a:rPr lang="ru-RU" sz="2400" b="1" dirty="0" smtClean="0">
                <a:solidFill>
                  <a:srgbClr val="8A0000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Он имеет индоевропейское происхождение.</a:t>
            </a:r>
          </a:p>
          <a:p>
            <a:pPr indent="324000" algn="just">
              <a:buAutoNum type="arabicParenR"/>
            </a:pPr>
            <a:endParaRPr lang="ru-RU" sz="800" b="1" dirty="0" smtClean="0">
              <a:latin typeface="Arial Narrow" panose="020B0606020202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24000" algn="just">
              <a:buAutoNum type="arabicParenR"/>
            </a:pPr>
            <a:r>
              <a:rPr lang="ru-RU" sz="2400" b="1" dirty="0" smtClean="0">
                <a:solidFill>
                  <a:srgbClr val="333333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Формы Дат. </a:t>
            </a:r>
            <a:r>
              <a:rPr lang="ru-RU" sz="2400" b="1" dirty="0">
                <a:solidFill>
                  <a:srgbClr val="333333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падежа </a:t>
            </a:r>
            <a:r>
              <a:rPr lang="ru-RU" sz="2400" b="1" dirty="0">
                <a:solidFill>
                  <a:srgbClr val="8A0000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ми, ти, си, </a:t>
            </a:r>
            <a:r>
              <a:rPr lang="ru-RU" sz="2400" b="1" dirty="0" err="1">
                <a:solidFill>
                  <a:srgbClr val="8A0000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ны</a:t>
            </a:r>
            <a:r>
              <a:rPr lang="ru-RU" sz="2400" b="1" dirty="0">
                <a:solidFill>
                  <a:srgbClr val="8A0000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вы</a:t>
            </a:r>
            <a:r>
              <a:rPr lang="ru-RU" sz="2400" b="1" dirty="0">
                <a:solidFill>
                  <a:srgbClr val="333333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были в </a:t>
            </a:r>
            <a:r>
              <a:rPr lang="ru-RU" sz="2400" b="1" dirty="0" smtClean="0">
                <a:solidFill>
                  <a:srgbClr val="333333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старо-славянском </a:t>
            </a:r>
            <a:r>
              <a:rPr lang="ru-RU" sz="2400" b="1" dirty="0">
                <a:solidFill>
                  <a:srgbClr val="333333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языке </a:t>
            </a:r>
            <a:r>
              <a:rPr lang="ru-RU" sz="2400" b="1" u="sng" dirty="0" smtClean="0">
                <a:solidFill>
                  <a:srgbClr val="8A0000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энклитиками,</a:t>
            </a:r>
            <a:r>
              <a:rPr lang="ru-RU" sz="2400" b="1" dirty="0" smtClean="0">
                <a:solidFill>
                  <a:srgbClr val="333333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333333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то есть словами, не имеющими самостоятельного ударения, но примыкавшими по ударению к предшествующему слову. </a:t>
            </a:r>
            <a:r>
              <a:rPr lang="ru-RU" sz="2400" b="1" dirty="0" smtClean="0">
                <a:solidFill>
                  <a:srgbClr val="333333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Они </a:t>
            </a:r>
            <a:r>
              <a:rPr lang="ru-RU" sz="2400" b="1" dirty="0">
                <a:solidFill>
                  <a:srgbClr val="333333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 могли употребляться с </a:t>
            </a:r>
            <a:r>
              <a:rPr lang="ru-RU" sz="2400" b="1" dirty="0" smtClean="0">
                <a:solidFill>
                  <a:srgbClr val="333333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предлогами. </a:t>
            </a:r>
            <a:r>
              <a:rPr lang="ru-RU" sz="2400" b="1" dirty="0">
                <a:solidFill>
                  <a:srgbClr val="333333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конструкции с предлогами употреблялись лишь формы </a:t>
            </a:r>
            <a:r>
              <a:rPr lang="ru-RU" sz="2400" b="1" dirty="0" err="1" smtClean="0">
                <a:solidFill>
                  <a:srgbClr val="8A0000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мьнh</a:t>
            </a:r>
            <a:r>
              <a:rPr lang="ru-RU" sz="2400" b="1" dirty="0">
                <a:solidFill>
                  <a:srgbClr val="8A0000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, </a:t>
            </a:r>
            <a:r>
              <a:rPr lang="ru-RU" sz="2400" b="1" dirty="0" err="1" smtClean="0">
                <a:solidFill>
                  <a:srgbClr val="8A0000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тебh</a:t>
            </a:r>
            <a:r>
              <a:rPr lang="ru-RU" sz="2400" b="1" dirty="0">
                <a:solidFill>
                  <a:srgbClr val="8A0000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, </a:t>
            </a:r>
            <a:r>
              <a:rPr lang="ru-RU" sz="2400" b="1" dirty="0" err="1" smtClean="0">
                <a:solidFill>
                  <a:srgbClr val="8A0000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себh</a:t>
            </a:r>
            <a:r>
              <a:rPr lang="ru-RU" sz="2400" b="1" dirty="0">
                <a:solidFill>
                  <a:srgbClr val="8A0000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, </a:t>
            </a:r>
            <a:r>
              <a:rPr lang="ru-RU" sz="2400" b="1" dirty="0" err="1">
                <a:solidFill>
                  <a:srgbClr val="8A0000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намъ</a:t>
            </a:r>
            <a:r>
              <a:rPr lang="ru-RU" sz="2400" b="1" dirty="0">
                <a:solidFill>
                  <a:srgbClr val="8A0000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dirty="0" err="1" smtClean="0">
                <a:solidFill>
                  <a:srgbClr val="8A0000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вамъ</a:t>
            </a:r>
            <a:r>
              <a:rPr lang="ru-RU" sz="2400" b="1" dirty="0" smtClean="0">
                <a:solidFill>
                  <a:srgbClr val="333333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b="1" dirty="0">
                <a:solidFill>
                  <a:srgbClr val="333333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Ср.: </a:t>
            </a:r>
            <a:r>
              <a:rPr lang="ru-RU" sz="2400" b="1" dirty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господи </a:t>
            </a:r>
            <a:r>
              <a:rPr lang="ru-RU" sz="2400" b="1" dirty="0" err="1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аmе</a:t>
            </a:r>
            <a:r>
              <a:rPr lang="ru-RU" sz="2400" b="1" dirty="0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ты </a:t>
            </a:r>
            <a:r>
              <a:rPr lang="ru-RU" sz="2400" b="1" dirty="0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~си </a:t>
            </a:r>
            <a:r>
              <a:rPr lang="ru-RU" sz="2400" b="1" dirty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повели </a:t>
            </a:r>
            <a:r>
              <a:rPr lang="ru-RU" sz="2400" b="1" dirty="0">
                <a:solidFill>
                  <a:srgbClr val="8A0000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</a:t>
            </a:r>
            <a:r>
              <a:rPr lang="ru-RU" sz="2400" b="1" dirty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прити</a:t>
            </a:r>
            <a:r>
              <a:rPr lang="ru-RU" sz="2400" b="1" dirty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8A0000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къ</a:t>
            </a:r>
            <a:r>
              <a:rPr lang="ru-RU" sz="2400" b="1" dirty="0">
                <a:solidFill>
                  <a:srgbClr val="8A0000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solidFill>
                  <a:srgbClr val="8A0000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себh</a:t>
            </a:r>
            <a:r>
              <a:rPr lang="ru-RU" sz="2400" b="1" dirty="0">
                <a:solidFill>
                  <a:srgbClr val="333333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(</a:t>
            </a:r>
            <a:r>
              <a:rPr lang="ru-RU" sz="2400" b="1" dirty="0" err="1">
                <a:solidFill>
                  <a:srgbClr val="333333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Сав.кн</a:t>
            </a:r>
            <a:r>
              <a:rPr lang="ru-RU" sz="2400" b="1" dirty="0" smtClean="0">
                <a:solidFill>
                  <a:srgbClr val="333333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.).</a:t>
            </a:r>
          </a:p>
          <a:p>
            <a:pPr algn="just"/>
            <a:endParaRPr lang="ru-RU" sz="800" b="1" dirty="0" smtClean="0">
              <a:solidFill>
                <a:srgbClr val="333333"/>
              </a:solidFill>
              <a:latin typeface="Arial Narrow" panose="020B0606020202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b="1" dirty="0" smtClean="0">
                <a:solidFill>
                  <a:srgbClr val="333333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3) формы Винит. </a:t>
            </a:r>
            <a:r>
              <a:rPr lang="ru-RU" sz="2400" b="1" dirty="0">
                <a:solidFill>
                  <a:srgbClr val="333333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падежа </a:t>
            </a:r>
            <a:r>
              <a:rPr lang="ru-RU" sz="2400" b="1" dirty="0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dirty="0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Kirillica Wincyr" panose="00000500000000000000" pitchFamily="2" charset="2"/>
              </a:rPr>
              <a:t></a:t>
            </a:r>
            <a:r>
              <a:rPr lang="ru-RU" sz="2400" b="1" dirty="0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т</a:t>
            </a:r>
            <a:r>
              <a:rPr lang="ru-RU" sz="2400" b="1" dirty="0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Kirillica Wincyr" panose="00000500000000000000" pitchFamily="2" charset="2"/>
              </a:rPr>
              <a:t></a:t>
            </a:r>
            <a:r>
              <a:rPr lang="ru-RU" sz="2400" b="1" dirty="0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с</a:t>
            </a:r>
            <a:r>
              <a:rPr lang="ru-RU" sz="2400" b="1" dirty="0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Kirillica Wincyr" panose="00000500000000000000" pitchFamily="2" charset="2"/>
              </a:rPr>
              <a:t></a:t>
            </a:r>
            <a:r>
              <a:rPr lang="ru-RU" sz="2400" b="1" dirty="0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dirty="0" err="1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ны</a:t>
            </a:r>
            <a:r>
              <a:rPr lang="ru-RU" sz="2400" b="1" dirty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dirty="0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 </a:t>
            </a:r>
            <a:r>
              <a:rPr lang="ru-RU" sz="2400" b="1" dirty="0" smtClean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 являлись энклитиками, имели самостоятельное ударение и выступали с предлогами: </a:t>
            </a:r>
            <a:r>
              <a:rPr lang="ru-RU" sz="2400" b="1" dirty="0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ты </a:t>
            </a:r>
            <a:r>
              <a:rPr lang="ru-RU" sz="2400" b="1" dirty="0" err="1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400" b="1" dirty="0" err="1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Kirillica Wincyr" panose="00000500000000000000" pitchFamily="2" charset="2"/>
              </a:rPr>
              <a:t>си</a:t>
            </a:r>
            <a:r>
              <a:rPr lang="ru-RU" sz="2400" b="1" dirty="0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Kirillica Wincyr" panose="00000500000000000000" pitchFamily="2" charset="2"/>
              </a:rPr>
              <a:t> </a:t>
            </a:r>
            <a:r>
              <a:rPr lang="ru-RU" sz="2400" b="1" dirty="0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Kirillica Wincyr" panose="00000500000000000000" pitchFamily="2" charset="2"/>
              </a:rPr>
              <a:t>ко люблю </a:t>
            </a:r>
            <a:r>
              <a:rPr lang="ru-RU" sz="2400" b="1" dirty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2400" b="1" dirty="0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Kirillica Wincyr" panose="00000500000000000000" pitchFamily="2" charset="2"/>
              </a:rPr>
              <a:t></a:t>
            </a:r>
            <a:r>
              <a:rPr lang="ru-RU" sz="2400" b="1" dirty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  <a:sym typeface="Kirillica Wincyr" panose="00000500000000000000" pitchFamily="2" charset="2"/>
              </a:rPr>
              <a:t> </a:t>
            </a:r>
            <a:r>
              <a:rPr lang="ru-RU" sz="2400" b="1" dirty="0" smtClean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  <a:sym typeface="Kirillica Wincyr" panose="00000500000000000000" pitchFamily="2" charset="2"/>
              </a:rPr>
              <a:t>(</a:t>
            </a:r>
            <a:r>
              <a:rPr lang="ru-RU" sz="2400" b="1" dirty="0" err="1" smtClean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  <a:sym typeface="Kirillica Wincyr" panose="00000500000000000000" pitchFamily="2" charset="2"/>
              </a:rPr>
              <a:t>Зогр</a:t>
            </a:r>
            <a:r>
              <a:rPr lang="ru-RU" sz="2400" b="1" dirty="0" smtClean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  <a:sym typeface="Kirillica Wincyr" panose="00000500000000000000" pitchFamily="2" charset="2"/>
              </a:rPr>
              <a:t>. ев.)</a:t>
            </a:r>
            <a:r>
              <a:rPr lang="ru-RU" sz="2400" b="1" dirty="0" smtClean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/>
            <a:endParaRPr lang="ru-RU" sz="800" b="1" dirty="0" smtClean="0">
              <a:latin typeface="Arial Narrow" panose="020B0606020202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b="1" dirty="0" smtClean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4) употребление </a:t>
            </a:r>
            <a:r>
              <a:rPr lang="ru-RU" sz="2400" b="1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форм </a:t>
            </a:r>
            <a:r>
              <a:rPr lang="ru-RU" sz="2400" b="1" dirty="0">
                <a:solidFill>
                  <a:srgbClr val="8A0000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мене, тебе, себе, </a:t>
            </a:r>
            <a:r>
              <a:rPr lang="ru-RU" sz="2400" b="1" dirty="0" err="1">
                <a:solidFill>
                  <a:srgbClr val="8A0000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насъ</a:t>
            </a:r>
            <a:r>
              <a:rPr lang="ru-RU" sz="2400" b="1" dirty="0">
                <a:solidFill>
                  <a:srgbClr val="8A0000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400" b="1" dirty="0" err="1" smtClean="0">
                <a:solidFill>
                  <a:srgbClr val="8A0000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васъ</a:t>
            </a:r>
            <a:r>
              <a:rPr lang="ru-RU" sz="2400" b="1" dirty="0" smtClean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связано </a:t>
            </a:r>
            <a:r>
              <a:rPr lang="ru-RU" sz="2400" b="1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 заменой древних форм </a:t>
            </a:r>
            <a:r>
              <a:rPr lang="ru-RU" sz="2400" b="1" dirty="0" smtClean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Винит. </a:t>
            </a:r>
            <a:r>
              <a:rPr lang="ru-RU" sz="2400" b="1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падежа формой </a:t>
            </a:r>
            <a:r>
              <a:rPr lang="ru-RU" sz="2400" b="1" dirty="0" smtClean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Род. падежа </a:t>
            </a:r>
            <a:r>
              <a:rPr lang="ru-RU" sz="2400" b="1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(в связи с развитием категории одушевленности</a:t>
            </a:r>
            <a:r>
              <a:rPr lang="ru-RU" sz="2400" b="1" dirty="0" smtClean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): </a:t>
            </a:r>
            <a:r>
              <a:rPr lang="ru-RU" sz="2400" b="1" dirty="0" err="1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аmе</a:t>
            </a:r>
            <a:r>
              <a:rPr lang="ru-RU" sz="2400" b="1" dirty="0" smtClean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изгониши</a:t>
            </a:r>
            <a:r>
              <a:rPr lang="ru-RU" sz="2400" b="1" dirty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8A0000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насъ</a:t>
            </a:r>
            <a:r>
              <a:rPr lang="ru-RU" sz="2400" b="1" dirty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повели </a:t>
            </a:r>
            <a:r>
              <a:rPr lang="ru-RU" sz="2400" b="1" dirty="0" err="1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намъ</a:t>
            </a:r>
            <a:r>
              <a:rPr lang="ru-RU" sz="2400" b="1" dirty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ити</a:t>
            </a:r>
            <a:r>
              <a:rPr lang="ru-RU" sz="2400" b="1" dirty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въ</a:t>
            </a:r>
            <a:r>
              <a:rPr lang="ru-RU" sz="2400" b="1" dirty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стадо </a:t>
            </a:r>
            <a:r>
              <a:rPr lang="ru-RU" sz="2400" b="1" dirty="0" err="1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свино</a:t>
            </a:r>
            <a:r>
              <a:rPr lang="ru-RU" sz="2400" b="1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</a:t>
            </a:r>
            <a:r>
              <a:rPr lang="ru-RU" sz="2400" b="1" dirty="0" smtClean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(Сав. кн.).</a:t>
            </a:r>
            <a:endParaRPr lang="ru-RU" sz="2400" b="1" dirty="0">
              <a:effectLst/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59271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9486" y="0"/>
            <a:ext cx="8752114" cy="71096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e-BY" sz="2400" b="1" dirty="0" smtClean="0">
                <a:solidFill>
                  <a:srgbClr val="8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4. Группа неличных местоимений</a:t>
            </a:r>
          </a:p>
          <a:p>
            <a:pPr indent="-457200" algn="just">
              <a:buAutoNum type="arabicParenR"/>
            </a:pPr>
            <a:r>
              <a:rPr lang="be-BY" sz="2400" b="1" dirty="0" smtClean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be-BY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be-BY" sz="2400" b="1" dirty="0" smtClean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неличным местоимениям относятся местоимения всех остальных разрядов, изменяющиеся по родам. Это </a:t>
            </a:r>
            <a:r>
              <a:rPr lang="ru-RU" sz="2400" b="1" dirty="0" smtClean="0">
                <a:solidFill>
                  <a:srgbClr val="333333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притяжательные,</a:t>
            </a:r>
            <a:r>
              <a:rPr lang="ru-RU" sz="2400" b="1" dirty="0">
                <a:latin typeface="Arial Narrow" panose="020B0606020202030204" pitchFamily="34" charset="0"/>
              </a:rPr>
              <a:t> </a:t>
            </a:r>
            <a:r>
              <a:rPr lang="ru-RU" sz="2400" b="1" dirty="0" smtClean="0">
                <a:latin typeface="Arial Narrow" panose="020B0606020202030204" pitchFamily="34" charset="0"/>
              </a:rPr>
              <a:t>вопросительные, отрицательные, </a:t>
            </a:r>
            <a:r>
              <a:rPr lang="ru-RU" sz="2400" b="1" dirty="0" err="1" smtClean="0">
                <a:latin typeface="Arial Narrow" panose="020B0606020202030204" pitchFamily="34" charset="0"/>
              </a:rPr>
              <a:t>опреде-лительные</a:t>
            </a:r>
            <a:r>
              <a:rPr lang="ru-RU" sz="2400" b="1" dirty="0">
                <a:latin typeface="Arial Narrow" panose="020B0606020202030204" pitchFamily="34" charset="0"/>
              </a:rPr>
              <a:t>,</a:t>
            </a:r>
            <a:r>
              <a:rPr lang="ru-RU" sz="2400" b="1" dirty="0">
                <a:solidFill>
                  <a:srgbClr val="333333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Arial Narrow" panose="020B0606020202030204" pitchFamily="34" charset="0"/>
              </a:rPr>
              <a:t>неопределённые, относительные,</a:t>
            </a:r>
            <a:r>
              <a:rPr lang="ru-RU" sz="2400" b="1" dirty="0" smtClean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количествен</a:t>
            </a:r>
            <a:r>
              <a:rPr lang="ru-RU" sz="2400" b="1" dirty="0" smtClean="0">
                <a:latin typeface="Arial Narrow" panose="020B0606020202030204" pitchFamily="34" charset="0"/>
              </a:rPr>
              <a:t>ные и указательные местоимения. Они </a:t>
            </a:r>
            <a:r>
              <a:rPr lang="ru-RU" sz="2400" b="1" dirty="0" smtClean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склонялись по особому, </a:t>
            </a:r>
            <a:r>
              <a:rPr lang="ru-RU" sz="2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местоименному</a:t>
            </a:r>
            <a:r>
              <a:rPr lang="ru-RU" sz="2400" b="1" dirty="0" smtClean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склонению.  При этом различается 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твердый</a:t>
            </a:r>
            <a:r>
              <a:rPr lang="ru-RU" sz="2400" b="1" dirty="0" smtClean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мягкий варианты </a:t>
            </a:r>
            <a:r>
              <a:rPr lang="ru-RU" sz="2400" b="1" dirty="0" smtClean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склонения в зависимости от конечного согласного основы. </a:t>
            </a:r>
          </a:p>
          <a:p>
            <a:pPr indent="288000" algn="just"/>
            <a:r>
              <a:rPr lang="ru-RU" sz="2400" b="1" dirty="0" smtClean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твердому варианту</a:t>
            </a:r>
            <a:r>
              <a:rPr lang="ru-RU" sz="2400" b="1" dirty="0" smtClean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например, относятся местоимения </a:t>
            </a:r>
            <a:r>
              <a:rPr lang="ru-RU" sz="2400" b="1" dirty="0" err="1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инъ</a:t>
            </a:r>
            <a:r>
              <a:rPr lang="ru-RU" sz="2400" b="1" dirty="0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dirty="0" err="1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етеръ</a:t>
            </a:r>
            <a:r>
              <a:rPr lang="ru-RU" sz="2400" b="1" dirty="0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dirty="0" err="1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инъ</a:t>
            </a:r>
            <a:r>
              <a:rPr lang="ru-RU" sz="2400" b="1" dirty="0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200" b="1" dirty="0" err="1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такъ</a:t>
            </a:r>
            <a:r>
              <a:rPr lang="ru-RU" sz="2200" b="1" dirty="0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200" b="1" dirty="0" err="1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какъ</a:t>
            </a:r>
            <a:r>
              <a:rPr lang="ru-RU" sz="2200" b="1" dirty="0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200" b="1" dirty="0" err="1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самъ</a:t>
            </a:r>
            <a:r>
              <a:rPr lang="ru-RU" sz="2200" b="1" dirty="0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200" b="1" dirty="0" err="1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вьс</a:t>
            </a:r>
            <a:r>
              <a:rPr lang="ru-RU" sz="2200" dirty="0" err="1" smtClean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</a:t>
            </a:r>
            <a:r>
              <a:rPr lang="ru-RU" sz="2200" b="1" dirty="0" err="1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къ</a:t>
            </a:r>
            <a:r>
              <a:rPr lang="ru-RU" sz="2200" b="1" dirty="0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dirty="0" err="1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коликъ</a:t>
            </a:r>
            <a:r>
              <a:rPr lang="ru-RU" sz="2400" b="1" dirty="0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dirty="0" err="1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тъ</a:t>
            </a:r>
            <a:r>
              <a:rPr lang="ru-RU" sz="2400" b="1" dirty="0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др.  При склонении местоимений с основой на 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Г, К, Х </a:t>
            </a:r>
            <a:r>
              <a:rPr lang="ru-RU" sz="2400" b="1" dirty="0" smtClean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перед </a:t>
            </a:r>
            <a:r>
              <a:rPr lang="ru-RU" sz="2400" b="1" dirty="0" smtClean="0">
                <a:solidFill>
                  <a:srgbClr val="C00000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  <a:sym typeface="Kirillica Wincyr" panose="00000500000000000000" pitchFamily="2" charset="2"/>
              </a:rPr>
              <a:t></a:t>
            </a:r>
            <a:r>
              <a:rPr lang="ru-RU" sz="2400" b="1" dirty="0" smtClean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  <a:sym typeface="Kirillica Wincyr" panose="00000500000000000000" pitchFamily="2" charset="2"/>
              </a:rPr>
              <a:t> будут появляться чередования по 2-й палатализации: 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  <a:sym typeface="Kirillica Wincyr" panose="00000500000000000000" pitchFamily="2" charset="2"/>
              </a:rPr>
              <a:t>Г // З, К // Ц, Х // С</a:t>
            </a:r>
            <a:r>
              <a:rPr lang="ru-RU" sz="2400" b="1" dirty="0" smtClean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  <a:sym typeface="Kirillica Wincyr" panose="00000500000000000000" pitchFamily="2" charset="2"/>
              </a:rPr>
              <a:t>, сравним: </a:t>
            </a:r>
            <a:r>
              <a:rPr lang="ru-RU" sz="2400" b="1" dirty="0" smtClean="0">
                <a:solidFill>
                  <a:srgbClr val="C00000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  <a:sym typeface="Kirillica Wincyr" panose="00000500000000000000" pitchFamily="2" charset="2"/>
              </a:rPr>
              <a:t>И. </a:t>
            </a:r>
            <a:r>
              <a:rPr lang="ru-RU" sz="2400" b="1" dirty="0" err="1" smtClean="0">
                <a:solidFill>
                  <a:srgbClr val="C00000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  <a:sym typeface="Kirillica Wincyr" panose="00000500000000000000" pitchFamily="2" charset="2"/>
              </a:rPr>
              <a:t>пад</a:t>
            </a:r>
            <a:r>
              <a:rPr lang="ru-RU" sz="2400" b="1" dirty="0" smtClean="0">
                <a:solidFill>
                  <a:srgbClr val="C00000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  <a:sym typeface="Kirillica Wincyr" panose="00000500000000000000" pitchFamily="2" charset="2"/>
              </a:rPr>
              <a:t>. </a:t>
            </a:r>
            <a:r>
              <a:rPr lang="ru-RU" sz="2400" b="1" dirty="0" err="1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Kirillica Wincyr" panose="00000500000000000000" pitchFamily="2" charset="2"/>
              </a:rPr>
              <a:t>тъ</a:t>
            </a:r>
            <a:r>
              <a:rPr lang="ru-RU" sz="2400" b="1" dirty="0" smtClean="0">
                <a:solidFill>
                  <a:srgbClr val="230AB6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  <a:sym typeface="Kirillica Wincyr" panose="00000500000000000000" pitchFamily="2" charset="2"/>
              </a:rPr>
              <a:t>;     </a:t>
            </a:r>
            <a:r>
              <a:rPr lang="ru-RU" sz="2400" b="1" dirty="0" err="1" smtClean="0">
                <a:solidFill>
                  <a:srgbClr val="C00000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  <a:sym typeface="Kirillica Wincyr" panose="00000500000000000000" pitchFamily="2" charset="2"/>
              </a:rPr>
              <a:t>Тв</a:t>
            </a:r>
            <a:r>
              <a:rPr lang="ru-RU" sz="2400" b="1" dirty="0" smtClean="0">
                <a:solidFill>
                  <a:srgbClr val="C00000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  <a:sym typeface="Kirillica Wincyr" panose="00000500000000000000" pitchFamily="2" charset="2"/>
              </a:rPr>
              <a:t>. п. </a:t>
            </a:r>
            <a:r>
              <a:rPr lang="ru-RU" sz="2400" b="1" dirty="0" err="1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Kirillica Wincyr" panose="00000500000000000000" pitchFamily="2" charset="2"/>
              </a:rPr>
              <a:t>тмъ</a:t>
            </a:r>
            <a:r>
              <a:rPr lang="ru-RU" sz="2400" b="1" dirty="0" smtClean="0">
                <a:solidFill>
                  <a:srgbClr val="C00000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Kirillica Wincyr" panose="00000500000000000000" pitchFamily="2" charset="2"/>
              </a:rPr>
              <a:t>;  </a:t>
            </a:r>
            <a:r>
              <a:rPr lang="ru-RU" sz="2400" b="1" dirty="0" smtClean="0">
                <a:solidFill>
                  <a:srgbClr val="C00000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  <a:sym typeface="Kirillica Wincyr" panose="00000500000000000000" pitchFamily="2" charset="2"/>
              </a:rPr>
              <a:t>И. </a:t>
            </a:r>
            <a:r>
              <a:rPr lang="ru-RU" sz="2400" b="1" dirty="0" err="1" smtClean="0">
                <a:solidFill>
                  <a:srgbClr val="C00000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  <a:sym typeface="Kirillica Wincyr" panose="00000500000000000000" pitchFamily="2" charset="2"/>
              </a:rPr>
              <a:t>пад</a:t>
            </a:r>
            <a:r>
              <a:rPr lang="ru-RU" sz="2400" b="1" dirty="0" smtClean="0">
                <a:solidFill>
                  <a:srgbClr val="C00000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Kirillica Wincyr" panose="00000500000000000000" pitchFamily="2" charset="2"/>
              </a:rPr>
              <a:t> </a:t>
            </a:r>
            <a:r>
              <a:rPr lang="ru-RU" sz="2400" b="1" dirty="0" err="1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Kirillica Wincyr" panose="00000500000000000000" pitchFamily="2" charset="2"/>
              </a:rPr>
              <a:t>такъ</a:t>
            </a:r>
            <a:r>
              <a:rPr lang="ru-RU" sz="2400" b="1" dirty="0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Kirillica Wincyr" panose="00000500000000000000" pitchFamily="2" charset="2"/>
              </a:rPr>
              <a:t>; </a:t>
            </a:r>
            <a:r>
              <a:rPr lang="ru-RU" sz="2400" b="1" dirty="0" smtClean="0">
                <a:solidFill>
                  <a:srgbClr val="C00000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  <a:sym typeface="Kirillica Wincyr" panose="00000500000000000000" pitchFamily="2" charset="2"/>
              </a:rPr>
              <a:t>в</a:t>
            </a:r>
            <a:r>
              <a:rPr lang="ru-RU" sz="2400" b="1" dirty="0">
                <a:solidFill>
                  <a:srgbClr val="C00000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  <a:sym typeface="Kirillica Wincyr" panose="00000500000000000000" pitchFamily="2" charset="2"/>
              </a:rPr>
              <a:t>. п. </a:t>
            </a:r>
            <a:r>
              <a:rPr lang="ru-RU" sz="2400" b="1" dirty="0" err="1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Kirillica Wincyr" panose="00000500000000000000" pitchFamily="2" charset="2"/>
              </a:rPr>
              <a:t>та</a:t>
            </a:r>
            <a:r>
              <a:rPr lang="ru-RU" sz="2400" b="1" dirty="0" err="1" smtClean="0">
                <a:solidFill>
                  <a:srgbClr val="C00000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Kirillica Wincyr" panose="00000500000000000000" pitchFamily="2" charset="2"/>
              </a:rPr>
              <a:t>ц</a:t>
            </a:r>
            <a:r>
              <a:rPr lang="ru-RU" sz="2400" b="1" dirty="0" err="1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Kirillica Wincyr" panose="00000500000000000000" pitchFamily="2" charset="2"/>
              </a:rPr>
              <a:t></a:t>
            </a:r>
            <a:r>
              <a:rPr lang="ru-RU" sz="2400" b="1" dirty="0" err="1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Kirillica Wincyr" panose="00000500000000000000" pitchFamily="2" charset="2"/>
              </a:rPr>
              <a:t>мъ</a:t>
            </a:r>
            <a:endParaRPr lang="ru-RU" sz="2400" b="1" dirty="0" smtClean="0">
              <a:solidFill>
                <a:srgbClr val="230AB6"/>
              </a:solidFill>
              <a:latin typeface="Izhitsa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88000" algn="just"/>
            <a:r>
              <a:rPr lang="ru-RU" sz="2400" b="1" dirty="0" smtClean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мягкому варианту</a:t>
            </a:r>
            <a:r>
              <a:rPr lang="ru-RU" sz="2400" b="1" dirty="0" smtClean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относятся местоимения </a:t>
            </a:r>
            <a:r>
              <a:rPr lang="ru-RU" sz="2400" b="1" dirty="0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мои, твои, свои, </a:t>
            </a:r>
            <a:r>
              <a:rPr lang="ru-RU" sz="2400" b="1" dirty="0" err="1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нашь</a:t>
            </a:r>
            <a:r>
              <a:rPr lang="ru-RU" sz="2400" b="1" dirty="0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dirty="0" err="1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вашь</a:t>
            </a:r>
            <a:r>
              <a:rPr lang="ru-RU" sz="2400" b="1" dirty="0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200" b="1" dirty="0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чии, </a:t>
            </a:r>
            <a:r>
              <a:rPr lang="ru-RU" sz="2200" b="1" dirty="0" err="1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кыи</a:t>
            </a:r>
            <a:r>
              <a:rPr lang="ru-RU" sz="2200" b="1" dirty="0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dirty="0" err="1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2400" b="1" dirty="0" err="1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  <a:sym typeface="Kirillica Wincyr" panose="00000500000000000000" pitchFamily="2" charset="2"/>
              </a:rPr>
              <a:t></a:t>
            </a:r>
            <a:r>
              <a:rPr lang="ru-RU" sz="2400" b="1" dirty="0" err="1" smtClean="0">
                <a:solidFill>
                  <a:srgbClr val="230AB6"/>
                </a:solidFill>
                <a:latin typeface="Izhitsa" pitchFamily="2" charset="0"/>
              </a:rPr>
              <a:t>кыи</a:t>
            </a:r>
            <a:r>
              <a:rPr lang="ru-RU" sz="2400" b="1" dirty="0" smtClean="0">
                <a:solidFill>
                  <a:srgbClr val="230AB6"/>
                </a:solidFill>
                <a:latin typeface="Izhitsa" pitchFamily="2" charset="0"/>
              </a:rPr>
              <a:t>, </a:t>
            </a:r>
            <a:r>
              <a:rPr lang="ru-RU" sz="2400" b="1" dirty="0" err="1" smtClean="0">
                <a:solidFill>
                  <a:srgbClr val="230AB6"/>
                </a:solidFill>
                <a:latin typeface="Izhitsa" pitchFamily="2" charset="0"/>
              </a:rPr>
              <a:t>никыи</a:t>
            </a:r>
            <a:r>
              <a:rPr lang="ru-RU" sz="2400" b="1" dirty="0" smtClean="0">
                <a:solidFill>
                  <a:srgbClr val="230AB6"/>
                </a:solidFill>
                <a:latin typeface="Izhitsa" pitchFamily="2" charset="0"/>
              </a:rPr>
              <a:t> </a:t>
            </a:r>
            <a:r>
              <a:rPr lang="ru-RU" sz="2400" b="1" dirty="0" smtClean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др.  </a:t>
            </a:r>
          </a:p>
          <a:p>
            <a:pPr indent="288000" algn="just"/>
            <a:r>
              <a:rPr lang="ru-RU" sz="2400" b="1" dirty="0" smtClean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Местоимения</a:t>
            </a:r>
            <a:r>
              <a:rPr lang="ru-RU" sz="2400" b="1" dirty="0" smtClean="0">
                <a:solidFill>
                  <a:srgbClr val="230AB6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вьсь</a:t>
            </a:r>
            <a:r>
              <a:rPr lang="ru-RU" sz="2400" b="1" dirty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dirty="0" err="1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сиць</a:t>
            </a:r>
            <a:r>
              <a:rPr lang="ru-RU" sz="2400" b="1" dirty="0" smtClean="0">
                <a:solidFill>
                  <a:srgbClr val="230AB6"/>
                </a:solidFill>
                <a:latin typeface="Izhits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склонялись то по твердому (перед </a:t>
            </a:r>
            <a:r>
              <a:rPr lang="ru-RU" sz="2400" b="1" dirty="0" smtClean="0">
                <a:solidFill>
                  <a:srgbClr val="C00000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  <a:sym typeface="Kirillica Wincyr" panose="00000500000000000000" pitchFamily="2" charset="2"/>
              </a:rPr>
              <a:t></a:t>
            </a:r>
            <a:r>
              <a:rPr lang="ru-RU" sz="2400" b="1" dirty="0" smtClean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то по мягкому варианту.  </a:t>
            </a:r>
            <a:endParaRPr lang="be-BY" sz="2400" b="1" dirty="0" smtClean="0">
              <a:latin typeface="Arial Narrow" panose="020B0606020202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be-BY" sz="2400" b="1" dirty="0" smtClean="0">
                <a:solidFill>
                  <a:srgbClr val="8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dirty="0">
              <a:solidFill>
                <a:srgbClr val="8A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75452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264" y="0"/>
            <a:ext cx="8183301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4.1 Местоименное склонение  твердого варианта </a:t>
            </a:r>
          </a:p>
          <a:p>
            <a:pPr algn="just"/>
            <a:r>
              <a:rPr lang="ru-RU" sz="2400" b="1" dirty="0">
                <a:latin typeface="Arial Narrow" panose="020B0606020202030204" pitchFamily="34" charset="0"/>
              </a:rPr>
              <a:t>Образцом твердого варианта является склонение указательного местоимения </a:t>
            </a:r>
            <a:r>
              <a:rPr lang="ru-RU" sz="2400" b="1" dirty="0" err="1">
                <a:solidFill>
                  <a:srgbClr val="230AB6"/>
                </a:solidFill>
                <a:latin typeface="Izhitsa" pitchFamily="2" charset="0"/>
              </a:rPr>
              <a:t>тъ</a:t>
            </a:r>
            <a:r>
              <a:rPr lang="ru-RU" sz="2400" b="1" dirty="0">
                <a:solidFill>
                  <a:srgbClr val="230AB6"/>
                </a:solidFill>
                <a:latin typeface="Izhitsa" pitchFamily="2" charset="0"/>
              </a:rPr>
              <a:t>, </a:t>
            </a:r>
            <a:r>
              <a:rPr lang="ru-RU" sz="2400" b="1" dirty="0" smtClean="0">
                <a:solidFill>
                  <a:srgbClr val="230AB6"/>
                </a:solidFill>
                <a:latin typeface="Izhitsa" pitchFamily="2" charset="0"/>
              </a:rPr>
              <a:t>то, та. </a:t>
            </a:r>
            <a:r>
              <a:rPr lang="ru-RU" sz="2400" b="1" dirty="0" smtClean="0">
                <a:latin typeface="Arial Narrow" panose="020B0606020202030204" pitchFamily="34" charset="0"/>
              </a:rPr>
              <a:t>При этом местоимения мужского и среднего рода имели одинаковые формы в косвенных падежах, кроме </a:t>
            </a:r>
            <a:r>
              <a:rPr lang="ru-RU" sz="2400" b="1" dirty="0" err="1" smtClean="0">
                <a:latin typeface="Arial Narrow" panose="020B0606020202030204" pitchFamily="34" charset="0"/>
              </a:rPr>
              <a:t>Вин.п</a:t>
            </a:r>
            <a:r>
              <a:rPr lang="ru-RU" sz="2400" b="1" dirty="0" smtClean="0">
                <a:latin typeface="Arial Narrow" panose="020B0606020202030204" pitchFamily="34" charset="0"/>
              </a:rPr>
              <a:t>.</a:t>
            </a:r>
          </a:p>
          <a:p>
            <a:pPr algn="just"/>
            <a:r>
              <a:rPr lang="ru-RU" sz="2400" b="1" dirty="0">
                <a:latin typeface="Arial Narrow" panose="020B0606020202030204" pitchFamily="34" charset="0"/>
              </a:rPr>
              <a:t> 	</a:t>
            </a:r>
            <a:r>
              <a:rPr lang="ru-RU" sz="2400" b="1" dirty="0">
                <a:solidFill>
                  <a:srgbClr val="8A0000"/>
                </a:solidFill>
                <a:latin typeface="Arial Narrow" panose="020B0606020202030204" pitchFamily="34" charset="0"/>
              </a:rPr>
              <a:t>Ед. число	</a:t>
            </a:r>
            <a:r>
              <a:rPr lang="ru-RU" sz="2400" b="1" dirty="0" smtClean="0">
                <a:solidFill>
                  <a:srgbClr val="8A0000"/>
                </a:solidFill>
                <a:latin typeface="Arial Narrow" panose="020B0606020202030204" pitchFamily="34" charset="0"/>
              </a:rPr>
              <a:t>                          Мн</a:t>
            </a:r>
            <a:r>
              <a:rPr lang="ru-RU" sz="2400" b="1" dirty="0">
                <a:solidFill>
                  <a:srgbClr val="8A0000"/>
                </a:solidFill>
                <a:latin typeface="Arial Narrow" panose="020B0606020202030204" pitchFamily="34" charset="0"/>
              </a:rPr>
              <a:t>. число</a:t>
            </a:r>
          </a:p>
          <a:p>
            <a:pPr algn="just"/>
            <a:r>
              <a:rPr lang="ru-RU" sz="2400" b="1" dirty="0" smtClean="0">
                <a:latin typeface="Arial Narrow" panose="020B0606020202030204" pitchFamily="34" charset="0"/>
              </a:rPr>
              <a:t>П</a:t>
            </a:r>
            <a:r>
              <a:rPr lang="ru-RU" sz="2000" b="1" dirty="0" smtClean="0">
                <a:latin typeface="Arial Narrow" panose="020B0606020202030204" pitchFamily="34" charset="0"/>
              </a:rPr>
              <a:t>адеж</a:t>
            </a:r>
            <a:r>
              <a:rPr lang="ru-RU" sz="2400" b="1" dirty="0">
                <a:latin typeface="Arial Narrow" panose="020B0606020202030204" pitchFamily="34" charset="0"/>
              </a:rPr>
              <a:t>	</a:t>
            </a:r>
            <a:r>
              <a:rPr lang="ru-RU" sz="2400" b="1" dirty="0" err="1">
                <a:solidFill>
                  <a:srgbClr val="8A0000"/>
                </a:solidFill>
                <a:latin typeface="Arial Narrow" panose="020B0606020202030204" pitchFamily="34" charset="0"/>
              </a:rPr>
              <a:t>м.р</a:t>
            </a:r>
            <a:r>
              <a:rPr lang="ru-RU" sz="2400" b="1" dirty="0">
                <a:solidFill>
                  <a:srgbClr val="8A0000"/>
                </a:solidFill>
                <a:latin typeface="Arial Narrow" panose="020B0606020202030204" pitchFamily="34" charset="0"/>
              </a:rPr>
              <a:t>.	</a:t>
            </a:r>
            <a:r>
              <a:rPr lang="ru-RU" sz="2400" b="1" dirty="0" err="1">
                <a:solidFill>
                  <a:srgbClr val="8A0000"/>
                </a:solidFill>
                <a:latin typeface="Arial Narrow" panose="020B0606020202030204" pitchFamily="34" charset="0"/>
              </a:rPr>
              <a:t>ср.р</a:t>
            </a:r>
            <a:r>
              <a:rPr lang="ru-RU" sz="2400" b="1" dirty="0">
                <a:solidFill>
                  <a:srgbClr val="8A0000"/>
                </a:solidFill>
                <a:latin typeface="Arial Narrow" panose="020B0606020202030204" pitchFamily="34" charset="0"/>
              </a:rPr>
              <a:t>.	</a:t>
            </a:r>
            <a:r>
              <a:rPr lang="ru-RU" sz="2400" b="1" dirty="0" err="1">
                <a:solidFill>
                  <a:srgbClr val="8A0000"/>
                </a:solidFill>
                <a:latin typeface="Arial Narrow" panose="020B0606020202030204" pitchFamily="34" charset="0"/>
              </a:rPr>
              <a:t>ж.р</a:t>
            </a:r>
            <a:r>
              <a:rPr lang="ru-RU" sz="2400" b="1" dirty="0">
                <a:solidFill>
                  <a:srgbClr val="8A0000"/>
                </a:solidFill>
                <a:latin typeface="Arial Narrow" panose="020B0606020202030204" pitchFamily="34" charset="0"/>
              </a:rPr>
              <a:t>.	</a:t>
            </a:r>
            <a:r>
              <a:rPr lang="ru-RU" sz="2400" b="1" dirty="0" smtClean="0">
                <a:solidFill>
                  <a:srgbClr val="8A0000"/>
                </a:solidFill>
                <a:latin typeface="Arial Narrow" panose="020B0606020202030204" pitchFamily="34" charset="0"/>
              </a:rPr>
              <a:t>     </a:t>
            </a:r>
            <a:r>
              <a:rPr lang="ru-RU" sz="2400" b="1" dirty="0" err="1" smtClean="0">
                <a:solidFill>
                  <a:srgbClr val="8A0000"/>
                </a:solidFill>
                <a:latin typeface="Arial Narrow" panose="020B0606020202030204" pitchFamily="34" charset="0"/>
              </a:rPr>
              <a:t>м.р</a:t>
            </a:r>
            <a:r>
              <a:rPr lang="ru-RU" sz="2400" b="1" dirty="0" smtClean="0">
                <a:solidFill>
                  <a:srgbClr val="8A0000"/>
                </a:solidFill>
                <a:latin typeface="Arial Narrow" panose="020B0606020202030204" pitchFamily="34" charset="0"/>
              </a:rPr>
              <a:t>.   </a:t>
            </a:r>
            <a:r>
              <a:rPr lang="ru-RU" sz="2400" b="1" dirty="0" err="1" smtClean="0">
                <a:solidFill>
                  <a:srgbClr val="8A0000"/>
                </a:solidFill>
                <a:latin typeface="Arial Narrow" panose="020B0606020202030204" pitchFamily="34" charset="0"/>
              </a:rPr>
              <a:t>ср.р</a:t>
            </a:r>
            <a:r>
              <a:rPr lang="ru-RU" sz="2400" b="1" dirty="0">
                <a:solidFill>
                  <a:srgbClr val="8A0000"/>
                </a:solidFill>
                <a:latin typeface="Arial Narrow" panose="020B0606020202030204" pitchFamily="34" charset="0"/>
              </a:rPr>
              <a:t>.	</a:t>
            </a:r>
            <a:r>
              <a:rPr lang="ru-RU" sz="2400" b="1" dirty="0" err="1">
                <a:solidFill>
                  <a:srgbClr val="8A0000"/>
                </a:solidFill>
                <a:latin typeface="Arial Narrow" panose="020B0606020202030204" pitchFamily="34" charset="0"/>
              </a:rPr>
              <a:t>ж.р</a:t>
            </a:r>
            <a:r>
              <a:rPr lang="ru-RU" sz="2400" b="1" dirty="0">
                <a:latin typeface="Arial Narrow" panose="020B0606020202030204" pitchFamily="34" charset="0"/>
              </a:rPr>
              <a:t>.</a:t>
            </a:r>
          </a:p>
          <a:p>
            <a:pPr algn="just"/>
            <a:r>
              <a:rPr lang="ru-RU" sz="2400" b="1" spc="-200" dirty="0">
                <a:solidFill>
                  <a:srgbClr val="C00000"/>
                </a:solidFill>
                <a:latin typeface="Arial Narrow" panose="020B0606020202030204" pitchFamily="34" charset="0"/>
              </a:rPr>
              <a:t>И</a:t>
            </a:r>
            <a:r>
              <a:rPr lang="ru-RU" sz="2400" b="1" spc="-200" dirty="0">
                <a:latin typeface="Arial Narrow" panose="020B0606020202030204" pitchFamily="34" charset="0"/>
              </a:rPr>
              <a:t>.</a:t>
            </a:r>
            <a:r>
              <a:rPr lang="ru-RU" sz="2400" b="1" spc="-200" dirty="0">
                <a:latin typeface="Izhitsa" pitchFamily="2" charset="0"/>
              </a:rPr>
              <a:t>	</a:t>
            </a:r>
            <a:r>
              <a:rPr lang="ru-RU" sz="2400" b="1" spc="-200" dirty="0" err="1">
                <a:solidFill>
                  <a:srgbClr val="230AB6"/>
                </a:solidFill>
                <a:latin typeface="Izhitsa" pitchFamily="2" charset="0"/>
              </a:rPr>
              <a:t>тъ</a:t>
            </a:r>
            <a:r>
              <a:rPr lang="ru-RU" sz="2400" b="1" spc="-200" dirty="0">
                <a:solidFill>
                  <a:srgbClr val="230AB6"/>
                </a:solidFill>
                <a:latin typeface="Izhitsa" pitchFamily="2" charset="0"/>
              </a:rPr>
              <a:t>	то	та	</a:t>
            </a:r>
            <a:r>
              <a:rPr lang="ru-RU" sz="2400" b="1" spc="-200" dirty="0" smtClean="0">
                <a:solidFill>
                  <a:srgbClr val="230AB6"/>
                </a:solidFill>
                <a:latin typeface="Izhitsa" pitchFamily="2" charset="0"/>
              </a:rPr>
              <a:t>    ти</a:t>
            </a:r>
            <a:r>
              <a:rPr lang="ru-RU" sz="2400" b="1" spc="-200" dirty="0">
                <a:solidFill>
                  <a:srgbClr val="230AB6"/>
                </a:solidFill>
                <a:latin typeface="Izhitsa" pitchFamily="2" charset="0"/>
              </a:rPr>
              <a:t>	</a:t>
            </a:r>
            <a:r>
              <a:rPr lang="ru-RU" sz="2400" b="1" spc="-200" dirty="0" smtClean="0">
                <a:solidFill>
                  <a:srgbClr val="230AB6"/>
                </a:solidFill>
                <a:latin typeface="Izhitsa" pitchFamily="2" charset="0"/>
              </a:rPr>
              <a:t>  та</a:t>
            </a:r>
            <a:r>
              <a:rPr lang="ru-RU" sz="2400" b="1" spc="-200" dirty="0">
                <a:solidFill>
                  <a:srgbClr val="230AB6"/>
                </a:solidFill>
                <a:latin typeface="Izhitsa" pitchFamily="2" charset="0"/>
              </a:rPr>
              <a:t>	ты</a:t>
            </a:r>
          </a:p>
          <a:p>
            <a:pPr algn="just"/>
            <a:r>
              <a:rPr lang="ru-RU" sz="2400" b="1" spc="-200" dirty="0">
                <a:solidFill>
                  <a:srgbClr val="C00000"/>
                </a:solidFill>
                <a:latin typeface="Arial Narrow" panose="020B0606020202030204" pitchFamily="34" charset="0"/>
              </a:rPr>
              <a:t>Р.</a:t>
            </a:r>
            <a:r>
              <a:rPr lang="ru-RU" sz="2400" b="1" spc="-200" dirty="0">
                <a:solidFill>
                  <a:srgbClr val="230AB6"/>
                </a:solidFill>
                <a:latin typeface="Izhitsa" pitchFamily="2" charset="0"/>
              </a:rPr>
              <a:t>	</a:t>
            </a:r>
            <a:r>
              <a:rPr lang="ru-RU" sz="2400" b="1" spc="-200" dirty="0" smtClean="0">
                <a:solidFill>
                  <a:srgbClr val="230AB6"/>
                </a:solidFill>
                <a:latin typeface="Izhitsa" pitchFamily="2" charset="0"/>
              </a:rPr>
              <a:t>    того</a:t>
            </a:r>
            <a:r>
              <a:rPr lang="ru-RU" sz="2400" b="1" spc="-200" dirty="0">
                <a:solidFill>
                  <a:srgbClr val="230AB6"/>
                </a:solidFill>
                <a:latin typeface="Izhitsa" pitchFamily="2" charset="0"/>
              </a:rPr>
              <a:t>	</a:t>
            </a:r>
            <a:r>
              <a:rPr lang="ru-RU" sz="2400" b="1" spc="-200" dirty="0" smtClean="0">
                <a:solidFill>
                  <a:srgbClr val="230AB6"/>
                </a:solidFill>
                <a:latin typeface="Izhitsa" pitchFamily="2" charset="0"/>
              </a:rPr>
              <a:t> </a:t>
            </a:r>
            <a:r>
              <a:rPr lang="ru-RU" sz="2400" b="1" spc="-200" dirty="0">
                <a:solidFill>
                  <a:srgbClr val="230AB6"/>
                </a:solidFill>
                <a:latin typeface="Izhitsa" pitchFamily="2" charset="0"/>
              </a:rPr>
              <a:t>	</a:t>
            </a:r>
            <a:r>
              <a:rPr lang="ru-RU" sz="2400" b="1" spc="-200" dirty="0" smtClean="0">
                <a:solidFill>
                  <a:srgbClr val="230AB6"/>
                </a:solidFill>
                <a:latin typeface="Izhitsa" pitchFamily="2" charset="0"/>
              </a:rPr>
              <a:t>то&gt;</a:t>
            </a:r>
            <a:r>
              <a:rPr lang="ru-RU" sz="2400" b="1" spc="-200" dirty="0">
                <a:solidFill>
                  <a:srgbClr val="230AB6"/>
                </a:solidFill>
                <a:latin typeface="Izhitsa" pitchFamily="2" charset="0"/>
              </a:rPr>
              <a:t>	</a:t>
            </a:r>
            <a:r>
              <a:rPr lang="ru-RU" sz="2400" b="1" spc="-200" dirty="0" smtClean="0">
                <a:solidFill>
                  <a:srgbClr val="230AB6"/>
                </a:solidFill>
                <a:latin typeface="Izhitsa" pitchFamily="2" charset="0"/>
              </a:rPr>
              <a:t>          т </a:t>
            </a:r>
            <a:r>
              <a:rPr lang="de-DE" sz="2400" b="1" spc="-200" dirty="0">
                <a:solidFill>
                  <a:srgbClr val="230AB6"/>
                </a:solidFill>
                <a:latin typeface="Izhitsa" pitchFamily="2" charset="0"/>
              </a:rPr>
              <a:t>h </a:t>
            </a:r>
            <a:r>
              <a:rPr lang="ru-RU" sz="2400" b="1" spc="-200" dirty="0" err="1">
                <a:solidFill>
                  <a:srgbClr val="230AB6"/>
                </a:solidFill>
                <a:latin typeface="Izhitsa" pitchFamily="2" charset="0"/>
              </a:rPr>
              <a:t>хъ</a:t>
            </a:r>
            <a:r>
              <a:rPr lang="ru-RU" sz="2400" b="1" spc="-200" dirty="0">
                <a:solidFill>
                  <a:srgbClr val="230AB6"/>
                </a:solidFill>
                <a:latin typeface="Izhitsa" pitchFamily="2" charset="0"/>
              </a:rPr>
              <a:t>	</a:t>
            </a:r>
            <a:r>
              <a:rPr lang="ru-RU" sz="2400" b="1" spc="-200" dirty="0" smtClean="0">
                <a:solidFill>
                  <a:srgbClr val="230AB6"/>
                </a:solidFill>
                <a:latin typeface="Izhitsa" pitchFamily="2" charset="0"/>
              </a:rPr>
              <a:t> </a:t>
            </a:r>
            <a:endParaRPr lang="ru-RU" sz="2400" b="1" spc="-200" dirty="0">
              <a:solidFill>
                <a:srgbClr val="230AB6"/>
              </a:solidFill>
              <a:latin typeface="Izhitsa" pitchFamily="2" charset="0"/>
            </a:endParaRPr>
          </a:p>
          <a:p>
            <a:pPr algn="just"/>
            <a:r>
              <a:rPr lang="ru-RU" sz="2400" b="1" spc="-200" dirty="0">
                <a:solidFill>
                  <a:srgbClr val="C00000"/>
                </a:solidFill>
                <a:latin typeface="Arial Narrow" panose="020B0606020202030204" pitchFamily="34" charset="0"/>
              </a:rPr>
              <a:t>Д.</a:t>
            </a:r>
            <a:r>
              <a:rPr lang="ru-RU" sz="2400" b="1" spc="-200" dirty="0">
                <a:solidFill>
                  <a:srgbClr val="230AB6"/>
                </a:solidFill>
                <a:latin typeface="Izhitsa" pitchFamily="2" charset="0"/>
              </a:rPr>
              <a:t>	</a:t>
            </a:r>
            <a:r>
              <a:rPr lang="ru-RU" sz="2400" b="1" spc="-200" dirty="0" smtClean="0">
                <a:solidFill>
                  <a:srgbClr val="230AB6"/>
                </a:solidFill>
                <a:latin typeface="Izhitsa" pitchFamily="2" charset="0"/>
              </a:rPr>
              <a:t>    </a:t>
            </a:r>
            <a:r>
              <a:rPr lang="ru-RU" sz="2400" b="1" spc="-200" dirty="0" err="1" smtClean="0">
                <a:solidFill>
                  <a:srgbClr val="230AB6"/>
                </a:solidFill>
                <a:latin typeface="Izhitsa" pitchFamily="2" charset="0"/>
              </a:rPr>
              <a:t>томоу</a:t>
            </a:r>
            <a:r>
              <a:rPr lang="ru-RU" sz="2400" b="1" spc="-200" dirty="0">
                <a:solidFill>
                  <a:srgbClr val="230AB6"/>
                </a:solidFill>
                <a:latin typeface="Izhitsa" pitchFamily="2" charset="0"/>
              </a:rPr>
              <a:t>	</a:t>
            </a:r>
            <a:r>
              <a:rPr lang="ru-RU" sz="2400" b="1" spc="-200" dirty="0" smtClean="0">
                <a:solidFill>
                  <a:srgbClr val="230AB6"/>
                </a:solidFill>
                <a:latin typeface="Izhitsa" pitchFamily="2" charset="0"/>
              </a:rPr>
              <a:t>тои</a:t>
            </a:r>
            <a:r>
              <a:rPr lang="ru-RU" sz="2400" b="1" spc="-200" dirty="0">
                <a:solidFill>
                  <a:srgbClr val="230AB6"/>
                </a:solidFill>
                <a:latin typeface="Izhitsa" pitchFamily="2" charset="0"/>
              </a:rPr>
              <a:t>	</a:t>
            </a:r>
            <a:r>
              <a:rPr lang="ru-RU" sz="2400" b="1" spc="-200" dirty="0" smtClean="0">
                <a:solidFill>
                  <a:srgbClr val="230AB6"/>
                </a:solidFill>
                <a:latin typeface="Izhitsa" pitchFamily="2" charset="0"/>
              </a:rPr>
              <a:t>          т </a:t>
            </a:r>
            <a:r>
              <a:rPr lang="de-DE" sz="2400" b="1" spc="-200" dirty="0">
                <a:solidFill>
                  <a:srgbClr val="230AB6"/>
                </a:solidFill>
                <a:latin typeface="Izhitsa" pitchFamily="2" charset="0"/>
              </a:rPr>
              <a:t>h </a:t>
            </a:r>
            <a:r>
              <a:rPr lang="ru-RU" sz="2400" b="1" spc="-200" dirty="0" err="1">
                <a:solidFill>
                  <a:srgbClr val="230AB6"/>
                </a:solidFill>
                <a:latin typeface="Izhitsa" pitchFamily="2" charset="0"/>
              </a:rPr>
              <a:t>мъ</a:t>
            </a:r>
            <a:r>
              <a:rPr lang="ru-RU" sz="2400" b="1" spc="-200" dirty="0">
                <a:solidFill>
                  <a:srgbClr val="230AB6"/>
                </a:solidFill>
                <a:latin typeface="Izhitsa" pitchFamily="2" charset="0"/>
              </a:rPr>
              <a:t>	</a:t>
            </a:r>
            <a:r>
              <a:rPr lang="ru-RU" sz="2400" b="1" spc="-200" dirty="0" smtClean="0">
                <a:solidFill>
                  <a:srgbClr val="230AB6"/>
                </a:solidFill>
                <a:latin typeface="Izhitsa" pitchFamily="2" charset="0"/>
              </a:rPr>
              <a:t> </a:t>
            </a:r>
            <a:endParaRPr lang="ru-RU" sz="2400" b="1" spc="-200" dirty="0">
              <a:solidFill>
                <a:srgbClr val="230AB6"/>
              </a:solidFill>
              <a:latin typeface="Izhitsa" pitchFamily="2" charset="0"/>
            </a:endParaRPr>
          </a:p>
          <a:p>
            <a:pPr algn="just"/>
            <a:r>
              <a:rPr lang="ru-RU" sz="2400" b="1" spc="-200" dirty="0">
                <a:solidFill>
                  <a:srgbClr val="C00000"/>
                </a:solidFill>
                <a:latin typeface="Arial Narrow" panose="020B0606020202030204" pitchFamily="34" charset="0"/>
              </a:rPr>
              <a:t>В.</a:t>
            </a:r>
            <a:r>
              <a:rPr lang="ru-RU" sz="2400" b="1" spc="-200" dirty="0">
                <a:solidFill>
                  <a:srgbClr val="230AB6"/>
                </a:solidFill>
                <a:latin typeface="Izhitsa" pitchFamily="2" charset="0"/>
              </a:rPr>
              <a:t>	</a:t>
            </a:r>
            <a:r>
              <a:rPr lang="ru-RU" sz="2400" b="1" spc="-200" dirty="0" err="1">
                <a:solidFill>
                  <a:srgbClr val="230AB6"/>
                </a:solidFill>
                <a:latin typeface="Izhitsa" pitchFamily="2" charset="0"/>
              </a:rPr>
              <a:t>тъ</a:t>
            </a:r>
            <a:r>
              <a:rPr lang="ru-RU" sz="2400" b="1" spc="-200" dirty="0">
                <a:solidFill>
                  <a:srgbClr val="230AB6"/>
                </a:solidFill>
                <a:latin typeface="Izhitsa" pitchFamily="2" charset="0"/>
              </a:rPr>
              <a:t>	то	т @	</a:t>
            </a:r>
            <a:r>
              <a:rPr lang="ru-RU" sz="2400" b="1" spc="-200" dirty="0" smtClean="0">
                <a:solidFill>
                  <a:srgbClr val="230AB6"/>
                </a:solidFill>
                <a:latin typeface="Izhitsa" pitchFamily="2" charset="0"/>
              </a:rPr>
              <a:t>    ты</a:t>
            </a:r>
            <a:r>
              <a:rPr lang="ru-RU" sz="2400" b="1" spc="-200" dirty="0">
                <a:solidFill>
                  <a:srgbClr val="230AB6"/>
                </a:solidFill>
                <a:latin typeface="Izhitsa" pitchFamily="2" charset="0"/>
              </a:rPr>
              <a:t>	</a:t>
            </a:r>
            <a:r>
              <a:rPr lang="ru-RU" sz="2400" b="1" spc="-200" dirty="0" smtClean="0">
                <a:solidFill>
                  <a:srgbClr val="230AB6"/>
                </a:solidFill>
                <a:latin typeface="Izhitsa" pitchFamily="2" charset="0"/>
              </a:rPr>
              <a:t>  та</a:t>
            </a:r>
            <a:r>
              <a:rPr lang="ru-RU" sz="2400" b="1" spc="-200" dirty="0">
                <a:solidFill>
                  <a:srgbClr val="230AB6"/>
                </a:solidFill>
                <a:latin typeface="Izhitsa" pitchFamily="2" charset="0"/>
              </a:rPr>
              <a:t>	ты</a:t>
            </a:r>
          </a:p>
          <a:p>
            <a:pPr algn="just"/>
            <a:r>
              <a:rPr lang="ru-RU" sz="2400" b="1" spc="-200" dirty="0" err="1">
                <a:solidFill>
                  <a:srgbClr val="C00000"/>
                </a:solidFill>
                <a:latin typeface="Arial Narrow" panose="020B0606020202030204" pitchFamily="34" charset="0"/>
              </a:rPr>
              <a:t>Тв</a:t>
            </a:r>
            <a:r>
              <a:rPr lang="ru-RU" sz="2400" b="1" spc="-200" dirty="0">
                <a:solidFill>
                  <a:srgbClr val="C00000"/>
                </a:solidFill>
                <a:latin typeface="Arial Narrow" panose="020B0606020202030204" pitchFamily="34" charset="0"/>
              </a:rPr>
              <a:t>.</a:t>
            </a:r>
            <a:r>
              <a:rPr lang="ru-RU" sz="2400" b="1" spc="-200" dirty="0">
                <a:solidFill>
                  <a:srgbClr val="230AB6"/>
                </a:solidFill>
                <a:latin typeface="Izhitsa" pitchFamily="2" charset="0"/>
              </a:rPr>
              <a:t>	</a:t>
            </a:r>
            <a:r>
              <a:rPr lang="ru-RU" sz="2400" b="1" spc="-200" dirty="0" smtClean="0">
                <a:solidFill>
                  <a:srgbClr val="230AB6"/>
                </a:solidFill>
                <a:latin typeface="Izhitsa" pitchFamily="2" charset="0"/>
              </a:rPr>
              <a:t>    т</a:t>
            </a:r>
            <a:r>
              <a:rPr lang="de-DE" sz="2400" b="1" spc="-200" dirty="0" smtClean="0">
                <a:solidFill>
                  <a:srgbClr val="230AB6"/>
                </a:solidFill>
                <a:latin typeface="Izhitsa" pitchFamily="2" charset="0"/>
              </a:rPr>
              <a:t>h</a:t>
            </a:r>
            <a:r>
              <a:rPr lang="ru-RU" sz="2400" b="1" spc="-200" dirty="0" err="1" smtClean="0">
                <a:solidFill>
                  <a:srgbClr val="230AB6"/>
                </a:solidFill>
                <a:latin typeface="Izhitsa" pitchFamily="2" charset="0"/>
              </a:rPr>
              <a:t>мь</a:t>
            </a:r>
            <a:r>
              <a:rPr lang="ru-RU" sz="2400" b="1" spc="-200" dirty="0" smtClean="0">
                <a:solidFill>
                  <a:srgbClr val="230AB6"/>
                </a:solidFill>
                <a:latin typeface="Izhitsa" pitchFamily="2" charset="0"/>
              </a:rPr>
              <a:t>         то\</a:t>
            </a:r>
            <a:r>
              <a:rPr lang="ru-RU" sz="2400" b="1" spc="-200" dirty="0">
                <a:solidFill>
                  <a:srgbClr val="230AB6"/>
                </a:solidFill>
                <a:latin typeface="Izhitsa" pitchFamily="2" charset="0"/>
              </a:rPr>
              <a:t>	</a:t>
            </a:r>
            <a:r>
              <a:rPr lang="ru-RU" sz="2400" b="1" spc="-200" dirty="0" smtClean="0">
                <a:solidFill>
                  <a:srgbClr val="230AB6"/>
                </a:solidFill>
                <a:latin typeface="Izhitsa" pitchFamily="2" charset="0"/>
              </a:rPr>
              <a:t>           т </a:t>
            </a:r>
            <a:r>
              <a:rPr lang="de-DE" sz="2400" b="1" spc="-200" dirty="0">
                <a:solidFill>
                  <a:srgbClr val="230AB6"/>
                </a:solidFill>
                <a:latin typeface="Izhitsa" pitchFamily="2" charset="0"/>
              </a:rPr>
              <a:t>h </a:t>
            </a:r>
            <a:r>
              <a:rPr lang="ru-RU" sz="2400" b="1" spc="-200" dirty="0">
                <a:solidFill>
                  <a:srgbClr val="230AB6"/>
                </a:solidFill>
                <a:latin typeface="Izhitsa" pitchFamily="2" charset="0"/>
              </a:rPr>
              <a:t>ми	</a:t>
            </a:r>
            <a:r>
              <a:rPr lang="ru-RU" sz="2400" b="1" spc="-200" dirty="0" smtClean="0">
                <a:solidFill>
                  <a:srgbClr val="230AB6"/>
                </a:solidFill>
                <a:latin typeface="Izhitsa" pitchFamily="2" charset="0"/>
              </a:rPr>
              <a:t> </a:t>
            </a:r>
            <a:endParaRPr lang="ru-RU" sz="2400" b="1" spc="-200" dirty="0">
              <a:solidFill>
                <a:srgbClr val="230AB6"/>
              </a:solidFill>
              <a:latin typeface="Izhitsa" pitchFamily="2" charset="0"/>
            </a:endParaRPr>
          </a:p>
          <a:p>
            <a:pPr algn="just"/>
            <a:r>
              <a:rPr lang="ru-RU" sz="2400" b="1" spc="-200" dirty="0">
                <a:solidFill>
                  <a:srgbClr val="C00000"/>
                </a:solidFill>
                <a:latin typeface="Arial Narrow" panose="020B0606020202030204" pitchFamily="34" charset="0"/>
              </a:rPr>
              <a:t>М.</a:t>
            </a:r>
            <a:r>
              <a:rPr lang="ru-RU" sz="2400" b="1" spc="-200" dirty="0">
                <a:solidFill>
                  <a:srgbClr val="230AB6"/>
                </a:solidFill>
                <a:latin typeface="Izhitsa" pitchFamily="2" charset="0"/>
              </a:rPr>
              <a:t>	</a:t>
            </a:r>
            <a:r>
              <a:rPr lang="ru-RU" sz="2400" b="1" spc="-200" dirty="0" smtClean="0">
                <a:solidFill>
                  <a:srgbClr val="230AB6"/>
                </a:solidFill>
                <a:latin typeface="Izhitsa" pitchFamily="2" charset="0"/>
              </a:rPr>
              <a:t>    </a:t>
            </a:r>
            <a:r>
              <a:rPr lang="ru-RU" sz="2400" b="1" spc="-200" dirty="0" err="1" smtClean="0">
                <a:solidFill>
                  <a:srgbClr val="230AB6"/>
                </a:solidFill>
                <a:latin typeface="Izhitsa" pitchFamily="2" charset="0"/>
              </a:rPr>
              <a:t>томь</a:t>
            </a:r>
            <a:r>
              <a:rPr lang="ru-RU" sz="2400" b="1" spc="-200" dirty="0" smtClean="0">
                <a:solidFill>
                  <a:srgbClr val="230AB6"/>
                </a:solidFill>
                <a:latin typeface="Izhitsa" pitchFamily="2" charset="0"/>
              </a:rPr>
              <a:t>          тои </a:t>
            </a:r>
            <a:r>
              <a:rPr lang="ru-RU" sz="2400" b="1" spc="-200" dirty="0">
                <a:solidFill>
                  <a:srgbClr val="230AB6"/>
                </a:solidFill>
                <a:latin typeface="Izhitsa" pitchFamily="2" charset="0"/>
              </a:rPr>
              <a:t>		т </a:t>
            </a:r>
            <a:r>
              <a:rPr lang="de-DE" sz="2400" b="1" spc="-200" dirty="0">
                <a:solidFill>
                  <a:srgbClr val="230AB6"/>
                </a:solidFill>
                <a:latin typeface="Izhitsa" pitchFamily="2" charset="0"/>
              </a:rPr>
              <a:t>h </a:t>
            </a:r>
            <a:r>
              <a:rPr lang="ru-RU" sz="2400" b="1" spc="-200" dirty="0" err="1">
                <a:solidFill>
                  <a:srgbClr val="230AB6"/>
                </a:solidFill>
                <a:latin typeface="Izhitsa" pitchFamily="2" charset="0"/>
              </a:rPr>
              <a:t>хъ</a:t>
            </a:r>
            <a:r>
              <a:rPr lang="ru-RU" sz="2400" b="1" spc="-200" dirty="0">
                <a:solidFill>
                  <a:srgbClr val="230AB6"/>
                </a:solidFill>
                <a:latin typeface="Izhitsa" pitchFamily="2" charset="0"/>
              </a:rPr>
              <a:t>	</a:t>
            </a:r>
            <a:r>
              <a:rPr lang="ru-RU" sz="2400" b="1" spc="-200" dirty="0" smtClean="0">
                <a:solidFill>
                  <a:srgbClr val="230AB6"/>
                </a:solidFill>
                <a:latin typeface="Izhitsa" pitchFamily="2" charset="0"/>
              </a:rPr>
              <a:t> </a:t>
            </a:r>
            <a:endParaRPr lang="ru-RU" sz="2400" b="1" spc="-200" dirty="0">
              <a:solidFill>
                <a:srgbClr val="230AB6"/>
              </a:solidFill>
              <a:latin typeface="Izhitsa" pitchFamily="2" charset="0"/>
            </a:endParaRPr>
          </a:p>
          <a:p>
            <a:pPr algn="just"/>
            <a:r>
              <a:rPr lang="ru-RU" sz="2400" b="1" spc="-200" dirty="0" smtClean="0">
                <a:solidFill>
                  <a:srgbClr val="8A0000"/>
                </a:solidFill>
                <a:latin typeface="Arial Narrow" panose="020B0606020202030204" pitchFamily="34" charset="0"/>
              </a:rPr>
              <a:t>                                                                   </a:t>
            </a:r>
            <a:r>
              <a:rPr lang="ru-RU" sz="2400" b="1" spc="-200" dirty="0" err="1" smtClean="0">
                <a:solidFill>
                  <a:srgbClr val="8A0000"/>
                </a:solidFill>
                <a:latin typeface="Arial Narrow" panose="020B0606020202030204" pitchFamily="34" charset="0"/>
              </a:rPr>
              <a:t>Дв</a:t>
            </a:r>
            <a:r>
              <a:rPr lang="ru-RU" sz="2400" b="1" spc="-200" dirty="0">
                <a:solidFill>
                  <a:srgbClr val="8A0000"/>
                </a:solidFill>
                <a:latin typeface="Arial Narrow" panose="020B0606020202030204" pitchFamily="34" charset="0"/>
              </a:rPr>
              <a:t>. число</a:t>
            </a:r>
          </a:p>
          <a:p>
            <a:pPr algn="just"/>
            <a:r>
              <a:rPr lang="ru-RU" sz="2400" b="1" spc="-200" dirty="0">
                <a:solidFill>
                  <a:srgbClr val="230AB6"/>
                </a:solidFill>
                <a:latin typeface="Izhitsa" pitchFamily="2" charset="0"/>
              </a:rPr>
              <a:t> 	</a:t>
            </a:r>
            <a:r>
              <a:rPr lang="ru-RU" sz="2400" b="1" spc="-200" dirty="0" smtClean="0">
                <a:solidFill>
                  <a:srgbClr val="230AB6"/>
                </a:solidFill>
                <a:latin typeface="Izhitsa" pitchFamily="2" charset="0"/>
              </a:rPr>
              <a:t>             </a:t>
            </a:r>
            <a:r>
              <a:rPr lang="ru-RU" sz="2400" b="1" spc="-200" dirty="0" err="1" smtClean="0">
                <a:solidFill>
                  <a:srgbClr val="8A0000"/>
                </a:solidFill>
                <a:latin typeface="Arial Narrow" panose="020B0606020202030204" pitchFamily="34" charset="0"/>
              </a:rPr>
              <a:t>м.р</a:t>
            </a:r>
            <a:r>
              <a:rPr lang="ru-RU" sz="2400" b="1" spc="-200" dirty="0">
                <a:solidFill>
                  <a:srgbClr val="8A0000"/>
                </a:solidFill>
                <a:latin typeface="Arial Narrow" panose="020B0606020202030204" pitchFamily="34" charset="0"/>
              </a:rPr>
              <a:t>.	</a:t>
            </a:r>
            <a:r>
              <a:rPr lang="ru-RU" sz="2400" b="1" spc="-200" dirty="0" smtClean="0">
                <a:solidFill>
                  <a:srgbClr val="8A0000"/>
                </a:solidFill>
                <a:latin typeface="Arial Narrow" panose="020B0606020202030204" pitchFamily="34" charset="0"/>
              </a:rPr>
              <a:t>     </a:t>
            </a:r>
            <a:r>
              <a:rPr lang="ru-RU" sz="2400" b="1" spc="-200" dirty="0" err="1" smtClean="0">
                <a:solidFill>
                  <a:srgbClr val="8A0000"/>
                </a:solidFill>
                <a:latin typeface="Arial Narrow" panose="020B0606020202030204" pitchFamily="34" charset="0"/>
              </a:rPr>
              <a:t>ср.р</a:t>
            </a:r>
            <a:r>
              <a:rPr lang="ru-RU" sz="2400" b="1" spc="-200" dirty="0">
                <a:solidFill>
                  <a:srgbClr val="8A0000"/>
                </a:solidFill>
                <a:latin typeface="Arial Narrow" panose="020B0606020202030204" pitchFamily="34" charset="0"/>
              </a:rPr>
              <a:t>.	</a:t>
            </a:r>
            <a:r>
              <a:rPr lang="ru-RU" sz="2400" b="1" spc="-200" dirty="0" err="1">
                <a:solidFill>
                  <a:srgbClr val="8A0000"/>
                </a:solidFill>
                <a:latin typeface="Arial Narrow" panose="020B0606020202030204" pitchFamily="34" charset="0"/>
              </a:rPr>
              <a:t>ж.р</a:t>
            </a:r>
            <a:r>
              <a:rPr lang="ru-RU" sz="2400" b="1" spc="-200" dirty="0">
                <a:solidFill>
                  <a:srgbClr val="8A0000"/>
                </a:solidFill>
                <a:latin typeface="Arial Narrow" panose="020B0606020202030204" pitchFamily="34" charset="0"/>
              </a:rPr>
              <a:t>.</a:t>
            </a:r>
          </a:p>
          <a:p>
            <a:pPr algn="just"/>
            <a:r>
              <a:rPr lang="ru-RU" sz="2400" b="1" spc="-200" dirty="0" smtClean="0">
                <a:solidFill>
                  <a:srgbClr val="230AB6"/>
                </a:solidFill>
                <a:latin typeface="Izhitsa" pitchFamily="2" charset="0"/>
              </a:rPr>
              <a:t>               </a:t>
            </a:r>
            <a:r>
              <a:rPr lang="ru-RU" sz="2400" b="1" spc="-200" dirty="0" smtClean="0">
                <a:solidFill>
                  <a:srgbClr val="8A0000"/>
                </a:solidFill>
                <a:latin typeface="Arial Narrow" panose="020B0606020202030204" pitchFamily="34" charset="0"/>
              </a:rPr>
              <a:t>И</a:t>
            </a:r>
            <a:r>
              <a:rPr lang="ru-RU" sz="2400" b="1" spc="-200" dirty="0">
                <a:solidFill>
                  <a:srgbClr val="8A0000"/>
                </a:solidFill>
                <a:latin typeface="Arial Narrow" panose="020B0606020202030204" pitchFamily="34" charset="0"/>
              </a:rPr>
              <a:t>.- </a:t>
            </a:r>
            <a:r>
              <a:rPr lang="ru-RU" sz="2400" b="1" spc="-200" dirty="0" smtClean="0">
                <a:solidFill>
                  <a:srgbClr val="8A0000"/>
                </a:solidFill>
                <a:latin typeface="Arial Narrow" panose="020B0606020202030204" pitchFamily="34" charset="0"/>
              </a:rPr>
              <a:t>В.        </a:t>
            </a:r>
            <a:r>
              <a:rPr lang="ru-RU" sz="2400" b="1" spc="-200" dirty="0" smtClean="0">
                <a:solidFill>
                  <a:srgbClr val="230AB6"/>
                </a:solidFill>
                <a:latin typeface="Izhitsa" pitchFamily="2" charset="0"/>
              </a:rPr>
              <a:t>та</a:t>
            </a:r>
            <a:r>
              <a:rPr lang="ru-RU" sz="2400" b="1" spc="-200" dirty="0">
                <a:solidFill>
                  <a:srgbClr val="230AB6"/>
                </a:solidFill>
                <a:latin typeface="Izhitsa" pitchFamily="2" charset="0"/>
              </a:rPr>
              <a:t>	</a:t>
            </a:r>
            <a:r>
              <a:rPr lang="ru-RU" sz="2400" b="1" spc="-200" dirty="0" smtClean="0">
                <a:solidFill>
                  <a:srgbClr val="230AB6"/>
                </a:solidFill>
                <a:latin typeface="Izhitsa" pitchFamily="2" charset="0"/>
              </a:rPr>
              <a:t>   т</a:t>
            </a:r>
            <a:r>
              <a:rPr lang="de-DE" sz="2400" b="1" spc="-200" dirty="0" smtClean="0">
                <a:solidFill>
                  <a:srgbClr val="230AB6"/>
                </a:solidFill>
                <a:latin typeface="Izhitsa" pitchFamily="2" charset="0"/>
              </a:rPr>
              <a:t>h</a:t>
            </a:r>
            <a:r>
              <a:rPr lang="de-DE" sz="2400" b="1" spc="-200" dirty="0">
                <a:solidFill>
                  <a:srgbClr val="230AB6"/>
                </a:solidFill>
                <a:latin typeface="Izhitsa" pitchFamily="2" charset="0"/>
              </a:rPr>
              <a:t>	</a:t>
            </a:r>
            <a:r>
              <a:rPr lang="ru-RU" sz="2400" b="1" spc="-200" dirty="0" smtClean="0">
                <a:solidFill>
                  <a:srgbClr val="230AB6"/>
                </a:solidFill>
                <a:latin typeface="Izhitsa" pitchFamily="2" charset="0"/>
              </a:rPr>
              <a:t> т</a:t>
            </a:r>
            <a:r>
              <a:rPr lang="de-DE" sz="2400" b="1" spc="-200" dirty="0" smtClean="0">
                <a:solidFill>
                  <a:srgbClr val="230AB6"/>
                </a:solidFill>
                <a:latin typeface="Izhitsa" pitchFamily="2" charset="0"/>
              </a:rPr>
              <a:t>h</a:t>
            </a:r>
            <a:endParaRPr lang="de-DE" sz="2400" b="1" spc="-200" dirty="0">
              <a:solidFill>
                <a:srgbClr val="230AB6"/>
              </a:solidFill>
              <a:latin typeface="Izhitsa" pitchFamily="2" charset="0"/>
            </a:endParaRPr>
          </a:p>
          <a:p>
            <a:pPr algn="just"/>
            <a:r>
              <a:rPr lang="ru-RU" sz="2400" b="1" spc="-200" dirty="0" smtClean="0">
                <a:solidFill>
                  <a:srgbClr val="8A0000"/>
                </a:solidFill>
                <a:latin typeface="Arial Narrow" panose="020B0606020202030204" pitchFamily="34" charset="0"/>
              </a:rPr>
              <a:t>                           Р. - М</a:t>
            </a:r>
            <a:r>
              <a:rPr lang="ru-RU" sz="2400" b="1" spc="-200" dirty="0" smtClean="0">
                <a:solidFill>
                  <a:srgbClr val="230AB6"/>
                </a:solidFill>
                <a:latin typeface="Izhitsa" pitchFamily="2" charset="0"/>
              </a:rPr>
              <a:t>.</a:t>
            </a:r>
            <a:r>
              <a:rPr lang="ru-RU" sz="2400" b="1" spc="-200" dirty="0">
                <a:solidFill>
                  <a:srgbClr val="230AB6"/>
                </a:solidFill>
                <a:latin typeface="Izhitsa" pitchFamily="2" charset="0"/>
              </a:rPr>
              <a:t>	</a:t>
            </a:r>
            <a:r>
              <a:rPr lang="ru-RU" sz="2400" b="1" spc="-200" dirty="0" smtClean="0">
                <a:solidFill>
                  <a:srgbClr val="230AB6"/>
                </a:solidFill>
                <a:latin typeface="Izhitsa" pitchFamily="2" charset="0"/>
              </a:rPr>
              <a:t>              тою</a:t>
            </a:r>
            <a:r>
              <a:rPr lang="ru-RU" sz="2400" b="1" spc="-200" dirty="0">
                <a:solidFill>
                  <a:srgbClr val="230AB6"/>
                </a:solidFill>
                <a:latin typeface="Izhitsa" pitchFamily="2" charset="0"/>
              </a:rPr>
              <a:t>	</a:t>
            </a:r>
            <a:r>
              <a:rPr lang="ru-RU" sz="2400" b="1" spc="-200" dirty="0" smtClean="0">
                <a:solidFill>
                  <a:srgbClr val="230AB6"/>
                </a:solidFill>
                <a:latin typeface="Izhitsa" pitchFamily="2" charset="0"/>
              </a:rPr>
              <a:t> </a:t>
            </a:r>
            <a:endParaRPr lang="ru-RU" sz="2400" b="1" spc="-200" dirty="0">
              <a:solidFill>
                <a:srgbClr val="230AB6"/>
              </a:solidFill>
              <a:latin typeface="Izhitsa" pitchFamily="2" charset="0"/>
            </a:endParaRPr>
          </a:p>
          <a:p>
            <a:pPr algn="just"/>
            <a:r>
              <a:rPr lang="ru-RU" sz="2400" b="1" spc="-200" dirty="0" smtClean="0">
                <a:solidFill>
                  <a:srgbClr val="230AB6"/>
                </a:solidFill>
                <a:latin typeface="Izhitsa" pitchFamily="2" charset="0"/>
              </a:rPr>
              <a:t>               </a:t>
            </a:r>
            <a:r>
              <a:rPr lang="ru-RU" sz="2400" b="1" spc="-200" dirty="0" smtClean="0">
                <a:solidFill>
                  <a:srgbClr val="8A0000"/>
                </a:solidFill>
                <a:latin typeface="Arial Narrow" panose="020B0606020202030204" pitchFamily="34" charset="0"/>
              </a:rPr>
              <a:t>Д</a:t>
            </a:r>
            <a:r>
              <a:rPr lang="ru-RU" sz="2400" b="1" spc="-200" dirty="0">
                <a:solidFill>
                  <a:srgbClr val="8A0000"/>
                </a:solidFill>
                <a:latin typeface="Arial Narrow" panose="020B0606020202030204" pitchFamily="34" charset="0"/>
              </a:rPr>
              <a:t>.,</a:t>
            </a:r>
            <a:r>
              <a:rPr lang="ru-RU" sz="2400" b="1" spc="-200" dirty="0" err="1">
                <a:solidFill>
                  <a:srgbClr val="8A0000"/>
                </a:solidFill>
                <a:latin typeface="Arial Narrow" panose="020B0606020202030204" pitchFamily="34" charset="0"/>
              </a:rPr>
              <a:t>Тв</a:t>
            </a:r>
            <a:r>
              <a:rPr lang="ru-RU" sz="2400" b="1" spc="-200" dirty="0">
                <a:solidFill>
                  <a:srgbClr val="8A0000"/>
                </a:solidFill>
                <a:latin typeface="Arial Narrow" panose="020B0606020202030204" pitchFamily="34" charset="0"/>
              </a:rPr>
              <a:t>.</a:t>
            </a:r>
            <a:r>
              <a:rPr lang="ru-RU" sz="2400" b="1" spc="-200" dirty="0">
                <a:solidFill>
                  <a:srgbClr val="230AB6"/>
                </a:solidFill>
                <a:latin typeface="Izhitsa" pitchFamily="2" charset="0"/>
              </a:rPr>
              <a:t>	</a:t>
            </a:r>
            <a:r>
              <a:rPr lang="ru-RU" sz="2400" b="1" spc="-200" dirty="0" smtClean="0">
                <a:solidFill>
                  <a:srgbClr val="230AB6"/>
                </a:solidFill>
                <a:latin typeface="Izhitsa" pitchFamily="2" charset="0"/>
              </a:rPr>
              <a:t>            т</a:t>
            </a:r>
            <a:r>
              <a:rPr lang="de-DE" sz="2400" b="1" spc="-200" dirty="0" smtClean="0">
                <a:solidFill>
                  <a:srgbClr val="230AB6"/>
                </a:solidFill>
                <a:latin typeface="Izhitsa" pitchFamily="2" charset="0"/>
              </a:rPr>
              <a:t>h</a:t>
            </a:r>
            <a:r>
              <a:rPr lang="ru-RU" sz="2400" b="1" spc="-200" dirty="0" err="1" smtClean="0">
                <a:solidFill>
                  <a:srgbClr val="230AB6"/>
                </a:solidFill>
                <a:latin typeface="Izhitsa" pitchFamily="2" charset="0"/>
              </a:rPr>
              <a:t>ма</a:t>
            </a:r>
            <a:r>
              <a:rPr lang="ru-RU" sz="2400" b="1" spc="-200" dirty="0">
                <a:solidFill>
                  <a:srgbClr val="230AB6"/>
                </a:solidFill>
                <a:latin typeface="Izhitsa" pitchFamily="2" charset="0"/>
              </a:rPr>
              <a:t>	</a:t>
            </a:r>
            <a:r>
              <a:rPr lang="ru-RU" sz="2400" b="1" spc="-200" dirty="0" smtClean="0">
                <a:solidFill>
                  <a:srgbClr val="230AB6"/>
                </a:solidFill>
                <a:latin typeface="Izhitsa" pitchFamily="2" charset="0"/>
              </a:rPr>
              <a:t> 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2974692" y="2384384"/>
            <a:ext cx="0" cy="243068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H="1">
            <a:off x="4305781" y="2037144"/>
            <a:ext cx="1" cy="278949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V="1">
            <a:off x="520862" y="2228125"/>
            <a:ext cx="6817488" cy="347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7130004" y="1950335"/>
            <a:ext cx="0" cy="296311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318304" y="4815068"/>
            <a:ext cx="6927448" cy="115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1608633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1CACE3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1949</TotalTime>
  <Words>554</Words>
  <Application>Microsoft Office PowerPoint</Application>
  <PresentationFormat>Экран (4:3)</PresentationFormat>
  <Paragraphs>125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4" baseType="lpstr">
      <vt:lpstr>Arial</vt:lpstr>
      <vt:lpstr>Arial Narrow</vt:lpstr>
      <vt:lpstr>Calibri</vt:lpstr>
      <vt:lpstr>Century Gothic</vt:lpstr>
      <vt:lpstr>Izhitsa</vt:lpstr>
      <vt:lpstr>Kirillica Wincyr</vt:lpstr>
      <vt:lpstr>Tahoma</vt:lpstr>
      <vt:lpstr>Times New Roman</vt:lpstr>
      <vt:lpstr>Wingdings</vt:lpstr>
      <vt:lpstr>Wingdings 3</vt:lpstr>
      <vt:lpstr>Легкий дым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209</cp:revision>
  <dcterms:created xsi:type="dcterms:W3CDTF">2019-02-14T16:40:41Z</dcterms:created>
  <dcterms:modified xsi:type="dcterms:W3CDTF">2019-03-25T18:45:26Z</dcterms:modified>
</cp:coreProperties>
</file>