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74" r:id="rId3"/>
    <p:sldId id="275" r:id="rId4"/>
    <p:sldId id="257" r:id="rId5"/>
    <p:sldId id="272" r:id="rId6"/>
    <p:sldId id="273" r:id="rId7"/>
    <p:sldId id="258" r:id="rId8"/>
    <p:sldId id="276" r:id="rId9"/>
    <p:sldId id="277" r:id="rId10"/>
    <p:sldId id="279" r:id="rId11"/>
    <p:sldId id="278" r:id="rId12"/>
    <p:sldId id="280" r:id="rId13"/>
    <p:sldId id="281" r:id="rId14"/>
    <p:sldId id="287" r:id="rId15"/>
    <p:sldId id="294" r:id="rId16"/>
    <p:sldId id="289" r:id="rId17"/>
    <p:sldId id="295" r:id="rId18"/>
    <p:sldId id="291" r:id="rId19"/>
    <p:sldId id="297" r:id="rId20"/>
    <p:sldId id="296" r:id="rId21"/>
    <p:sldId id="292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AB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90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999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770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2340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653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778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658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038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07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653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56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399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93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5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51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426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705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ACD75-1A3C-421D-BBE5-36E6B85BB65E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C5C0379-3A4D-4D1C-A131-60C1E879B8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33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7990" y="345688"/>
            <a:ext cx="8575288" cy="60016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30AB6"/>
                </a:solidFill>
              </a:rPr>
              <a:t>Тема: Предмет и задачи морфологии старославянского языка. </a:t>
            </a:r>
          </a:p>
          <a:p>
            <a:pPr algn="ctr"/>
            <a:r>
              <a:rPr lang="ru-RU" sz="3200" b="1" dirty="0" smtClean="0">
                <a:solidFill>
                  <a:srgbClr val="230AB6"/>
                </a:solidFill>
              </a:rPr>
              <a:t>Имя существительное </a:t>
            </a:r>
          </a:p>
          <a:p>
            <a:endParaRPr lang="ru-RU" dirty="0" smtClean="0"/>
          </a:p>
          <a:p>
            <a:pPr algn="ctr"/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Литература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1.Войлова, К.А. Старославянский язык / К.А. </a:t>
            </a:r>
            <a:r>
              <a:rPr lang="ru-RU" sz="2800" b="1" dirty="0" err="1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Войлова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– М., 2003. 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§ 35–42.</a:t>
            </a:r>
            <a:endParaRPr lang="ru-RU" sz="2800" b="1" dirty="0" smtClean="0">
              <a:latin typeface="Arial Narrow" panose="020B0606020202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2.Хабургаев, Г. А. Старославянский язык. М., 1986.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§ 159-191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3.Горшков, А. И. Старославянский язык / А. И. Горшков – М., 2002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С. 61-76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4.Груцо, А. П. Старославянский язык / А. П. </a:t>
            </a:r>
            <a:r>
              <a:rPr lang="ru-RU" sz="2800" b="1" dirty="0" err="1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Груцо</a:t>
            </a:r>
            <a:r>
              <a:rPr lang="ru-RU" sz="2800" b="1" dirty="0" smtClean="0"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– Мн., 2004. </a:t>
            </a:r>
            <a:r>
              <a:rPr lang="ru-RU" sz="2800" b="1" dirty="0" smtClean="0">
                <a:solidFill>
                  <a:srgbClr val="FF0000"/>
                </a:solidFill>
                <a:latin typeface="Arial Narrow" panose="020B0606020202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С. 95 -137.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41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779" y="356840"/>
            <a:ext cx="8865221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В двойственном числе, которое уже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IX веке находилось на стадии разложения,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было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всего три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различающиеся формы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падежей: 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 Именительный – Винительный –  Звательный; 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Родительный – Местный; 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 Дательный – Творительный. 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И.-В.-Зв. :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раб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сел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сестр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кост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сын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ы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Р.-М.        :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раб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оу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сел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оу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сестр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оу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кост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ию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сын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овоу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.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Д.-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  :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рабо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ма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село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ма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сестра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ма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кость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ма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сынъ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ма</a:t>
            </a:r>
            <a:endParaRPr lang="ru-RU" sz="2800" b="1" dirty="0" smtClean="0">
              <a:solidFill>
                <a:srgbClr val="C00000"/>
              </a:solidFill>
              <a:latin typeface="Izhitsa" pitchFamily="2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В единственном числе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все падежи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различались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 во множественном не  выделяется звательный (он совпадал с именительным). Падежные окончания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для разных слов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зависели от типа их склонения. </a:t>
            </a:r>
          </a:p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ст.-слав. языке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X–XI вв.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 была достаточно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развита </a:t>
            </a:r>
            <a:r>
              <a:rPr lang="ru-RU" sz="2400" b="1" dirty="0" smtClean="0">
                <a:solidFill>
                  <a:srgbClr val="230A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грамматическая категория одушевленности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сущ. мужского рода в ед. числе форма В. п. совпадала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формой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Им. п.</a:t>
            </a:r>
            <a:r>
              <a:rPr lang="ru-RU" sz="2400" dirty="0"/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посъла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</a:rPr>
              <a:t>рабъ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</a:rPr>
              <a:t> свои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(рус.: </a:t>
            </a:r>
            <a:r>
              <a:rPr lang="ru-RU" sz="2400" b="1" i="1" dirty="0" smtClean="0">
                <a:solidFill>
                  <a:srgbClr val="230A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послал </a:t>
            </a:r>
            <a:r>
              <a:rPr lang="ru-RU" sz="2400" b="1" i="1" dirty="0">
                <a:solidFill>
                  <a:srgbClr val="230A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своего раба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409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025" y="117693"/>
            <a:ext cx="88094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Система именного склонения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Склонение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это термин с двумя значениями </a:t>
            </a:r>
          </a:p>
          <a:p>
            <a:pPr algn="just">
              <a:spcAft>
                <a:spcPts val="0"/>
              </a:spcAft>
            </a:pPr>
            <a:r>
              <a:rPr lang="be-BY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1)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изменение имен существительных / </a:t>
            </a:r>
            <a:r>
              <a:rPr lang="ru-RU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прилагатель-ных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по падежам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числам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2) группа имён, имеющих одинаковую систему падежных окончаний  (парадигму), т.е.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 склонения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spcAft>
                <a:spcPts val="0"/>
              </a:spcAft>
            </a:pP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Типы склонения образуют </a:t>
            </a:r>
            <a:r>
              <a:rPr lang="ru-RU" sz="2400" b="1" spc="-1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систему именного склонения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ст.-сл.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языке было известно </a:t>
            </a:r>
            <a:r>
              <a:rPr lang="ru-RU" sz="24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шесть типов склонения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Они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выделялись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sz="2400" b="1" i="1" u="sng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суффиксу </a:t>
            </a:r>
            <a:r>
              <a:rPr lang="ru-RU" sz="2400" b="1" i="1" u="sng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основы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который четко выступал лишь в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индоевропейских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формах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2400" b="1" i="1" spc="-1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Суффикс основы </a:t>
            </a:r>
            <a:r>
              <a:rPr lang="ru-RU" sz="2400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гласный или сочетание гласного с согласным, которые находились между корнем и окончанием.</a:t>
            </a:r>
            <a:r>
              <a:rPr lang="ru-RU" sz="2400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классификатор типа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склонения,</a:t>
            </a:r>
            <a:r>
              <a:rPr lang="ru-RU" sz="2400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или </a:t>
            </a:r>
            <a:r>
              <a:rPr lang="ru-RU" sz="2400" b="1" i="1" spc="-1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детерминатив</a:t>
            </a:r>
            <a:r>
              <a:rPr lang="ru-RU" sz="2400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лат. </a:t>
            </a:r>
            <a:r>
              <a:rPr lang="pl-PL" sz="2400" b="1" i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determinare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ru-RU" sz="2400" b="1" i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«обусловливать»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400" b="1" i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2400" b="1" i="1" spc="-1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инд.-евр. 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эпоху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существительные 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Им. 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падеже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ед. 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числа имели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лишь 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два окончания: </a:t>
            </a:r>
            <a:r>
              <a:rPr lang="ru-RU" sz="2300" b="1" spc="-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*-s</a:t>
            </a:r>
            <a:r>
              <a:rPr lang="ru-RU" sz="23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ru-RU" sz="23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нулевое</a:t>
            </a:r>
            <a:r>
              <a:rPr lang="ru-RU" sz="2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300" b="1" i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3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de-DE" sz="23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ū</a:t>
            </a:r>
            <a:r>
              <a:rPr lang="en-US" sz="2300" b="1" i="1" dirty="0" err="1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en-US" sz="2300" b="1" i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ŭ</a:t>
            </a:r>
            <a:r>
              <a:rPr lang="ru-RU" sz="23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 -</a:t>
            </a:r>
            <a:r>
              <a:rPr lang="ru-RU" sz="2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корень этого слова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*s</a:t>
            </a:r>
            <a:r>
              <a:rPr lang="de-DE" sz="2300" b="1" i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ū</a:t>
            </a:r>
            <a:r>
              <a:rPr lang="en-US" sz="23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ru-RU" sz="2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окончание</a:t>
            </a:r>
            <a:r>
              <a:rPr lang="ru-RU" sz="2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300" b="1" i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*-s</a:t>
            </a:r>
            <a:r>
              <a:rPr lang="ru-RU" sz="2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 </a:t>
            </a:r>
            <a:r>
              <a:rPr lang="ru-RU" sz="2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между корнем </a:t>
            </a:r>
            <a:r>
              <a:rPr lang="ru-RU" sz="2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3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окончанием </a:t>
            </a:r>
            <a:r>
              <a:rPr lang="ru-RU" sz="2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находится </a:t>
            </a:r>
            <a:r>
              <a:rPr lang="ru-RU" sz="23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детерминатив</a:t>
            </a:r>
            <a:r>
              <a:rPr lang="ru-RU" sz="23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en-US" sz="23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ŭ</a:t>
            </a:r>
            <a:r>
              <a:rPr lang="ru-RU" sz="23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ru-RU" sz="23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lang="ru-RU" sz="23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61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083" y="117693"/>
            <a:ext cx="836341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характеру детерминатива выделялись следующие типы склонения: </a:t>
            </a:r>
            <a:endParaRPr lang="ru-RU" sz="2400" b="1" spc="-1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400" b="1" spc="-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основой на * ŏ; </a:t>
            </a:r>
            <a:r>
              <a:rPr lang="ru-RU" sz="24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jŏ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*</a:t>
            </a:r>
            <a:r>
              <a:rPr lang="ru-RU" sz="2400" b="1" spc="-1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orbŏs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konjŏs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-сл.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рабъ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конь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основой на *</a:t>
            </a:r>
            <a:r>
              <a:rPr lang="ru-RU" sz="24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ā;jā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stornā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zemjā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-сл.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страна,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земл</a:t>
            </a:r>
            <a:r>
              <a:rPr lang="ru-RU" sz="2400" b="1" spc="-100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основой на * ĭ: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gostis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noktĭs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гость, нощь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spc="-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основой на * ŭ: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domŭs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medŭs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домъ</a:t>
            </a:r>
            <a:r>
              <a:rPr lang="ru-RU" sz="2400" b="1" spc="-100" dirty="0" smtClean="0">
                <a:solidFill>
                  <a:srgbClr val="0070C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 err="1" smtClean="0">
                <a:solidFill>
                  <a:srgbClr val="0070C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медъ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ru-RU" sz="2400" b="1" spc="-1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spc="-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основой на *ū: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swekrūs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tūkūs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-сл.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свекры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тыкы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русск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свекровь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тыква</a:t>
            </a:r>
            <a:r>
              <a:rPr lang="ru-RU" sz="2400" b="1" spc="-100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400" b="1" spc="-1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spc="-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основой на согласный звук: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kamons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-сл.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камы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русск. </a:t>
            </a:r>
            <a:r>
              <a:rPr lang="ru-RU" sz="2400" b="1" i="1" spc="-100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камень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*</a:t>
            </a:r>
            <a:r>
              <a:rPr lang="ru-RU" sz="2400" b="1" spc="-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telent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400" b="1" spc="-100" dirty="0" err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-сл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тел#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spc="-1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русск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телёнок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Д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етерминативы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ст.-слав. языке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уже не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выделялись, так как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в праславянскую эпоху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они преобразовались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законами строения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слога. Деление существительных на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типы склонения в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ст.-слав.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языке ведется по 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традиции, но с учётом новых признаков: 1) род 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имени существительного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sz="2400" b="1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окончание </a:t>
            </a:r>
            <a:r>
              <a:rPr lang="ru-RU" sz="2400" b="1" spc="-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начальной формы</a:t>
            </a:r>
            <a:r>
              <a:rPr lang="ru-RU" sz="2400" b="1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 3) </a:t>
            </a:r>
            <a:r>
              <a:rPr lang="ru-RU" sz="2400" b="1" spc="-1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 </a:t>
            </a:r>
            <a:r>
              <a:rPr lang="ru-RU" sz="2400" b="1" spc="-1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конечного согласного основы</a:t>
            </a:r>
            <a:r>
              <a:rPr lang="ru-RU" sz="2400" b="1" spc="-100" dirty="0">
                <a:latin typeface="Arial" panose="020B0604020202020204" pitchFamily="34" charset="0"/>
                <a:cs typeface="Arial" panose="020B0604020202020204" pitchFamily="34" charset="0"/>
              </a:rPr>
              <a:t> (твердый, мягкий, полумягкий</a:t>
            </a:r>
            <a:r>
              <a:rPr lang="ru-RU" sz="2400" b="1" spc="-1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400" b="1" spc="-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109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038" y="117693"/>
            <a:ext cx="847492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Состав типов именного склонения в старославянском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языке</a:t>
            </a:r>
          </a:p>
          <a:p>
            <a:pPr indent="450215"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Типы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склонения по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количественному составу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были неравнозначны.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Выделяются:</a:t>
            </a:r>
          </a:p>
          <a:p>
            <a:pPr indent="450215" algn="just"/>
            <a:r>
              <a:rPr lang="ru-RU" sz="24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Продуктивные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типы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с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основой на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*ŏ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*ā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jā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на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*ĭ женского рода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Продуктивные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типы: </a:t>
            </a:r>
            <a:endParaRPr lang="ru-RU" sz="2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содержали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большинство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существительных;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постоянно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пополнялись новыми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словами;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их образцу склонялись прилагательные и счетные слова;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их основе в русском языке развились три современных типа склонения. </a:t>
            </a:r>
          </a:p>
          <a:p>
            <a:pPr algn="just"/>
            <a:r>
              <a:rPr lang="ru-RU" sz="2400" b="1" i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Непродуктивные типы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основой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* ŭ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на 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*ū </a:t>
            </a:r>
            <a:r>
              <a:rPr lang="ru-RU" sz="2400" b="1" spc="-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с</a:t>
            </a:r>
            <a:r>
              <a:rPr lang="ru-RU" sz="24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основой на согласный звук.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включали ограниченное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слов – от 2 до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пополнялись новыми словами;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последующей истории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славянских языков разрушились,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объединились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продуктивными.</a:t>
            </a:r>
            <a:endParaRPr lang="ru-RU" sz="24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424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45" y="207891"/>
            <a:ext cx="8430455" cy="590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71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117" y="284576"/>
            <a:ext cx="8731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Непродуктивные типы склонения имен существительных в ХI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21" y="1173392"/>
            <a:ext cx="2367440" cy="118371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122340" y="1071628"/>
            <a:ext cx="57651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существительных мужского рода с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окон-</a:t>
            </a:r>
            <a:r>
              <a:rPr lang="ru-RU" sz="2400" b="1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чанием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ъ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 основой на твердый </a:t>
            </a:r>
            <a:r>
              <a:rPr lang="ru-RU" sz="2400" b="1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согла-сный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надо запомнить</a:t>
            </a:r>
            <a:r>
              <a:rPr lang="ru-RU" b="1" dirty="0"/>
              <a:t>: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</a:rPr>
              <a:t>сынъ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</a:rPr>
              <a:t>волъ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</a:rPr>
              <a:t>домъ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</a:rPr>
              <a:t>полъ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</a:rPr>
              <a:t>врьхъ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</a:rPr>
              <a:t>долъ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</a:rPr>
              <a:t>медъ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21" y="2865227"/>
            <a:ext cx="2367440" cy="131955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22339" y="2966675"/>
            <a:ext cx="5765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anose="020B0606020202030204" pitchFamily="34" charset="0"/>
              </a:rPr>
              <a:t>20 существительных женского рода с </a:t>
            </a:r>
            <a:r>
              <a:rPr lang="ru-RU" sz="2400" b="1" dirty="0" smtClean="0">
                <a:latin typeface="Arial Narrow" panose="020B0606020202030204" pitchFamily="34" charset="0"/>
              </a:rPr>
              <a:t>окон-</a:t>
            </a:r>
            <a:r>
              <a:rPr lang="ru-RU" sz="2400" b="1" dirty="0" err="1" smtClean="0">
                <a:latin typeface="Arial Narrow" panose="020B0606020202030204" pitchFamily="34" charset="0"/>
              </a:rPr>
              <a:t>чанием</a:t>
            </a:r>
            <a:r>
              <a:rPr lang="ru-RU" sz="2400" b="1" dirty="0" smtClean="0">
                <a:latin typeface="Arial Narrow" panose="020B0606020202030204" pitchFamily="34" charset="0"/>
              </a:rPr>
              <a:t>  </a:t>
            </a:r>
            <a:r>
              <a:rPr lang="ru-RU" sz="2400" b="1" dirty="0" smtClean="0">
                <a:latin typeface="Izhitsa" pitchFamily="2" charset="0"/>
              </a:rPr>
              <a:t>-</a:t>
            </a:r>
            <a:r>
              <a:rPr lang="ru-RU" sz="2400" b="1" dirty="0" smtClean="0">
                <a:solidFill>
                  <a:srgbClr val="C00000"/>
                </a:solidFill>
                <a:latin typeface="Izhitsa" pitchFamily="2" charset="0"/>
              </a:rPr>
              <a:t>ы</a:t>
            </a:r>
            <a:r>
              <a:rPr lang="ru-RU" sz="2400" b="1" dirty="0">
                <a:latin typeface="Arial Narrow" panose="020B0606020202030204" pitchFamily="34" charset="0"/>
              </a:rPr>
              <a:t>, </a:t>
            </a:r>
            <a:r>
              <a:rPr lang="ru-RU" sz="2400" b="1" dirty="0" smtClean="0">
                <a:latin typeface="Arial Narrow" panose="020B0606020202030204" pitchFamily="34" charset="0"/>
              </a:rPr>
              <a:t>которые </a:t>
            </a:r>
            <a:r>
              <a:rPr lang="ru-RU" sz="2400" b="1" dirty="0">
                <a:latin typeface="Arial Narrow" panose="020B0606020202030204" pitchFamily="34" charset="0"/>
              </a:rPr>
              <a:t>в русском языке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окан-чиваются</a:t>
            </a:r>
            <a:r>
              <a:rPr lang="ru-RU" sz="2400" b="1" dirty="0" smtClean="0">
                <a:latin typeface="Arial Narrow" panose="020B0606020202030204" pitchFamily="34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</a:rPr>
              <a:t>на –</a:t>
            </a:r>
            <a:r>
              <a:rPr lang="ru-RU" sz="2400" b="1" dirty="0" err="1">
                <a:solidFill>
                  <a:srgbClr val="230AB6"/>
                </a:solidFill>
                <a:latin typeface="Arial Narrow" panose="020B0606020202030204" pitchFamily="34" charset="0"/>
              </a:rPr>
              <a:t>ва</a:t>
            </a:r>
            <a:r>
              <a:rPr lang="ru-RU" sz="2400" b="1" dirty="0"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(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буква</a:t>
            </a:r>
            <a:r>
              <a:rPr lang="ru-RU" sz="2400" b="1" dirty="0" smtClean="0">
                <a:latin typeface="Arial Narrow" panose="020B0606020202030204" pitchFamily="34" charset="0"/>
              </a:rPr>
              <a:t>) или </a:t>
            </a:r>
            <a:r>
              <a:rPr lang="ru-RU" sz="2400" b="1" dirty="0" err="1" smtClean="0">
                <a:solidFill>
                  <a:srgbClr val="230AB6"/>
                </a:solidFill>
                <a:latin typeface="Arial Narrow" panose="020B0606020202030204" pitchFamily="34" charset="0"/>
              </a:rPr>
              <a:t>овь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 (любовь)</a:t>
            </a:r>
            <a:endParaRPr lang="ru-RU" sz="2400" b="1" dirty="0">
              <a:solidFill>
                <a:srgbClr val="230AB6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6121" y="4692900"/>
            <a:ext cx="2233625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 на согласный</a:t>
            </a:r>
            <a:r>
              <a:rPr lang="ru-RU" sz="2400" dirty="0" smtClean="0"/>
              <a:t>: </a:t>
            </a:r>
            <a:r>
              <a:rPr lang="de-DE" sz="2400" b="1" dirty="0" smtClean="0">
                <a:solidFill>
                  <a:srgbClr val="C00000"/>
                </a:solidFill>
              </a:rPr>
              <a:t>*en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de-DE" sz="2400" b="1" dirty="0" smtClean="0">
                <a:solidFill>
                  <a:srgbClr val="C00000"/>
                </a:solidFill>
              </a:rPr>
              <a:t>*es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ru-RU" sz="2400" b="1" dirty="0">
                <a:solidFill>
                  <a:srgbClr val="C00000"/>
                </a:solidFill>
              </a:rPr>
              <a:t>*</a:t>
            </a:r>
            <a:r>
              <a:rPr lang="pl-PL" sz="2400" b="1" dirty="0" smtClean="0">
                <a:solidFill>
                  <a:srgbClr val="C00000"/>
                </a:solidFill>
              </a:rPr>
              <a:t>ent</a:t>
            </a:r>
            <a:r>
              <a:rPr lang="ru-RU" sz="2400" b="1" dirty="0" smtClean="0">
                <a:solidFill>
                  <a:srgbClr val="C00000"/>
                </a:solidFill>
              </a:rPr>
              <a:t>,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C00000"/>
                </a:solidFill>
              </a:rPr>
              <a:t>*</a:t>
            </a:r>
            <a:r>
              <a:rPr lang="pl-PL" sz="2400" b="1" dirty="0" smtClean="0">
                <a:solidFill>
                  <a:srgbClr val="C00000"/>
                </a:solidFill>
              </a:rPr>
              <a:t>men</a:t>
            </a:r>
            <a:r>
              <a:rPr lang="ru-RU" sz="2400" b="1" dirty="0" smtClean="0">
                <a:solidFill>
                  <a:srgbClr val="C00000"/>
                </a:solidFill>
              </a:rPr>
              <a:t>,</a:t>
            </a:r>
            <a:r>
              <a:rPr lang="ru-RU" sz="2400" b="1" dirty="0">
                <a:solidFill>
                  <a:srgbClr val="C00000"/>
                </a:solidFill>
              </a:rPr>
              <a:t> *</a:t>
            </a:r>
            <a:r>
              <a:rPr lang="pl-PL" sz="2400" b="1" dirty="0">
                <a:solidFill>
                  <a:srgbClr val="C00000"/>
                </a:solidFill>
              </a:rPr>
              <a:t>ter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71798" y="4280518"/>
            <a:ext cx="606626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3 </a:t>
            </a:r>
            <a:r>
              <a:rPr lang="ru-RU" sz="20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существительных мужского рода с окончанием </a:t>
            </a:r>
            <a:r>
              <a:rPr lang="ru-RU" sz="2400" b="1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pc="-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i="1" spc="-5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камы</a:t>
            </a:r>
            <a:r>
              <a:rPr lang="ru-RU" sz="20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ремы, </a:t>
            </a:r>
            <a:r>
              <a:rPr lang="ru-RU" sz="20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пламы</a:t>
            </a:r>
            <a:r>
              <a:rPr lang="ru-RU" sz="20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с 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ь: </a:t>
            </a:r>
            <a:r>
              <a:rPr lang="ru-RU" sz="20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дьнь</a:t>
            </a:r>
            <a:r>
              <a:rPr lang="ru-RU" sz="20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i="1" spc="-5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прьстень</a:t>
            </a:r>
            <a:r>
              <a:rPr lang="ru-RU" sz="20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корень;</a:t>
            </a:r>
          </a:p>
          <a:p>
            <a:pPr algn="just">
              <a:spcAft>
                <a:spcPts val="0"/>
              </a:spcAft>
            </a:pPr>
            <a:r>
              <a:rPr lang="ru-RU" b="1" u="sng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lang="ru-RU" i="1" u="sng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……</a:t>
            </a:r>
            <a:r>
              <a:rPr lang="ru-RU" sz="2000" b="1" u="sng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среднего рода на </a:t>
            </a:r>
            <a:r>
              <a:rPr lang="ru-RU" sz="2000" b="1" u="sng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1) </a:t>
            </a:r>
            <a:r>
              <a:rPr lang="ru-RU" sz="20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небо, </a:t>
            </a:r>
            <a:r>
              <a:rPr lang="ru-RU" sz="20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чюдо</a:t>
            </a:r>
            <a:r>
              <a:rPr lang="ru-RU" sz="20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слово </a:t>
            </a:r>
            <a:r>
              <a:rPr lang="ru-RU" sz="2000" i="1" spc="-50" dirty="0" smtClean="0">
                <a:solidFill>
                  <a:srgbClr val="230AB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//(</a:t>
            </a:r>
            <a:r>
              <a:rPr lang="ru-RU" sz="20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20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0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с </a:t>
            </a:r>
            <a:r>
              <a:rPr lang="ru-RU" sz="2000" b="1" dirty="0" err="1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оконч</a:t>
            </a:r>
            <a:r>
              <a:rPr lang="ru-RU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 (</a:t>
            </a:r>
            <a:r>
              <a:rPr lang="ru-RU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«детёныши»): </a:t>
            </a:r>
            <a:r>
              <a:rPr lang="ru-RU" sz="2000" i="1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0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</a:t>
            </a:r>
            <a:r>
              <a:rPr lang="ru-RU" sz="20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влъч</a:t>
            </a:r>
            <a:r>
              <a:rPr lang="ru-RU" sz="20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кот;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4)</a:t>
            </a:r>
            <a:r>
              <a:rPr lang="be-BY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000" b="1" dirty="0" smtClean="0"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слова на -</a:t>
            </a:r>
            <a:r>
              <a:rPr lang="ru-RU" sz="2000" i="1" dirty="0" smtClean="0">
                <a:solidFill>
                  <a:srgbClr val="230AB6"/>
                </a:solidFill>
                <a:effectLst/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2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: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</a:t>
            </a:r>
            <a:r>
              <a:rPr lang="ru-RU" sz="20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2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зна</a:t>
            </a:r>
            <a:r>
              <a:rPr lang="ru-RU" sz="20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2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пле</a:t>
            </a:r>
            <a:r>
              <a:rPr lang="ru-RU" sz="20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2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вр</a:t>
            </a:r>
            <a:r>
              <a:rPr lang="ru-RU" sz="20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2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;</a:t>
            </a:r>
          </a:p>
          <a:p>
            <a:pPr algn="just">
              <a:spcAft>
                <a:spcPts val="0"/>
              </a:spcAft>
            </a:pPr>
            <a:r>
              <a:rPr lang="be-BY" sz="20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5) слова женского рода: </a:t>
            </a:r>
            <a:r>
              <a:rPr lang="be-BY" sz="20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мати, дъшти</a:t>
            </a:r>
            <a:endParaRPr lang="ru-RU" sz="2000" i="1" dirty="0" smtClean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  <a:sym typeface="Kirillica Wincyr" panose="00000500000000000000" pitchFamily="2" charset="2"/>
            </a:endParaRPr>
          </a:p>
          <a:p>
            <a:pPr algn="just">
              <a:spcAft>
                <a:spcPts val="0"/>
              </a:spcAft>
            </a:pPr>
            <a:endParaRPr lang="ru-RU" sz="2000" i="1" dirty="0">
              <a:solidFill>
                <a:srgbClr val="230AB6"/>
              </a:solidFill>
              <a:effectLst/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472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017" y="179249"/>
            <a:ext cx="865612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5</a:t>
            </a:r>
            <a:r>
              <a:rPr lang="ru-RU" sz="2400" b="1" dirty="0" smtClean="0"/>
              <a:t>. </a:t>
            </a:r>
            <a:r>
              <a:rPr lang="ru-RU" sz="2400" b="1" dirty="0">
                <a:solidFill>
                  <a:srgbClr val="C00000"/>
                </a:solidFill>
              </a:rPr>
              <a:t>Особенности </a:t>
            </a:r>
            <a:r>
              <a:rPr lang="ru-RU" sz="2400" b="1" dirty="0" smtClean="0">
                <a:solidFill>
                  <a:srgbClr val="C00000"/>
                </a:solidFill>
              </a:rPr>
              <a:t>именного склонения разных типов:</a:t>
            </a:r>
          </a:p>
          <a:p>
            <a:pPr algn="ctr"/>
            <a:r>
              <a:rPr lang="ru-RU" sz="2400" b="1" u="sng" dirty="0" smtClean="0">
                <a:solidFill>
                  <a:srgbClr val="230A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5.1. Склонение </a:t>
            </a:r>
            <a:r>
              <a:rPr lang="ru-RU" sz="2400" b="1" u="sng" dirty="0">
                <a:solidFill>
                  <a:srgbClr val="230A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основой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*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ā,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*</a:t>
            </a:r>
            <a:r>
              <a:rPr lang="ru-RU" sz="2400" b="1" u="sng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jā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sz="2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 Narrow" panose="020B0606020202030204" pitchFamily="34" charset="0"/>
              </a:rPr>
              <a:t>имело </a:t>
            </a:r>
            <a:r>
              <a:rPr lang="ru-RU" sz="2400" b="1" dirty="0">
                <a:latin typeface="Arial Narrow" panose="020B0606020202030204" pitchFamily="34" charset="0"/>
              </a:rPr>
              <a:t>две разновидности: </a:t>
            </a:r>
            <a:endParaRPr lang="ru-RU" sz="2400" b="1" dirty="0" smtClean="0">
              <a:latin typeface="Arial Narrow" panose="020B0606020202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anose="020B0606020202030204" pitchFamily="34" charset="0"/>
              </a:rPr>
              <a:t>с </a:t>
            </a:r>
            <a:r>
              <a:rPr lang="ru-RU" sz="2400" b="1" dirty="0">
                <a:latin typeface="Arial Narrow" panose="020B0606020202030204" pitchFamily="34" charset="0"/>
              </a:rPr>
              <a:t>твердой основой </a:t>
            </a:r>
            <a:r>
              <a:rPr lang="ru-RU" sz="2400" b="1" dirty="0" smtClean="0">
                <a:latin typeface="Arial Narrow" panose="020B0606020202030204" pitchFamily="34" charset="0"/>
              </a:rPr>
              <a:t>– на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*ā</a:t>
            </a:r>
            <a:r>
              <a:rPr lang="ru-RU" sz="2400" b="1" dirty="0">
                <a:latin typeface="Arial Narrow" panose="020B0606020202030204" pitchFamily="34" charset="0"/>
              </a:rPr>
              <a:t> </a:t>
            </a:r>
            <a:r>
              <a:rPr lang="ru-RU" sz="2400" b="1" dirty="0"/>
              <a:t>(</a:t>
            </a:r>
            <a:r>
              <a:rPr lang="ru-RU" sz="2400" b="1" dirty="0">
                <a:solidFill>
                  <a:srgbClr val="230AB6"/>
                </a:solidFill>
                <a:latin typeface="Izhitsa"/>
              </a:rPr>
              <a:t>сестра, </a:t>
            </a:r>
            <a:r>
              <a:rPr lang="ru-RU" sz="2400" b="1" dirty="0" err="1">
                <a:solidFill>
                  <a:srgbClr val="230AB6"/>
                </a:solidFill>
                <a:latin typeface="Izhitsa"/>
              </a:rPr>
              <a:t>слоуга</a:t>
            </a:r>
            <a:r>
              <a:rPr lang="ru-RU" sz="2400" b="1" dirty="0"/>
              <a:t>) </a:t>
            </a:r>
            <a:endParaRPr lang="ru-RU" sz="2400" b="1" dirty="0" smtClean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/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с </a:t>
            </a:r>
            <a:r>
              <a:rPr lang="ru-RU" sz="2400" b="1" dirty="0">
                <a:latin typeface="Arial Narrow" panose="020B0606020202030204" pitchFamily="34" charset="0"/>
              </a:rPr>
              <a:t>мягкой основой  – на * </a:t>
            </a:r>
            <a:r>
              <a:rPr lang="ru-RU" sz="24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jā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/>
              <a:t>(</a:t>
            </a:r>
            <a:r>
              <a:rPr lang="ru-RU" sz="2400" b="1" dirty="0" err="1">
                <a:solidFill>
                  <a:srgbClr val="230AB6"/>
                </a:solidFill>
                <a:latin typeface="Izhitsa"/>
              </a:rPr>
              <a:t>соуша</a:t>
            </a:r>
            <a:r>
              <a:rPr lang="ru-RU" sz="2400" b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/>
              </a:rPr>
              <a:t>пътица</a:t>
            </a:r>
            <a:r>
              <a:rPr lang="ru-RU" sz="2400" b="1" dirty="0" smtClean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/>
              </a:rPr>
              <a:t>кън#гыни</a:t>
            </a:r>
            <a:r>
              <a:rPr lang="ru-RU" sz="2400" b="1" dirty="0"/>
              <a:t>). </a:t>
            </a:r>
            <a:endParaRPr lang="ru-RU" sz="2400" b="1" dirty="0" smtClean="0"/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(В старославянском </a:t>
            </a:r>
            <a:r>
              <a:rPr lang="ru-RU" sz="2400" b="1" dirty="0">
                <a:latin typeface="Arial Narrow" panose="020B0606020202030204" pitchFamily="34" charset="0"/>
              </a:rPr>
              <a:t>языке мягкими были согласные 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[ж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],[ч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[ш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[з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[ц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[с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[щ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], [</a:t>
            </a:r>
            <a:r>
              <a:rPr lang="ru-RU" sz="2400" b="1" dirty="0" err="1">
                <a:solidFill>
                  <a:srgbClr val="230AB6"/>
                </a:solidFill>
                <a:latin typeface="Arial Narrow" panose="020B0606020202030204" pitchFamily="34" charset="0"/>
              </a:rPr>
              <a:t>жд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’</a:t>
            </a:r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]</a:t>
            </a:r>
            <a:r>
              <a:rPr lang="be-BY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, [р’], [л’], [н’]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).</a:t>
            </a:r>
          </a:p>
          <a:p>
            <a:pPr algn="just"/>
            <a:r>
              <a:rPr lang="ru-RU" sz="2400" b="1" dirty="0">
                <a:solidFill>
                  <a:srgbClr val="230AB6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Парадигма склонения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*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ā,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*</a:t>
            </a:r>
            <a:r>
              <a:rPr lang="ru-RU" sz="2400" b="1" u="sng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jā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                       </a:t>
            </a:r>
            <a:r>
              <a:rPr lang="ru-RU" sz="2400" b="1" dirty="0" smtClean="0">
                <a:latin typeface="Arial Narrow" panose="020B0606020202030204" pitchFamily="34" charset="0"/>
              </a:rPr>
              <a:t>Твердый вариант       Мягкий вариант              </a:t>
            </a:r>
            <a:r>
              <a:rPr lang="ru-RU" sz="2400" b="1" u="sng" dirty="0" smtClean="0">
                <a:latin typeface="Arial Narrow" panose="020B0606020202030204" pitchFamily="34" charset="0"/>
              </a:rPr>
              <a:t> </a:t>
            </a:r>
            <a:endParaRPr lang="ru-RU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just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Ед. число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 smtClean="0">
                <a:latin typeface="Izhitsa" pitchFamily="2" charset="0"/>
              </a:rPr>
              <a:t>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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вод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слоуз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и,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 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@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</a:rPr>
              <a:t>@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endParaRPr lang="ru-RU" sz="2400" dirty="0" smtClean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о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е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слоуз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и,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Зв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;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--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315522" y="3233854"/>
            <a:ext cx="27878" cy="27750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717288" y="3468029"/>
            <a:ext cx="5586761" cy="111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183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198" y="247930"/>
            <a:ext cx="818499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Множ.ч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      </a:t>
            </a:r>
            <a:r>
              <a:rPr lang="ru-RU" sz="2400" b="1" dirty="0" smtClean="0">
                <a:latin typeface="Arial Narrow" panose="020B0606020202030204" pitchFamily="34" charset="0"/>
              </a:rPr>
              <a:t>Твердый </a:t>
            </a:r>
            <a:r>
              <a:rPr lang="ru-RU" sz="2400" b="1" dirty="0">
                <a:latin typeface="Arial Narrow" panose="020B0606020202030204" pitchFamily="34" charset="0"/>
              </a:rPr>
              <a:t>вариант    </a:t>
            </a:r>
            <a:r>
              <a:rPr lang="ru-RU" sz="2400" b="1" dirty="0" smtClean="0">
                <a:latin typeface="Arial Narrow" panose="020B0606020202030204" pitchFamily="34" charset="0"/>
              </a:rPr>
              <a:t>       </a:t>
            </a:r>
            <a:r>
              <a:rPr lang="ru-RU" sz="2400" b="1" dirty="0">
                <a:latin typeface="Arial Narrow" panose="020B0606020202030204" pitchFamily="34" charset="0"/>
              </a:rPr>
              <a:t>Мягкий вариант</a:t>
            </a:r>
            <a:r>
              <a:rPr lang="ru-RU" sz="2400" dirty="0" smtClean="0">
                <a:latin typeface="Izhitsa" pitchFamily="2" charset="0"/>
              </a:rPr>
              <a:t>                    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           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err="1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ь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ямъ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мъ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;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ями,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ми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яхъ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хъ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sym typeface="Kirillica Wincyr" panose="00000500000000000000" pitchFamily="2" charset="2"/>
              </a:rPr>
              <a:t> </a:t>
            </a:r>
            <a:r>
              <a:rPr lang="ru-RU" sz="2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sym typeface="Kirillica Wincyr" panose="00000500000000000000" pitchFamily="2" charset="2"/>
              </a:rPr>
              <a:t>Двойств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sym typeface="Kirillica Wincyr" panose="00000500000000000000" pitchFamily="2" charset="2"/>
              </a:rPr>
              <a:t>. ч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.     Твердый </a:t>
            </a:r>
            <a:r>
              <a:rPr lang="ru-RU" sz="2400" b="1" dirty="0">
                <a:latin typeface="Arial Narrow" panose="020B0606020202030204" pitchFamily="34" charset="0"/>
              </a:rPr>
              <a:t>вариант           Мягкий вариант</a:t>
            </a:r>
            <a:r>
              <a:rPr lang="ru-RU" sz="2400" dirty="0">
                <a:latin typeface="Izhitsa" pitchFamily="2" charset="0"/>
              </a:rPr>
              <a:t> </a:t>
            </a:r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just"/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            И.-В.-Зв.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вод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слоуз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;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Р.-М</a:t>
            </a:r>
            <a:r>
              <a:rPr lang="ru-RU" sz="2400" dirty="0" smtClean="0">
                <a:latin typeface="Izhitsa" pitchFamily="2" charset="0"/>
              </a:rPr>
              <a:t>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земл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;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Д.-Т.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вод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слоуг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ама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земл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яма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с@ди</a:t>
            </a:r>
            <a:r>
              <a:rPr lang="ru-RU" sz="2400" dirty="0" err="1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ма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b="1" dirty="0">
                <a:latin typeface="Arial Narrow" pitchFamily="34" charset="0"/>
              </a:rPr>
              <a:t>Если основа существительного в твердом варианте оканчивалась на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к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, г, х, </a:t>
            </a:r>
            <a:r>
              <a:rPr lang="ru-RU" sz="2400" b="1" dirty="0">
                <a:latin typeface="Arial Narrow" pitchFamily="34" charset="0"/>
              </a:rPr>
              <a:t>то перед окончанием </a:t>
            </a:r>
            <a:r>
              <a:rPr lang="ru-RU" sz="2400" b="1" dirty="0">
                <a:solidFill>
                  <a:srgbClr val="C00000"/>
                </a:solidFill>
                <a:latin typeface="Izhitsa"/>
              </a:rPr>
              <a:t>h</a:t>
            </a:r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(оно из дифтонга) </a:t>
            </a:r>
            <a:r>
              <a:rPr lang="ru-RU" sz="2400" b="1" u="sng" dirty="0">
                <a:solidFill>
                  <a:srgbClr val="C00000"/>
                </a:solidFill>
                <a:latin typeface="Arial Narrow" pitchFamily="34" charset="0"/>
              </a:rPr>
              <a:t>г &gt; з', к &gt; ц', x &gt;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itchFamily="34" charset="0"/>
              </a:rPr>
              <a:t>с</a:t>
            </a:r>
            <a:r>
              <a:rPr lang="ru-RU" sz="2400" b="1" u="sng" dirty="0" smtClean="0">
                <a:latin typeface="Arial Narrow" pitchFamily="34" charset="0"/>
              </a:rPr>
              <a:t>‘ 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>
                <a:latin typeface="Arial Narrow" pitchFamily="34" charset="0"/>
              </a:rPr>
              <a:t>по </a:t>
            </a:r>
            <a:r>
              <a:rPr lang="ru-RU" sz="2400" b="1" dirty="0" smtClean="0">
                <a:latin typeface="Arial Narrow" pitchFamily="34" charset="0"/>
              </a:rPr>
              <a:t>2-й палатализации в формах: </a:t>
            </a:r>
          </a:p>
          <a:p>
            <a:pPr algn="just"/>
            <a:r>
              <a:rPr lang="ru-RU" sz="2000" b="1" dirty="0" smtClean="0">
                <a:latin typeface="Izhitsa"/>
              </a:rPr>
              <a:t>                   И</a:t>
            </a:r>
            <a:r>
              <a:rPr lang="ru-RU" sz="2000" b="1" dirty="0">
                <a:latin typeface="Izhitsa"/>
              </a:rPr>
              <a:t>. </a:t>
            </a:r>
            <a:r>
              <a:rPr lang="ru-RU" sz="2000" b="1" dirty="0" err="1">
                <a:latin typeface="Izhitsa"/>
              </a:rPr>
              <a:t>пад</a:t>
            </a:r>
            <a:r>
              <a:rPr lang="ru-RU" sz="2000" b="1" dirty="0">
                <a:latin typeface="Izhitsa"/>
              </a:rPr>
              <a:t>. ед. ч</a:t>
            </a:r>
            <a:r>
              <a:rPr lang="ru-RU" sz="2000" dirty="0">
                <a:latin typeface="Izhitsa"/>
              </a:rPr>
              <a:t>. </a:t>
            </a:r>
            <a:r>
              <a:rPr lang="ru-RU" sz="2000" dirty="0" smtClean="0">
                <a:latin typeface="Izhitsa"/>
              </a:rPr>
              <a:t> 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кънига</a:t>
            </a:r>
            <a:r>
              <a:rPr lang="ru-RU" sz="2000" dirty="0" smtClean="0">
                <a:latin typeface="Izhitsa"/>
              </a:rPr>
              <a:t> ,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р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ка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,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моуха</a:t>
            </a:r>
            <a:endParaRPr lang="ru-RU" sz="2000" b="1" dirty="0" smtClean="0">
              <a:solidFill>
                <a:srgbClr val="230AB6"/>
              </a:solidFill>
              <a:latin typeface="Izhitsa"/>
            </a:endParaRPr>
          </a:p>
          <a:p>
            <a:pPr algn="just"/>
            <a:r>
              <a:rPr lang="ru-RU" sz="2000" b="1" dirty="0">
                <a:latin typeface="Izhitsa"/>
              </a:rPr>
              <a:t> </a:t>
            </a:r>
            <a:r>
              <a:rPr lang="ru-RU" sz="2000" b="1" dirty="0" smtClean="0">
                <a:latin typeface="Izhitsa"/>
              </a:rPr>
              <a:t>                  Д</a:t>
            </a:r>
            <a:r>
              <a:rPr lang="ru-RU" sz="2000" b="1" dirty="0">
                <a:latin typeface="Izhitsa"/>
              </a:rPr>
              <a:t>. </a:t>
            </a:r>
            <a:r>
              <a:rPr lang="ru-RU" sz="2000" b="1" dirty="0" err="1">
                <a:latin typeface="Izhitsa"/>
              </a:rPr>
              <a:t>пад</a:t>
            </a:r>
            <a:r>
              <a:rPr lang="ru-RU" sz="2000" b="1" dirty="0">
                <a:latin typeface="Izhitsa"/>
              </a:rPr>
              <a:t>. </a:t>
            </a:r>
            <a:r>
              <a:rPr lang="ru-RU" sz="2000" b="1" dirty="0" err="1">
                <a:latin typeface="Izhitsa"/>
              </a:rPr>
              <a:t>ед.ч</a:t>
            </a:r>
            <a:r>
              <a:rPr lang="ru-RU" sz="2000" b="1" dirty="0">
                <a:latin typeface="Izhitsa"/>
              </a:rPr>
              <a:t>. </a:t>
            </a:r>
            <a:r>
              <a:rPr lang="ru-RU" sz="2000" b="1" dirty="0" smtClean="0">
                <a:latin typeface="Izhitsa"/>
              </a:rPr>
              <a:t>  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кънизh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</a:rPr>
              <a:t>,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р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ц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,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моус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</a:t>
            </a:r>
            <a:endParaRPr lang="ru-RU" sz="2000" b="1" dirty="0">
              <a:solidFill>
                <a:srgbClr val="230AB6"/>
              </a:solidFill>
              <a:latin typeface="Izhitsa"/>
            </a:endParaRPr>
          </a:p>
          <a:p>
            <a:pPr marL="1620000" algn="just"/>
            <a:r>
              <a:rPr lang="ru-RU" sz="2000" b="1" dirty="0" smtClean="0">
                <a:latin typeface="Izhitsa"/>
              </a:rPr>
              <a:t> М</a:t>
            </a:r>
            <a:r>
              <a:rPr lang="ru-RU" sz="2000" b="1" dirty="0">
                <a:latin typeface="Izhitsa"/>
              </a:rPr>
              <a:t>. п. </a:t>
            </a:r>
            <a:r>
              <a:rPr lang="ru-RU" sz="2000" b="1" dirty="0" err="1">
                <a:latin typeface="Izhitsa"/>
              </a:rPr>
              <a:t>ед.ч</a:t>
            </a:r>
            <a:r>
              <a:rPr lang="ru-RU" sz="2000" b="1" dirty="0">
                <a:latin typeface="Izhitsa"/>
              </a:rPr>
              <a:t>. </a:t>
            </a:r>
            <a:r>
              <a:rPr lang="ru-RU" sz="2000" b="1" dirty="0" smtClean="0">
                <a:latin typeface="Izhitsa"/>
              </a:rPr>
              <a:t>    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кънизh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</a:rPr>
              <a:t>,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р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</a:t>
            </a:r>
            <a:r>
              <a:rPr lang="ru-RU" sz="2000" b="1" dirty="0" err="1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ц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,</a:t>
            </a:r>
            <a:r>
              <a:rPr lang="ru-RU" sz="2000" b="1" dirty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моус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</a:t>
            </a:r>
          </a:p>
          <a:p>
            <a:pPr marL="1620000" algn="just"/>
            <a:r>
              <a:rPr lang="ru-RU" sz="2000" b="1" dirty="0" smtClean="0">
                <a:latin typeface="Izhitsa"/>
              </a:rPr>
              <a:t>И</a:t>
            </a:r>
            <a:r>
              <a:rPr lang="ru-RU" sz="2000" b="1" dirty="0">
                <a:latin typeface="Izhitsa"/>
              </a:rPr>
              <a:t>.-В.-Зв. </a:t>
            </a:r>
            <a:r>
              <a:rPr lang="ru-RU" sz="2000" b="1" dirty="0" err="1">
                <a:latin typeface="Izhitsa"/>
              </a:rPr>
              <a:t>дв.ч</a:t>
            </a:r>
            <a:r>
              <a:rPr lang="ru-RU" sz="2000" b="1" dirty="0" smtClean="0">
                <a:latin typeface="Izhitsa"/>
              </a:rPr>
              <a:t>. 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къниз</a:t>
            </a:r>
            <a:r>
              <a:rPr lang="en-US" sz="2000" b="1" dirty="0" smtClean="0">
                <a:solidFill>
                  <a:srgbClr val="230AB6"/>
                </a:solidFill>
                <a:latin typeface="Izhitsa"/>
              </a:rPr>
              <a:t>h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</a:rPr>
              <a:t>,  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</a:rPr>
              <a:t>р</a:t>
            </a:r>
            <a:r>
              <a:rPr lang="ru-RU" sz="2000" b="1" dirty="0" err="1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ц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,</a:t>
            </a:r>
            <a:r>
              <a:rPr lang="ru-RU" sz="2000" b="1" dirty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 </a:t>
            </a:r>
            <a:r>
              <a:rPr lang="ru-RU" sz="2000" b="1" dirty="0" err="1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моус</a:t>
            </a:r>
            <a:r>
              <a:rPr lang="ru-RU" sz="2000" b="1" dirty="0" smtClean="0">
                <a:solidFill>
                  <a:srgbClr val="230AB6"/>
                </a:solidFill>
                <a:latin typeface="Izhitsa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latin typeface="Izhitsa" pitchFamily="2" charset="0"/>
              </a:rPr>
              <a:t>             </a:t>
            </a:r>
            <a:endParaRPr lang="ru-RU" sz="2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127171" y="3004457"/>
            <a:ext cx="0" cy="14151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724400" y="90351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78829" y="489857"/>
            <a:ext cx="32657" cy="241662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676400" y="729343"/>
            <a:ext cx="5769429" cy="435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046514" y="3320143"/>
            <a:ext cx="5323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593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3845" y="405245"/>
            <a:ext cx="8229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itchFamily="2" charset="2"/>
              <a:buChar char="Ø"/>
            </a:pPr>
            <a:r>
              <a:rPr lang="ru-RU" b="1" u="sng" dirty="0" smtClean="0"/>
              <a:t>5.2</a:t>
            </a:r>
            <a:r>
              <a:rPr lang="ru-RU" u="sng" dirty="0" smtClean="0"/>
              <a:t>.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Склонение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 основой на *ŏ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; </a:t>
            </a:r>
            <a:r>
              <a:rPr lang="ru-RU" sz="24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jŏ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just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включало существительные </a:t>
            </a:r>
            <a:r>
              <a:rPr lang="ru-RU" sz="2400" b="1" dirty="0">
                <a:latin typeface="Arial Narrow" pitchFamily="34" charset="0"/>
              </a:rPr>
              <a:t>мужского рода с окончанием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-ъ </a:t>
            </a:r>
            <a:r>
              <a:rPr lang="ru-RU" sz="2400" b="1" dirty="0">
                <a:latin typeface="Arial Narrow" pitchFamily="34" charset="0"/>
              </a:rPr>
              <a:t>(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столъ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градъ</a:t>
            </a:r>
            <a:r>
              <a:rPr lang="ru-RU" sz="2400" b="1" dirty="0">
                <a:latin typeface="Arial Narrow" pitchFamily="34" charset="0"/>
              </a:rPr>
              <a:t>),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-ь</a:t>
            </a:r>
            <a:r>
              <a:rPr lang="ru-RU" sz="2400" b="1" dirty="0">
                <a:latin typeface="Arial Narrow" pitchFamily="34" charset="0"/>
              </a:rPr>
              <a:t> (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вождь,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кън#зь</a:t>
            </a:r>
            <a:r>
              <a:rPr lang="ru-RU" sz="2400" b="1" dirty="0">
                <a:latin typeface="Arial Narrow" pitchFamily="34" charset="0"/>
              </a:rPr>
              <a:t>), </a:t>
            </a:r>
            <a:r>
              <a:rPr lang="ru-RU" sz="2400" b="1" dirty="0" smtClean="0">
                <a:latin typeface="Arial Narrow" pitchFamily="34" charset="0"/>
              </a:rPr>
              <a:t>в </a:t>
            </a:r>
            <a:r>
              <a:rPr lang="ru-RU" sz="2400" b="1" dirty="0" err="1" smtClean="0">
                <a:latin typeface="Arial Narrow" pitchFamily="34" charset="0"/>
              </a:rPr>
              <a:t>т.ч</a:t>
            </a:r>
            <a:r>
              <a:rPr lang="ru-RU" sz="2400" b="1" dirty="0" smtClean="0">
                <a:latin typeface="Arial Narrow" pitchFamily="34" charset="0"/>
              </a:rPr>
              <a:t>. на –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и [</a:t>
            </a:r>
            <a:r>
              <a:rPr lang="en-US" sz="2400" b="1" dirty="0" smtClean="0">
                <a:solidFill>
                  <a:srgbClr val="C00000"/>
                </a:solidFill>
                <a:latin typeface="Arial Narrow" pitchFamily="34" charset="0"/>
              </a:rPr>
              <a:t>j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ь]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dirty="0">
                <a:latin typeface="Arial Narrow" pitchFamily="34" charset="0"/>
              </a:rPr>
              <a:t>(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краи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роучеи</a:t>
            </a:r>
            <a:r>
              <a:rPr lang="ru-RU" sz="2400" b="1" dirty="0">
                <a:latin typeface="Arial Narrow" pitchFamily="34" charset="0"/>
              </a:rPr>
              <a:t>), а также существительные среднего рода с окончанием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-о</a:t>
            </a:r>
            <a:r>
              <a:rPr lang="ru-RU" sz="2400" b="1" dirty="0">
                <a:latin typeface="Arial Narrow" pitchFamily="34" charset="0"/>
              </a:rPr>
              <a:t> (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окъно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село</a:t>
            </a:r>
            <a:r>
              <a:rPr lang="ru-RU" sz="2400" b="1" dirty="0">
                <a:latin typeface="Arial Narrow" pitchFamily="34" charset="0"/>
              </a:rPr>
              <a:t>) и -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е</a:t>
            </a:r>
            <a:r>
              <a:rPr lang="ru-RU" sz="2400" b="1" dirty="0">
                <a:latin typeface="Arial Narrow" pitchFamily="34" charset="0"/>
              </a:rPr>
              <a:t> (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поле,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море, знание</a:t>
            </a:r>
            <a:r>
              <a:rPr lang="ru-RU" dirty="0" smtClean="0"/>
              <a:t>). </a:t>
            </a:r>
          </a:p>
          <a:p>
            <a:pPr algn="ctr"/>
            <a:r>
              <a:rPr lang="ru-RU" sz="2400" b="1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Парадигма склонения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*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ŏ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ru-RU" sz="24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jŏ</a:t>
            </a:r>
            <a:endParaRPr lang="ru-RU" sz="2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r>
              <a:rPr lang="ru-RU" sz="2400" b="1" u="sng" dirty="0" smtClean="0">
                <a:latin typeface="Arial Narrow" pitchFamily="34" charset="0"/>
              </a:rPr>
              <a:t>Твердый вариант             Мягкий вариант</a:t>
            </a:r>
            <a:endParaRPr lang="ru-RU" sz="2400" b="1" dirty="0">
              <a:latin typeface="Arial Narrow" panose="020B0606020202030204" pitchFamily="34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Е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Т.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мь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омь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емь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мь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дроуз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Зв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дроуж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--</a:t>
            </a:r>
            <a:endParaRPr lang="ru-RU" sz="2400" b="1" dirty="0">
              <a:latin typeface="Arial Narrow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196468" y="2732049"/>
            <a:ext cx="22303" cy="28993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369633" y="2977375"/>
            <a:ext cx="5675971" cy="22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1181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688" y="207839"/>
            <a:ext cx="81626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Narrow" pitchFamily="34" charset="0"/>
              </a:rPr>
              <a:t>             </a:t>
            </a:r>
            <a:r>
              <a:rPr lang="ru-RU" sz="2400" b="1" u="sng" dirty="0" smtClean="0">
                <a:latin typeface="Arial Narrow" pitchFamily="34" charset="0"/>
              </a:rPr>
              <a:t>Твердый </a:t>
            </a:r>
            <a:r>
              <a:rPr lang="ru-RU" sz="2400" b="1" u="sng" dirty="0">
                <a:latin typeface="Arial Narrow" pitchFamily="34" charset="0"/>
              </a:rPr>
              <a:t>вариант             </a:t>
            </a:r>
            <a:r>
              <a:rPr lang="ru-RU" sz="2400" b="1" u="sng" dirty="0" smtClean="0">
                <a:latin typeface="Arial Narrow" pitchFamily="34" charset="0"/>
              </a:rPr>
              <a:t>          Мягкий </a:t>
            </a:r>
            <a:r>
              <a:rPr lang="ru-RU" sz="2400" b="1" u="sng" dirty="0">
                <a:latin typeface="Arial Narrow" pitchFamily="34" charset="0"/>
              </a:rPr>
              <a:t>вариант</a:t>
            </a:r>
            <a:endParaRPr lang="ru-RU" sz="2400" b="1" dirty="0">
              <a:latin typeface="Arial Narrow" panose="020B0606020202030204" pitchFamily="34" charset="0"/>
            </a:endParaRP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</a:rPr>
              <a:t>Мн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число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дроуз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омъ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омъ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емъ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мъ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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дроуз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ихъ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ихъ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endParaRPr lang="ru-RU" b="1" dirty="0"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9571" y="2884580"/>
            <a:ext cx="8954429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bg1"/>
                </a:solidFill>
                <a:latin typeface="Arial Narrow" pitchFamily="34" charset="0"/>
              </a:rPr>
              <a:t>                                </a:t>
            </a:r>
            <a:r>
              <a:rPr lang="ru-RU" sz="2400" b="1" u="sng" dirty="0" smtClean="0">
                <a:latin typeface="Arial Narrow" pitchFamily="34" charset="0"/>
              </a:rPr>
              <a:t>Твердый </a:t>
            </a:r>
            <a:r>
              <a:rPr lang="ru-RU" sz="2400" b="1" u="sng" dirty="0">
                <a:latin typeface="Arial Narrow" pitchFamily="34" charset="0"/>
              </a:rPr>
              <a:t>вариант    </a:t>
            </a:r>
            <a:r>
              <a:rPr lang="ru-RU" sz="2400" b="1" u="sng" dirty="0" smtClean="0">
                <a:latin typeface="Arial Narrow" pitchFamily="34" charset="0"/>
              </a:rPr>
              <a:t>         Мягкий </a:t>
            </a:r>
            <a:r>
              <a:rPr lang="ru-RU" sz="2400" b="1" u="sng" dirty="0">
                <a:latin typeface="Arial Narrow" pitchFamily="34" charset="0"/>
              </a:rPr>
              <a:t>вариант</a:t>
            </a:r>
            <a:endParaRPr lang="ru-RU" sz="2400" b="1" dirty="0">
              <a:latin typeface="Arial Narrow" panose="020B0606020202030204" pitchFamily="34" charset="0"/>
            </a:endParaRPr>
          </a:p>
          <a:p>
            <a:pPr algn="just"/>
            <a:r>
              <a:rPr lang="ru-RU" sz="2400" b="1" dirty="0" err="1" smtClean="0">
                <a:latin typeface="Arial Narrow" panose="020B0606020202030204" pitchFamily="34" charset="0"/>
              </a:rPr>
              <a:t>Дв.число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.-В.-Зв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сел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,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 smtClean="0">
                <a:latin typeface="Izhitsa" pitchFamily="2" charset="0"/>
              </a:rPr>
              <a:t>.-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М</a:t>
            </a:r>
            <a:r>
              <a:rPr lang="ru-RU" sz="2400" dirty="0" smtClean="0">
                <a:latin typeface="Izhitsa" pitchFamily="2" charset="0"/>
              </a:rPr>
              <a:t>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кон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.-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Т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дроуг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ома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сел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ома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ема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зьдани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ема</a:t>
            </a:r>
            <a:endParaRPr lang="ru-RU" sz="2400" dirty="0" smtClean="0">
              <a:solidFill>
                <a:srgbClr val="C0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endParaRPr lang="ru-RU" sz="800" dirty="0" smtClean="0">
              <a:solidFill>
                <a:srgbClr val="C0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ru-RU" sz="2200" b="1" dirty="0" smtClean="0">
              <a:latin typeface="Arial Narrow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latin typeface="Arial Narrow" pitchFamily="34" charset="0"/>
              </a:rPr>
              <a:t>Между </a:t>
            </a:r>
            <a:r>
              <a:rPr lang="ru-RU" sz="2400" b="1" dirty="0">
                <a:latin typeface="Arial Narrow" pitchFamily="34" charset="0"/>
              </a:rPr>
              <a:t>твердым и мягким вариантами склонения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были различия </a:t>
            </a:r>
            <a:endParaRPr lang="ru-RU" sz="2400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r>
              <a:rPr lang="ru-RU" sz="2400" b="1" dirty="0">
                <a:latin typeface="Arial Narrow" pitchFamily="34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     в </a:t>
            </a:r>
            <a:r>
              <a:rPr lang="ru-RU" sz="2400" b="1" dirty="0">
                <a:latin typeface="Arial Narrow" pitchFamily="34" charset="0"/>
              </a:rPr>
              <a:t>М. и Зв. падежах ед. </a:t>
            </a:r>
            <a:r>
              <a:rPr lang="ru-RU" sz="2400" b="1" dirty="0" smtClean="0">
                <a:latin typeface="Arial Narrow" pitchFamily="34" charset="0"/>
              </a:rPr>
              <a:t>числа,  </a:t>
            </a:r>
            <a:r>
              <a:rPr lang="ru-RU" sz="2400" b="1" dirty="0">
                <a:latin typeface="Arial Narrow" pitchFamily="34" charset="0"/>
              </a:rPr>
              <a:t>и В. и М. падежах </a:t>
            </a:r>
            <a:r>
              <a:rPr lang="ru-RU" sz="2400" b="1" dirty="0" err="1" smtClean="0">
                <a:latin typeface="Arial Narrow" pitchFamily="34" charset="0"/>
              </a:rPr>
              <a:t>множ</a:t>
            </a:r>
            <a:r>
              <a:rPr lang="ru-RU" sz="2400" b="1" dirty="0" smtClean="0">
                <a:latin typeface="Arial Narrow" pitchFamily="34" charset="0"/>
              </a:rPr>
              <a:t>. числа;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itchFamily="34" charset="0"/>
              </a:rPr>
              <a:t>Между мужским и средним родом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были различия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в </a:t>
            </a:r>
            <a:r>
              <a:rPr lang="ru-RU" sz="2400" b="1" dirty="0" smtClean="0">
                <a:latin typeface="Arial Narrow" pitchFamily="34" charset="0"/>
              </a:rPr>
              <a:t>И </a:t>
            </a:r>
            <a:r>
              <a:rPr lang="ru-RU" sz="2400" b="1" dirty="0" err="1" smtClean="0">
                <a:latin typeface="Arial Narrow" pitchFamily="34" charset="0"/>
              </a:rPr>
              <a:t>и</a:t>
            </a:r>
            <a:r>
              <a:rPr lang="ru-RU" sz="2400" b="1" dirty="0" smtClean="0">
                <a:latin typeface="Arial Narrow" pitchFamily="34" charset="0"/>
              </a:rPr>
              <a:t> В. падежах</a:t>
            </a:r>
          </a:p>
          <a:p>
            <a:r>
              <a:rPr lang="ru-RU" sz="2400" b="1" dirty="0" smtClean="0">
                <a:latin typeface="Arial Narrow" pitchFamily="34" charset="0"/>
              </a:rPr>
              <a:t>всех чисел. У среднего рода не было звательного падежа.</a:t>
            </a:r>
            <a:endParaRPr lang="ru-RU" sz="2400" b="1" dirty="0">
              <a:latin typeface="Arial Narrow" pitchFamily="34" charset="0"/>
            </a:endParaRPr>
          </a:p>
          <a:p>
            <a:pPr algn="just"/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218771" y="278780"/>
            <a:ext cx="22302" cy="265399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854390" y="3166946"/>
            <a:ext cx="11151" cy="14719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483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839" y="256478"/>
            <a:ext cx="8619893" cy="6348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задачи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морфологии</a:t>
            </a:r>
          </a:p>
          <a:p>
            <a:pPr indent="457200" algn="just"/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Морфология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это раздел языкознания, который изучает части речи, их грамматические категории и формы, а также системы изменения.</a:t>
            </a:r>
          </a:p>
          <a:p>
            <a:pPr indent="457200"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Грамматическая система ст.-слав. языка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унаследо-вана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из праславянского, а начинала формироваться в инд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.-евр.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языке. При изучении морфологии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необходи-мо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опираться на тексты. Но тексты сохранились с Х в., поэтому всю грамматическую систему на разных этапах языкового развития изучать невозможно. Рассматривается история отдельных частей речи.</a:t>
            </a:r>
          </a:p>
          <a:p>
            <a:pPr indent="457200" algn="just"/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Часть речи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объединение слов на основе сходства семантических, морфологических и </a:t>
            </a:r>
            <a:r>
              <a:rPr 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синтак-сических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признаков. В ст.-слав. языке выделялись имена существительные и прилагательные, место-имение, глагол, наречие, союз, предлог, частица. Имени числительного не было, но есть счетные слова.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104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1" y="223025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</a:pPr>
            <a:endParaRPr lang="ru-RU" sz="2400" b="1" dirty="0" smtClean="0">
              <a:latin typeface="Arial Narrow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latin typeface="Arial Narrow" pitchFamily="34" charset="0"/>
              </a:rPr>
              <a:t> </a:t>
            </a:r>
            <a:endParaRPr lang="ru-RU" sz="2400" b="1" i="1" dirty="0">
              <a:solidFill>
                <a:srgbClr val="230AB6"/>
              </a:solidFill>
              <a:latin typeface="Izhitsa" pitchFamily="2" charset="0"/>
            </a:endParaRPr>
          </a:p>
          <a:p>
            <a:endParaRPr lang="ru-RU" sz="2400" b="1" dirty="0">
              <a:latin typeface="Arial Narrow" pitchFamily="34" charset="0"/>
            </a:endParaRPr>
          </a:p>
          <a:p>
            <a:pPr marL="180000" algn="just"/>
            <a:endParaRPr lang="ru-RU" sz="2400" b="1" dirty="0" smtClean="0">
              <a:latin typeface="Arial Narrow" pitchFamily="34" charset="0"/>
            </a:endParaRPr>
          </a:p>
          <a:p>
            <a:pPr marL="180000" algn="just"/>
            <a:endParaRPr lang="ru-RU" sz="2400" b="1" dirty="0">
              <a:latin typeface="Arial Narrow" pitchFamily="34" charset="0"/>
            </a:endParaRPr>
          </a:p>
          <a:p>
            <a:pPr marL="180000" algn="just"/>
            <a:endParaRPr lang="ru-RU" sz="2400" b="1" dirty="0" smtClean="0">
              <a:latin typeface="Arial Narrow" pitchFamily="34" charset="0"/>
            </a:endParaRPr>
          </a:p>
          <a:p>
            <a:pPr marL="180000" algn="just"/>
            <a:endParaRPr lang="ru-RU" sz="2400" b="1" dirty="0">
              <a:latin typeface="Arial Narrow" pitchFamily="34" charset="0"/>
            </a:endParaRPr>
          </a:p>
          <a:p>
            <a:pPr marL="1800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itchFamily="34" charset="0"/>
              </a:rPr>
              <a:t>Перед </a:t>
            </a:r>
            <a:r>
              <a:rPr lang="ru-RU" sz="2400" b="1" dirty="0">
                <a:latin typeface="Arial Narrow" pitchFamily="34" charset="0"/>
              </a:rPr>
              <a:t>окончанием -</a:t>
            </a:r>
            <a:r>
              <a:rPr lang="ru-RU" sz="2400" b="1" dirty="0">
                <a:solidFill>
                  <a:srgbClr val="C00000"/>
                </a:solidFill>
                <a:latin typeface="Izhitsa"/>
              </a:rPr>
              <a:t>h,  -</a:t>
            </a:r>
            <a:r>
              <a:rPr lang="ru-RU" sz="2400" b="1" dirty="0" err="1">
                <a:solidFill>
                  <a:srgbClr val="C00000"/>
                </a:solidFill>
                <a:latin typeface="Izhitsa"/>
              </a:rPr>
              <a:t>hхъ</a:t>
            </a:r>
            <a:r>
              <a:rPr lang="ru-RU" sz="2400" b="1" dirty="0">
                <a:solidFill>
                  <a:srgbClr val="C00000"/>
                </a:solidFill>
                <a:latin typeface="Izhitsa"/>
              </a:rPr>
              <a:t> </a:t>
            </a:r>
            <a:r>
              <a:rPr lang="ru-RU" sz="2400" b="1" dirty="0">
                <a:latin typeface="Arial Narrow" pitchFamily="34" charset="0"/>
              </a:rPr>
              <a:t>в местном падеже, а также перед </a:t>
            </a:r>
            <a:r>
              <a:rPr lang="ru-RU" sz="2400" b="1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b="1" dirty="0">
                <a:latin typeface="Arial Narrow" pitchFamily="34" charset="0"/>
              </a:rPr>
              <a:t> в именительном падеже </a:t>
            </a:r>
            <a:r>
              <a:rPr lang="ru-RU" sz="2400" b="1" dirty="0" err="1">
                <a:latin typeface="Arial Narrow" pitchFamily="34" charset="0"/>
              </a:rPr>
              <a:t>множ</a:t>
            </a:r>
            <a:r>
              <a:rPr lang="ru-RU" sz="2400" b="1" dirty="0">
                <a:latin typeface="Arial Narrow" pitchFamily="34" charset="0"/>
              </a:rPr>
              <a:t>. числа </a:t>
            </a:r>
            <a:r>
              <a:rPr lang="ru-RU" sz="2400" b="1" dirty="0" smtClean="0">
                <a:latin typeface="Arial Narrow" pitchFamily="34" charset="0"/>
              </a:rPr>
              <a:t>согласные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К, Г, Х </a:t>
            </a:r>
            <a:r>
              <a:rPr lang="ru-RU" sz="2400" b="1" dirty="0" smtClean="0">
                <a:latin typeface="Arial Narrow" pitchFamily="34" charset="0"/>
              </a:rPr>
              <a:t>переходили </a:t>
            </a:r>
            <a:r>
              <a:rPr lang="ru-RU" sz="2400" b="1" dirty="0">
                <a:latin typeface="Arial Narrow" pitchFamily="34" charset="0"/>
              </a:rPr>
              <a:t>в свистящие: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Г &gt; З', К &gt; Ц', X &gt;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С‘</a:t>
            </a:r>
            <a:r>
              <a:rPr lang="ru-RU" sz="2400" b="1" dirty="0" smtClean="0">
                <a:latin typeface="Arial Narrow" pitchFamily="34" charset="0"/>
              </a:rPr>
              <a:t> в </a:t>
            </a:r>
            <a:r>
              <a:rPr lang="ru-RU" sz="2400" b="1" dirty="0">
                <a:latin typeface="Arial Narrow" pitchFamily="34" charset="0"/>
              </a:rPr>
              <a:t>результате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II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палатализации</a:t>
            </a:r>
            <a:endParaRPr lang="ru-RU" sz="2400" b="1" dirty="0">
              <a:solidFill>
                <a:srgbClr val="C00000"/>
              </a:solidFill>
              <a:latin typeface="Arial Narrow" pitchFamily="34" charset="0"/>
            </a:endParaRPr>
          </a:p>
          <a:p>
            <a:pPr marL="360000" algn="just"/>
            <a:r>
              <a:rPr lang="ru-RU" sz="2400" b="1" dirty="0" smtClean="0">
                <a:latin typeface="Arial Narrow" pitchFamily="34" charset="0"/>
              </a:rPr>
              <a:t>И</a:t>
            </a:r>
            <a:r>
              <a:rPr lang="ru-RU" sz="2400" b="1" dirty="0">
                <a:latin typeface="Arial Narrow" pitchFamily="34" charset="0"/>
              </a:rPr>
              <a:t>. </a:t>
            </a:r>
            <a:r>
              <a:rPr lang="ru-RU" sz="2400" b="1" dirty="0" err="1">
                <a:latin typeface="Arial Narrow" pitchFamily="34" charset="0"/>
              </a:rPr>
              <a:t>пад</a:t>
            </a:r>
            <a:r>
              <a:rPr lang="ru-RU" sz="2400" b="1" dirty="0">
                <a:latin typeface="Arial Narrow" pitchFamily="34" charset="0"/>
              </a:rPr>
              <a:t>. ед. ч.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богъ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/>
              </a:rPr>
              <a:t>гр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хъ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/>
              </a:rPr>
              <a:t>влъкъ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иго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  в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ко </a:t>
            </a:r>
          </a:p>
          <a:p>
            <a:pPr marL="360000" algn="just"/>
            <a:r>
              <a:rPr lang="ru-RU" sz="2400" b="1" dirty="0">
                <a:latin typeface="Arial Narrow" pitchFamily="34" charset="0"/>
              </a:rPr>
              <a:t>М. п. </a:t>
            </a:r>
            <a:r>
              <a:rPr lang="ru-RU" sz="2400" b="1" dirty="0" err="1">
                <a:latin typeface="Arial Narrow" pitchFamily="34" charset="0"/>
              </a:rPr>
              <a:t>ед.ч</a:t>
            </a:r>
            <a:r>
              <a:rPr lang="ru-RU" sz="2400" b="1" dirty="0">
                <a:latin typeface="Arial Narrow" pitchFamily="34" charset="0"/>
              </a:rPr>
              <a:t>. </a:t>
            </a:r>
            <a:r>
              <a:rPr lang="ru-RU" sz="2400" b="1" dirty="0" smtClean="0">
                <a:latin typeface="Arial Narrow" pitchFamily="34" charset="0"/>
              </a:rPr>
              <a:t> 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/>
              </a:rPr>
              <a:t>боз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/>
              </a:rPr>
              <a:t>гр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с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/>
              </a:rPr>
              <a:t>влъц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h,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 из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    в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ц</a:t>
            </a:r>
            <a:r>
              <a:rPr lang="en-US" sz="2400" b="1" i="1" dirty="0">
                <a:solidFill>
                  <a:srgbClr val="230AB6"/>
                </a:solidFill>
                <a:latin typeface="Izhitsa"/>
              </a:rPr>
              <a:t>h</a:t>
            </a:r>
          </a:p>
          <a:p>
            <a:pPr marL="360000" algn="just"/>
            <a:r>
              <a:rPr lang="ru-RU" sz="2400" b="1" dirty="0">
                <a:latin typeface="Arial Narrow" pitchFamily="34" charset="0"/>
              </a:rPr>
              <a:t>М. п. </a:t>
            </a:r>
            <a:r>
              <a:rPr lang="ru-RU" sz="2400" b="1" dirty="0" err="1">
                <a:latin typeface="Arial Narrow" pitchFamily="34" charset="0"/>
              </a:rPr>
              <a:t>мн.ч</a:t>
            </a:r>
            <a:r>
              <a:rPr lang="ru-RU" sz="2400" b="1" dirty="0">
                <a:latin typeface="Arial Narrow" pitchFamily="34" charset="0"/>
              </a:rPr>
              <a:t>. </a:t>
            </a:r>
            <a:r>
              <a:rPr lang="ru-RU" sz="2400" b="1" dirty="0" smtClean="0">
                <a:latin typeface="Arial Narrow" pitchFamily="34" charset="0"/>
              </a:rPr>
              <a:t>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боз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гр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с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влъц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из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в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ц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</a:rPr>
              <a:t>хъ</a:t>
            </a:r>
            <a:endParaRPr lang="ru-RU" sz="2400" b="1" i="1" dirty="0">
              <a:solidFill>
                <a:srgbClr val="230AB6"/>
              </a:solidFill>
              <a:latin typeface="Izhitsa" pitchFamily="2" charset="0"/>
            </a:endParaRPr>
          </a:p>
          <a:p>
            <a:pPr marL="360000" algn="just"/>
            <a:r>
              <a:rPr lang="ru-RU" sz="2400" b="1" dirty="0">
                <a:latin typeface="Arial Narrow" pitchFamily="34" charset="0"/>
              </a:rPr>
              <a:t>Им. п. </a:t>
            </a:r>
            <a:r>
              <a:rPr lang="ru-RU" sz="2400" b="1" dirty="0" err="1">
                <a:latin typeface="Arial Narrow" pitchFamily="34" charset="0"/>
              </a:rPr>
              <a:t>мн.ч</a:t>
            </a:r>
            <a:r>
              <a:rPr lang="ru-RU" sz="2400" b="1" dirty="0">
                <a:latin typeface="Arial Narrow" pitchFamily="34" charset="0"/>
              </a:rPr>
              <a:t>. </a:t>
            </a:r>
            <a:r>
              <a:rPr lang="ru-RU" sz="2400" b="1" dirty="0" smtClean="0">
                <a:latin typeface="Arial Narrow" pitchFamily="34" charset="0"/>
              </a:rPr>
              <a:t>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бози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гр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си,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 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влъци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   ига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    в</a:t>
            </a:r>
            <a:r>
              <a:rPr lang="en-US" sz="2400" b="1" i="1" dirty="0">
                <a:solidFill>
                  <a:srgbClr val="230AB6"/>
                </a:solidFill>
                <a:latin typeface="Izhitsa" pitchFamily="2" charset="0"/>
              </a:rPr>
              <a:t>h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</a:rPr>
              <a:t>ка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51" y="557562"/>
            <a:ext cx="87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 dirty="0">
                <a:latin typeface="Arial Narrow" pitchFamily="34" charset="0"/>
              </a:rPr>
              <a:t>Если основа существительного муж. рода в твердом </a:t>
            </a:r>
            <a:r>
              <a:rPr lang="ru-RU" sz="2400" b="1" dirty="0" smtClean="0">
                <a:latin typeface="Arial Narrow" pitchFamily="34" charset="0"/>
              </a:rPr>
              <a:t>варианте оканчивалась </a:t>
            </a:r>
            <a:r>
              <a:rPr lang="ru-RU" sz="2400" b="1" dirty="0">
                <a:latin typeface="Arial Narrow" pitchFamily="34" charset="0"/>
              </a:rPr>
              <a:t>на </a:t>
            </a:r>
            <a:r>
              <a:rPr lang="ru-RU" sz="2400" b="1" dirty="0" smtClean="0">
                <a:latin typeface="Arial Narrow" pitchFamily="34" charset="0"/>
              </a:rPr>
              <a:t>согласные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</a:rPr>
              <a:t>Г, К, Х</a:t>
            </a:r>
            <a:r>
              <a:rPr lang="ru-RU" sz="2400" b="1" dirty="0" smtClean="0">
                <a:latin typeface="Arial Narrow" pitchFamily="34" charset="0"/>
              </a:rPr>
              <a:t>, </a:t>
            </a:r>
            <a:r>
              <a:rPr lang="ru-RU" sz="2400" b="1" dirty="0">
                <a:latin typeface="Arial Narrow" pitchFamily="34" charset="0"/>
              </a:rPr>
              <a:t>то в </a:t>
            </a:r>
            <a:r>
              <a:rPr lang="ru-RU" sz="2400" b="1" dirty="0">
                <a:solidFill>
                  <a:srgbClr val="230AB6"/>
                </a:solidFill>
                <a:latin typeface="Arial Narrow" pitchFamily="34" charset="0"/>
              </a:rPr>
              <a:t>звательном падеже </a:t>
            </a:r>
            <a:r>
              <a:rPr lang="ru-RU" sz="2400" b="1" dirty="0">
                <a:latin typeface="Arial Narrow" pitchFamily="34" charset="0"/>
              </a:rPr>
              <a:t>перед окончанием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е</a:t>
            </a:r>
            <a:r>
              <a:rPr lang="ru-RU" sz="2400" b="1" dirty="0">
                <a:latin typeface="Arial Narrow" pitchFamily="34" charset="0"/>
              </a:rPr>
              <a:t> эти согласные переходили в шипящие: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г &gt; ж', к &gt; ч', x &gt; ш </a:t>
            </a:r>
            <a:r>
              <a:rPr lang="ru-RU" sz="2400" b="1" dirty="0">
                <a:latin typeface="Arial Narrow" pitchFamily="34" charset="0"/>
              </a:rPr>
              <a:t>в результате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I палатализации:</a:t>
            </a:r>
          </a:p>
          <a:p>
            <a:pPr algn="ctr"/>
            <a:r>
              <a:rPr lang="ru-RU" sz="2400" b="1" dirty="0">
                <a:latin typeface="Arial Narrow" pitchFamily="34" charset="0"/>
              </a:rPr>
              <a:t>Им. </a:t>
            </a:r>
            <a:r>
              <a:rPr lang="ru-RU" sz="2400" b="1" dirty="0" err="1">
                <a:latin typeface="Arial Narrow" pitchFamily="34" charset="0"/>
              </a:rPr>
              <a:t>пад</a:t>
            </a:r>
            <a:r>
              <a:rPr lang="ru-RU" sz="2400" b="1" dirty="0">
                <a:latin typeface="Arial Narrow" pitchFamily="34" charset="0"/>
              </a:rPr>
              <a:t>. ед. ч</a:t>
            </a:r>
            <a:r>
              <a:rPr lang="ru-RU" sz="2400" dirty="0">
                <a:latin typeface="Arial Narrow" pitchFamily="34" charset="0"/>
              </a:rPr>
              <a:t>.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богъ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монахъ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влъкъ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 </a:t>
            </a:r>
          </a:p>
          <a:p>
            <a:pPr algn="ctr"/>
            <a:r>
              <a:rPr lang="ru-RU" sz="2400" b="1" dirty="0">
                <a:latin typeface="Arial Narrow" pitchFamily="34" charset="0"/>
              </a:rPr>
              <a:t>Зв. </a:t>
            </a:r>
            <a:r>
              <a:rPr lang="ru-RU" sz="2400" b="1" dirty="0" err="1">
                <a:latin typeface="Arial Narrow" pitchFamily="34" charset="0"/>
              </a:rPr>
              <a:t>пад</a:t>
            </a:r>
            <a:r>
              <a:rPr lang="ru-RU" sz="2400" b="1" dirty="0">
                <a:latin typeface="Arial Narrow" pitchFamily="34" charset="0"/>
              </a:rPr>
              <a:t>. ед. ч</a:t>
            </a:r>
            <a:r>
              <a:rPr lang="ru-RU" sz="2400" dirty="0">
                <a:latin typeface="Arial Narrow" pitchFamily="34" charset="0"/>
              </a:rPr>
              <a:t>. 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боже,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монаше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</a:t>
            </a:r>
            <a:r>
              <a:rPr lang="ru-RU" sz="2400" b="1" i="1" dirty="0" err="1">
                <a:solidFill>
                  <a:srgbClr val="230AB6"/>
                </a:solidFill>
                <a:latin typeface="Izhitsa"/>
              </a:rPr>
              <a:t>влъче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215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8391" y="224290"/>
            <a:ext cx="83127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5.3. Склонение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основой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 * ĭ </a:t>
            </a:r>
            <a:endParaRPr lang="ru-RU" sz="2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algn="just"/>
            <a:r>
              <a:rPr lang="ru-RU" sz="2400" b="1" dirty="0" smtClean="0">
                <a:latin typeface="Arial Narrow" pitchFamily="34" charset="0"/>
              </a:rPr>
              <a:t>включало </a:t>
            </a:r>
            <a:r>
              <a:rPr lang="ru-RU" sz="2400" b="1" dirty="0">
                <a:latin typeface="Arial Narrow" pitchFamily="34" charset="0"/>
              </a:rPr>
              <a:t>имена </a:t>
            </a:r>
            <a:r>
              <a:rPr lang="ru-RU" sz="2400" b="1" dirty="0" smtClean="0">
                <a:latin typeface="Arial Narrow" pitchFamily="34" charset="0"/>
              </a:rPr>
              <a:t>существительные </a:t>
            </a:r>
            <a:r>
              <a:rPr lang="ru-RU" sz="2400" b="1" dirty="0">
                <a:latin typeface="Arial Narrow" pitchFamily="34" charset="0"/>
              </a:rPr>
              <a:t>женского рода с окончанием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-ь</a:t>
            </a:r>
            <a:r>
              <a:rPr lang="ru-RU" sz="2400" b="1" dirty="0">
                <a:latin typeface="Arial Narrow" pitchFamily="34" charset="0"/>
              </a:rPr>
              <a:t> и полумягкой </a:t>
            </a:r>
            <a:r>
              <a:rPr lang="ru-RU" sz="2400" b="1" dirty="0" smtClean="0">
                <a:latin typeface="Arial Narrow" pitchFamily="34" charset="0"/>
              </a:rPr>
              <a:t>(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б∙, п∙, д∙, т∙, в∙, м∙</a:t>
            </a:r>
            <a:r>
              <a:rPr lang="ru-RU" sz="2400" b="1" dirty="0" smtClean="0">
                <a:latin typeface="Arial Narrow" pitchFamily="34" charset="0"/>
              </a:rPr>
              <a:t>) или </a:t>
            </a:r>
            <a:r>
              <a:rPr lang="ru-RU" sz="2400" b="1" dirty="0">
                <a:latin typeface="Arial Narrow" pitchFamily="34" charset="0"/>
              </a:rPr>
              <a:t>мягкой основой (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мышь, </a:t>
            </a:r>
            <a:r>
              <a:rPr lang="ru-RU" sz="2400" b="1" i="1" dirty="0" smtClean="0">
                <a:solidFill>
                  <a:srgbClr val="230AB6"/>
                </a:solidFill>
                <a:latin typeface="Izhitsa"/>
              </a:rPr>
              <a:t>нощь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, лень</a:t>
            </a:r>
            <a:r>
              <a:rPr lang="ru-RU" sz="2400" b="1" dirty="0">
                <a:latin typeface="Arial Narrow" pitchFamily="34" charset="0"/>
              </a:rPr>
              <a:t>) и имена </a:t>
            </a:r>
            <a:r>
              <a:rPr lang="ru-RU" sz="2400" b="1" dirty="0" smtClean="0">
                <a:latin typeface="Arial Narrow" pitchFamily="34" charset="0"/>
              </a:rPr>
              <a:t>существительные </a:t>
            </a:r>
            <a:r>
              <a:rPr lang="ru-RU" sz="2400" b="1" dirty="0">
                <a:latin typeface="Arial Narrow" pitchFamily="34" charset="0"/>
              </a:rPr>
              <a:t>мужского рода тоже с окончанием -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ь</a:t>
            </a:r>
            <a:r>
              <a:rPr lang="ru-RU" sz="2400" b="1" dirty="0">
                <a:latin typeface="Arial Narrow" pitchFamily="34" charset="0"/>
              </a:rPr>
              <a:t> (</a:t>
            </a:r>
            <a:r>
              <a:rPr lang="ru-RU" sz="2400" b="1" i="1" dirty="0">
                <a:solidFill>
                  <a:srgbClr val="230AB6"/>
                </a:solidFill>
                <a:latin typeface="Izhitsa"/>
              </a:rPr>
              <a:t>гость, огнь</a:t>
            </a:r>
            <a:r>
              <a:rPr lang="ru-RU" sz="2400" b="1" dirty="0">
                <a:latin typeface="Arial Narrow" pitchFamily="34" charset="0"/>
              </a:rPr>
              <a:t>), только с полумягкой основой</a:t>
            </a:r>
            <a:r>
              <a:rPr lang="ru-RU" dirty="0"/>
              <a:t>. 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401444" y="5004643"/>
            <a:ext cx="9612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Дв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число: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И.-В.-Зв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Р.-М.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ию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ию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Д.-Т.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1444" y="2163282"/>
            <a:ext cx="84972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Ед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число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.кост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ь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 smtClean="0">
                <a:latin typeface="Izhitsa" pitchFamily="2" charset="0"/>
              </a:rPr>
              <a:t>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ь,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ь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ьмь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Зв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93220" y="2163282"/>
            <a:ext cx="46054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Мн. число: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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гост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и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ьми,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ьхъ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гост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8857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421" y="498232"/>
            <a:ext cx="84972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5.4. Склонение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основой с основой на *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ŭ </a:t>
            </a:r>
          </a:p>
          <a:p>
            <a:pPr indent="450215" algn="ctr">
              <a:spcAft>
                <a:spcPts val="0"/>
              </a:spcAft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включало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мужского рода с окончанием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–ъ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твердой основой: </a:t>
            </a:r>
            <a:r>
              <a:rPr lang="ru-RU" sz="2400" b="1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сынъ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волъ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домъ</a:t>
            </a:r>
            <a:r>
              <a:rPr lang="ru-RU" sz="2400" b="1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полъ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врьхъ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долъ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медъ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др.</a:t>
            </a:r>
            <a:endParaRPr lang="ru-RU" sz="2400" b="1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9933" y="1698561"/>
            <a:ext cx="8207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Парадигма склонения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*ŭ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2887" y="2160226"/>
            <a:ext cx="31446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Ед. 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ови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ъмь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Зв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с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оу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76850" y="2160226"/>
            <a:ext cx="37133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Мн.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ове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овъ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ъмъ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ы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ъми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32050" y="4930215"/>
            <a:ext cx="39140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Дв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.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.-В.-Зв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сын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.-М.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овоу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Д.-Т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сын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ъма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dirty="0" smtClean="0">
                <a:latin typeface="Izhitsa" pitchFamily="2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2207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688" y="278781"/>
            <a:ext cx="8798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5.5 Склонение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основой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ū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включало существительные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женского  рода  с  окончанием 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-ы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тыкы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(русск. 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тыква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любы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(русск. 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 Этот тип склонения выделяется не всеми исследователями, поскольку  он не имел собственных падежных окончаний и заимствовал их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основном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склонения с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основой на согласный звук</a:t>
            </a: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12" y="2698595"/>
            <a:ext cx="4917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Ед. 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.тык</a:t>
            </a:r>
            <a:r>
              <a:rPr lang="ru-RU" sz="2400" dirty="0" err="1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люб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</a:rPr>
              <a:t>ы</a:t>
            </a: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люб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люб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люб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люб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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</a:rPr>
              <a:t>люб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48614" y="2698595"/>
            <a:ext cx="48953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Мн.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число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: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.тык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амъ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r>
              <a:rPr lang="ru-RU" sz="2400" dirty="0">
                <a:latin typeface="Izhitsa" pitchFamily="2" charset="0"/>
              </a:rPr>
              <a:t>             </a:t>
            </a:r>
            <a:r>
              <a:rPr lang="ru-RU" sz="2400" dirty="0" smtClean="0"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endParaRPr lang="ru-RU" sz="2400" dirty="0">
              <a:solidFill>
                <a:srgbClr val="230AB6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Т.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вами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     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тык</a:t>
            </a:r>
            <a:r>
              <a:rPr lang="ru-RU" sz="2400" dirty="0" err="1" smtClean="0">
                <a:latin typeface="Izhitsa" pitchFamily="2" charset="0"/>
              </a:rPr>
              <a:t>ъв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ахъ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5688" y="5236028"/>
            <a:ext cx="8591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</a:rPr>
              <a:t>Характерной особенностью типа склонения </a:t>
            </a:r>
            <a:r>
              <a:rPr lang="ru-RU" sz="2400" b="1" u="sng" dirty="0">
                <a:latin typeface="Arial Narrow" panose="020B0606020202030204" pitchFamily="34" charset="0"/>
                <a:ea typeface="Calibri" panose="020F0502020204030204" pitchFamily="34" charset="0"/>
              </a:rPr>
              <a:t>на *ū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 было </a:t>
            </a:r>
            <a:r>
              <a:rPr lang="ru-RU" sz="2400" b="1" dirty="0" err="1" smtClean="0">
                <a:latin typeface="Arial Narrow" panose="020B0606020202030204" pitchFamily="34" charset="0"/>
                <a:ea typeface="Calibri" panose="020F0502020204030204" pitchFamily="34" charset="0"/>
              </a:rPr>
              <a:t>появле-ние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</a:rPr>
              <a:t>в формах косвенных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падежей и во множественном числе  наращения </a:t>
            </a:r>
            <a:r>
              <a:rPr lang="ru-RU" sz="24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</a:rPr>
              <a:t>ъв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.</a:t>
            </a:r>
            <a:endParaRPr lang="ru-RU" sz="24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34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514" y="137050"/>
            <a:ext cx="7957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5.6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согласный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2514" y="548580"/>
            <a:ext cx="8469088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Arial Narrow" panose="020B0606020202030204" pitchFamily="34" charset="0"/>
              </a:rPr>
              <a:t>Склонение с основой на согласный включало 5 детерминативов 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en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es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ent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men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ter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. </a:t>
            </a:r>
            <a:r>
              <a:rPr lang="ru-RU" sz="2400" b="1" dirty="0" smtClean="0">
                <a:latin typeface="Arial Narrow" panose="020B0606020202030204" pitchFamily="34" charset="0"/>
              </a:rPr>
              <a:t>Оно было неоднородным по составу, так как объединяло слова всех 3-х родов с разными окончаниями. Детерминативы выступали </a:t>
            </a:r>
            <a:r>
              <a:rPr lang="ru-RU" sz="2400" b="1" dirty="0">
                <a:latin typeface="Arial Narrow" panose="020B0606020202030204" pitchFamily="34" charset="0"/>
              </a:rPr>
              <a:t>в косвенных </a:t>
            </a:r>
            <a:r>
              <a:rPr lang="ru-RU" sz="2400" b="1" dirty="0" smtClean="0">
                <a:latin typeface="Arial Narrow" panose="020B0606020202030204" pitchFamily="34" charset="0"/>
              </a:rPr>
              <a:t>падежах. </a:t>
            </a:r>
          </a:p>
          <a:p>
            <a:pPr marL="457200" indent="-457200" algn="just">
              <a:spcAft>
                <a:spcPts val="0"/>
              </a:spcAft>
              <a:buAutoNum type="arabicParenR"/>
            </a:pPr>
            <a:r>
              <a:rPr lang="ru-RU" sz="2400" b="1" u="sng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мужской род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*</a:t>
            </a:r>
            <a:r>
              <a:rPr lang="ru-RU" sz="24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en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(</a:t>
            </a:r>
            <a:r>
              <a:rPr lang="ru-RU" sz="2000" b="1" dirty="0" smtClean="0">
                <a:latin typeface="Arial Narrow" panose="020B0606020202030204" pitchFamily="34" charset="0"/>
              </a:rPr>
              <a:t>)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endParaRPr lang="ru-RU" sz="2400" b="1" spc="-50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окончанием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b="1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ы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</a:t>
            </a:r>
            <a:r>
              <a:rPr lang="ru-RU" sz="24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камы</a:t>
            </a:r>
            <a:r>
              <a:rPr lang="ru-RU" sz="24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ремы, </a:t>
            </a:r>
            <a:r>
              <a:rPr lang="ru-RU" sz="24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пламы</a:t>
            </a:r>
            <a:endParaRPr lang="ru-RU" sz="2400" i="1" spc="-50" dirty="0" smtClean="0">
              <a:solidFill>
                <a:srgbClr val="C00000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spc="-1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окончанием </a:t>
            </a:r>
            <a:r>
              <a:rPr lang="ru-RU" sz="2400" spc="-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2800" spc="-10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800" spc="-10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i="1" spc="-1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дьнь</a:t>
            </a:r>
            <a:r>
              <a:rPr lang="ru-RU" sz="2400" i="1" spc="-1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i="1" spc="-1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прьстень</a:t>
            </a:r>
            <a:r>
              <a:rPr lang="ru-RU" sz="2400" i="1" spc="-1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i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корень, </a:t>
            </a:r>
            <a:r>
              <a:rPr lang="ru-RU" sz="2400" i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</a:t>
            </a:r>
            <a:r>
              <a:rPr lang="ru-RU" sz="2400" i="1" spc="-1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чьмень</a:t>
            </a:r>
            <a:r>
              <a:rPr lang="ru-RU" sz="2400" i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</a:t>
            </a:r>
            <a:r>
              <a:rPr lang="ru-RU" sz="2400" i="1" spc="-1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прьстень</a:t>
            </a:r>
            <a:r>
              <a:rPr lang="ru-RU" sz="2400" i="1" spc="-1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4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склонении появлялся суффикс</a:t>
            </a:r>
            <a:r>
              <a:rPr lang="ru-RU" sz="24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spc="-50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i="1" spc="-50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ен</a:t>
            </a:r>
            <a:r>
              <a:rPr lang="ru-RU" sz="2400" spc="-5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И. </a:t>
            </a:r>
            <a:r>
              <a:rPr lang="ru-RU" sz="2400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камы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- Р. </a:t>
            </a:r>
            <a:r>
              <a:rPr lang="ru-RU" sz="2400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кам</a:t>
            </a:r>
            <a:r>
              <a:rPr lang="ru-RU" sz="2400" u="sng" spc="-5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ен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i="1" spc="-100" dirty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u="sng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u="sng" spc="-50" dirty="0" smtClean="0">
                <a:solidFill>
                  <a:srgbClr val="230A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r>
              <a:rPr lang="ru-RU" sz="2400" b="1" u="sng" spc="-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 род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es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ent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, *</a:t>
            </a:r>
            <a:r>
              <a:rPr lang="ru-RU" sz="2400" b="1" dirty="0" err="1">
                <a:solidFill>
                  <a:srgbClr val="FF0000"/>
                </a:solidFill>
                <a:latin typeface="Arial Narrow" panose="020B0606020202030204" pitchFamily="34" charset="0"/>
              </a:rPr>
              <a:t>men</a:t>
            </a:r>
            <a:endParaRPr lang="ru-RU" sz="2400" b="1" spc="-50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окончанием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b="1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1) </a:t>
            </a:r>
            <a:r>
              <a:rPr lang="ru-RU" sz="24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небо, </a:t>
            </a:r>
            <a:r>
              <a:rPr lang="ru-RU" sz="2400" i="1" spc="-5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чюдо</a:t>
            </a:r>
            <a:r>
              <a:rPr lang="ru-RU" sz="2400" i="1" spc="-5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слово, </a:t>
            </a:r>
            <a:r>
              <a:rPr lang="ru-RU" sz="24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4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ло</a:t>
            </a:r>
            <a:r>
              <a:rPr lang="ru-RU" sz="24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</a:t>
            </a:r>
            <a:r>
              <a:rPr lang="ru-RU" sz="2400" i="1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дрво</a:t>
            </a:r>
            <a:r>
              <a:rPr lang="ru-RU" sz="2400" i="1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оконч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анием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 </a:t>
            </a: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«детёныши»): 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ru-RU" sz="28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влъч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кот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дит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;</a:t>
            </a:r>
            <a:endParaRPr lang="ru-RU" sz="2400" i="1" dirty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  <a:sym typeface="Kirillica Wincyr" panose="00000500000000000000" pitchFamily="2" charset="2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be-BY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оконч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анием -</a:t>
            </a: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 (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на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-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</a:t>
            </a:r>
            <a:r>
              <a:rPr lang="ru-RU" sz="28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)</a:t>
            </a:r>
            <a:r>
              <a:rPr lang="ru-RU" sz="28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:</a:t>
            </a:r>
            <a:r>
              <a:rPr lang="ru-RU" sz="28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им,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знам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плем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, </a:t>
            </a:r>
            <a:r>
              <a:rPr lang="ru-RU" sz="2400" i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врм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;</a:t>
            </a:r>
          </a:p>
          <a:p>
            <a:pPr algn="just"/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склонении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появлялись суффиксы</a:t>
            </a:r>
            <a:r>
              <a:rPr lang="ru-RU" sz="24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spc="-50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i="1" spc="-50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2400" spc="-5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И. </a:t>
            </a:r>
            <a:r>
              <a:rPr lang="ru-RU" sz="2400" spc="-5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небо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 Р. </a:t>
            </a:r>
            <a:r>
              <a:rPr lang="ru-RU" sz="2400" spc="-5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неб</a:t>
            </a:r>
            <a:r>
              <a:rPr lang="ru-RU" sz="2400" u="sng" spc="-50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ес</a:t>
            </a:r>
            <a:r>
              <a:rPr lang="ru-RU" sz="2400" spc="-50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4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2400" i="1" spc="-100" dirty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-т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 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ru-RU" sz="2800" i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 Р.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т</a:t>
            </a:r>
            <a:r>
              <a:rPr lang="ru-RU" sz="2400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); -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ен</a:t>
            </a:r>
            <a:r>
              <a:rPr lang="ru-RU" sz="2400" b="1" i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(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И.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им</a:t>
            </a:r>
            <a:r>
              <a:rPr lang="ru-RU" sz="28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 Р.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им</a:t>
            </a:r>
            <a:r>
              <a:rPr lang="ru-RU" sz="2400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ен</a:t>
            </a:r>
            <a:r>
              <a:rPr lang="ru-RU" sz="2400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)</a:t>
            </a:r>
            <a:endParaRPr lang="ru-RU" sz="24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  <a:sym typeface="Kirillica Wincyr" panose="00000500000000000000" pitchFamily="2" charset="2"/>
            </a:endParaRPr>
          </a:p>
          <a:p>
            <a:pPr algn="just">
              <a:spcAft>
                <a:spcPts val="0"/>
              </a:spcAft>
            </a:pPr>
            <a:r>
              <a:rPr lang="be-BY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5) </a:t>
            </a:r>
            <a:r>
              <a:rPr lang="be-BY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женский род</a:t>
            </a:r>
            <a:r>
              <a:rPr lang="be-BY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: </a:t>
            </a:r>
            <a:r>
              <a:rPr lang="ru-RU" sz="2400" b="1" dirty="0">
                <a:solidFill>
                  <a:srgbClr val="FF0000"/>
                </a:solidFill>
                <a:latin typeface="Arial Narrow" panose="020B0606020202030204" pitchFamily="34" charset="0"/>
              </a:rPr>
              <a:t>*</a:t>
            </a:r>
            <a:r>
              <a:rPr lang="ru-RU" sz="2400" b="1" dirty="0" err="1" smtClean="0">
                <a:solidFill>
                  <a:srgbClr val="FF0000"/>
                </a:solidFill>
                <a:latin typeface="Arial Narrow" panose="020B0606020202030204" pitchFamily="34" charset="0"/>
              </a:rPr>
              <a:t>ter</a:t>
            </a:r>
            <a:r>
              <a:rPr lang="ru-RU" sz="2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: </a:t>
            </a:r>
            <a:r>
              <a:rPr lang="be-BY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 окончанием  </a:t>
            </a:r>
            <a:r>
              <a:rPr lang="be-BY" sz="24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-и</a:t>
            </a:r>
            <a:r>
              <a:rPr lang="be-BY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 2 слова: </a:t>
            </a:r>
            <a:r>
              <a:rPr lang="be-BY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мати</a:t>
            </a:r>
            <a:r>
              <a:rPr lang="be-BY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, </a:t>
            </a:r>
            <a:r>
              <a:rPr lang="be-BY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дъшти</a:t>
            </a:r>
          </a:p>
          <a:p>
            <a:pPr algn="just">
              <a:spcAft>
                <a:spcPts val="0"/>
              </a:spcAft>
            </a:pPr>
            <a:r>
              <a:rPr lang="ru-RU" sz="2400" b="1" spc="-5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склонении </a:t>
            </a:r>
            <a:r>
              <a:rPr lang="ru-RU" sz="2400" b="1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появлялся суффикс</a:t>
            </a:r>
            <a:r>
              <a:rPr lang="ru-RU" sz="2400" spc="-5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spc="-50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2400" i="1" spc="-5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ер</a:t>
            </a:r>
            <a:r>
              <a:rPr lang="ru-RU" sz="2400" spc="-5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И.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spc="-5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spc="-5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 Р.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</a:t>
            </a:r>
            <a:r>
              <a:rPr lang="ru-RU" sz="2400" spc="-5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i="1" dirty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  <a:sym typeface="Kirillica Wincyr" panose="000005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30088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6205" y="200721"/>
            <a:ext cx="51518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 на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согласный</a:t>
            </a:r>
          </a:p>
          <a:p>
            <a:pPr indent="450215"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Парадигма склонения.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234" y="1191387"/>
            <a:ext cx="82630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Ед.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ч.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        </a:t>
            </a:r>
            <a:r>
              <a:rPr lang="ru-RU" sz="2400" u="sng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u="sng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endParaRPr lang="ru-RU" sz="2400" u="sng" dirty="0" smtClean="0">
              <a:solidFill>
                <a:srgbClr val="C00000"/>
              </a:solidFill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      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smtClean="0">
                <a:latin typeface="Izhitsa" pitchFamily="2" charset="0"/>
              </a:rPr>
              <a:t>ен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 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  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r>
              <a:rPr lang="ru-RU" sz="2400" dirty="0" smtClean="0">
                <a:latin typeface="Izhitsa" pitchFamily="2" charset="0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smtClean="0">
                <a:latin typeface="Izhitsa" pitchFamily="2" charset="0"/>
              </a:rPr>
              <a:t>ен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ь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FF0000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о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мат</a:t>
            </a:r>
            <a:r>
              <a:rPr lang="ru-RU" sz="2400" b="1" i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ь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Т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ьмь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ьмь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мат</a:t>
            </a:r>
            <a:r>
              <a:rPr lang="ru-RU" sz="2400" b="1" i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и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е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,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i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0975" y="3730148"/>
            <a:ext cx="82630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Мн. ч.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.кам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        </a:t>
            </a:r>
            <a:r>
              <a:rPr lang="ru-RU" sz="2400" u="sng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u="sng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</a:p>
          <a:p>
            <a:pPr algn="just"/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       Р</a:t>
            </a:r>
            <a:r>
              <a:rPr lang="ru-RU" sz="2400" dirty="0"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   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  <a:sym typeface="Kirillica Wincyr" panose="00000500000000000000" pitchFamily="2" charset="2"/>
              </a:rPr>
              <a:t>ъ</a:t>
            </a:r>
            <a:endParaRPr lang="ru-RU" sz="2400" dirty="0" smtClean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Д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ьмъ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ьмъ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ьмъ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r>
              <a:rPr lang="ru-RU" sz="2400" dirty="0" smtClean="0">
                <a:latin typeface="Izhitsa" pitchFamily="2" charset="0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В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.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а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мат</a:t>
            </a:r>
            <a:r>
              <a:rPr lang="ru-RU" sz="2400" b="1" i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Т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</a:rPr>
              <a:t>.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ьми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FF0000"/>
                </a:solidFill>
                <a:latin typeface="Izhitsa" pitchFamily="2" charset="0"/>
              </a:rPr>
              <a:t>ы</a:t>
            </a:r>
            <a:r>
              <a:rPr lang="ru-RU" sz="2400" dirty="0" smtClean="0">
                <a:solidFill>
                  <a:srgbClr val="FF0000"/>
                </a:solidFill>
                <a:latin typeface="Izhitsa" pitchFamily="2" charset="0"/>
              </a:rPr>
              <a:t>,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ьми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    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М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.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кам</a:t>
            </a:r>
            <a:r>
              <a:rPr lang="ru-RU" sz="2400" dirty="0" err="1" smtClean="0">
                <a:latin typeface="Izhitsa" pitchFamily="2" charset="0"/>
              </a:rPr>
              <a:t>ен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ьхъ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</a:rPr>
              <a:t>,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</a:rPr>
              <a:t>чюд</a:t>
            </a:r>
            <a:r>
              <a:rPr lang="ru-RU" sz="2400" dirty="0" err="1" smtClean="0">
                <a:latin typeface="Izhitsa" pitchFamily="2" charset="0"/>
              </a:rPr>
              <a:t>ес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</a:rPr>
              <a:t>ьхъ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,</a:t>
            </a:r>
            <a:r>
              <a:rPr lang="ru-RU" sz="2400" i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мат</a:t>
            </a:r>
            <a:r>
              <a:rPr lang="ru-RU" sz="2400" b="1" i="1" dirty="0" err="1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ер</a:t>
            </a:r>
            <a:r>
              <a:rPr lang="ru-RU" sz="2400" b="1" i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ьхъ</a:t>
            </a:r>
            <a:endParaRPr lang="ru-RU" sz="2400" dirty="0">
              <a:solidFill>
                <a:srgbClr val="FF0000"/>
              </a:solidFill>
              <a:latin typeface="Izhitsa" pitchFamily="2" charset="0"/>
            </a:endParaRPr>
          </a:p>
          <a:p>
            <a:pPr algn="just"/>
            <a:endParaRPr lang="ru-RU" sz="2400" dirty="0">
              <a:solidFill>
                <a:srgbClr val="FF0000"/>
              </a:solidFill>
              <a:latin typeface="Izhitsa" pitchFamily="2" charset="0"/>
              <a:sym typeface="Kirillica Wincyr" panose="000005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40665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8712" y="326937"/>
            <a:ext cx="85752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5.7 Разносклоняемые существительные</a:t>
            </a:r>
            <a:endParaRPr lang="ru-RU" sz="2800" b="1" dirty="0" smtClean="0">
              <a:solidFill>
                <a:srgbClr val="C0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endParaRPr lang="ru-RU" sz="800" b="1" dirty="0" smtClean="0">
              <a:solidFill>
                <a:srgbClr val="C0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 с определенными суффиксами</a:t>
            </a:r>
            <a:r>
              <a:rPr lang="ru-RU" sz="28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оканчивающиеся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-</a:t>
            </a:r>
            <a:r>
              <a:rPr lang="ru-RU" sz="2800" b="1" dirty="0" err="1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тель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оучитель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сh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тель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дhлатель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оканчивающиеся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b="1" dirty="0" err="1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арь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мытарь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сборщик пошлин, 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виноградарь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  <a:endParaRPr lang="ru-RU" sz="2800" b="1" dirty="0" smtClean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оканчивающиеся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инъ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-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анинъ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-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нинъ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-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hнинъ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гражданинъ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римл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нинъ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слов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hнинъ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8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един. числе они склонялись по типу основ на </a:t>
            </a:r>
            <a:r>
              <a:rPr lang="ru-RU" sz="28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*ŏ; </a:t>
            </a:r>
            <a:r>
              <a:rPr lang="ru-RU" sz="2800" b="1" u="sng" dirty="0" err="1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jŏ</a:t>
            </a:r>
            <a:r>
              <a:rPr lang="ru-RU" sz="28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 </a:t>
            </a:r>
            <a:r>
              <a:rPr lang="ru-RU" sz="2800" b="1" dirty="0" err="1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множ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числе</a:t>
            </a:r>
            <a:r>
              <a:rPr lang="ru-RU" sz="2800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типу на согласный </a:t>
            </a:r>
            <a:r>
              <a:rPr lang="ru-RU" sz="28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муж. </a:t>
            </a:r>
            <a:r>
              <a:rPr lang="ru-RU" sz="28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рода </a:t>
            </a:r>
            <a:r>
              <a:rPr lang="ru-RU" sz="2800" b="1" dirty="0">
                <a:solidFill>
                  <a:srgbClr val="FF0000"/>
                </a:solidFill>
                <a:latin typeface="Arial Narrow" panose="020B0606020202030204" pitchFamily="34" charset="0"/>
              </a:rPr>
              <a:t>*</a:t>
            </a:r>
            <a:r>
              <a:rPr lang="ru-RU" sz="28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en</a:t>
            </a: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.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Ед. число: 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И.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дhлател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мытар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гражданин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rgbClr val="C0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Р.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дhлател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мытар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гражданин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а…..</a:t>
            </a:r>
            <a:endParaRPr lang="ru-RU" sz="2800" b="1" dirty="0">
              <a:solidFill>
                <a:srgbClr val="C0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Мн. </a:t>
            </a:r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число: 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дhлател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мытар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граждан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</a:p>
          <a:p>
            <a:pPr algn="just"/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Р.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дhлател</a:t>
            </a:r>
            <a:r>
              <a:rPr lang="ru-RU" sz="2800" b="1" dirty="0" err="1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мытар</a:t>
            </a:r>
            <a:r>
              <a:rPr lang="ru-RU" sz="28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</a:t>
            </a:r>
            <a:r>
              <a:rPr lang="ru-RU" sz="28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endParaRPr lang="ru-RU" sz="2800" b="1" dirty="0"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609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537" y="245328"/>
            <a:ext cx="857528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</a:rPr>
              <a:t>6.Изменения в кругу существительных в старославянском языке</a:t>
            </a:r>
          </a:p>
          <a:p>
            <a:pPr marL="457200" indent="-457200" algn="just">
              <a:buAutoNum type="arabicParenR"/>
            </a:pPr>
            <a:r>
              <a:rPr lang="ru-RU" sz="2400" b="1" u="sng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</a:rPr>
              <a:t>Начало объединения разных типов склонения</a:t>
            </a:r>
          </a:p>
          <a:p>
            <a:pPr indent="457200" algn="just"/>
            <a:r>
              <a:rPr lang="ru-RU" sz="2400" b="1" spc="-1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Наличие продуктивных и непродуктивных типов склонения  имен существительных говорит о том, что система именного склонения начинает разрушаться. Происходит упрощение системы,  и в старославянском языке это выражается в смешивании склонений разных типов. Смешивание было возможно при трех условиях: 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если совпадал род  существительных разных типов;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Если были одинаковые окончания в Им. падеже;</a:t>
            </a:r>
          </a:p>
          <a:p>
            <a:pPr marL="457200" indent="-457200" algn="just">
              <a:buAutoNum type="arabicParenR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Если совпадали конечные согласные основ.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Первыми стали смешиваться </a:t>
            </a:r>
            <a:r>
              <a:rPr lang="ru-RU" sz="2400" b="1" u="sng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 </a:t>
            </a:r>
            <a:r>
              <a:rPr lang="ru-RU" sz="2400" b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основой на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*ŭ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сынъ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 склонением на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*ŏ; </a:t>
            </a:r>
            <a:r>
              <a:rPr lang="ru-RU" sz="2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jŏ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b="1" u="sng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b="1" u="sng" dirty="0" err="1" smtClean="0">
                <a:solidFill>
                  <a:srgbClr val="230AB6"/>
                </a:solidFill>
                <a:latin typeface="Izhitsa" pitchFamily="2" charset="0"/>
              </a:rPr>
              <a:t>братъ</a:t>
            </a:r>
            <a:r>
              <a:rPr lang="ru-RU" sz="2400" u="sng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>
                <a:latin typeface="Arial Narrow" pitchFamily="34" charset="0"/>
              </a:rPr>
              <a:t>так как их начальная форма по роду, основе и окончанию </a:t>
            </a:r>
            <a:r>
              <a:rPr lang="ru-RU" sz="2400" b="1" dirty="0" smtClean="0">
                <a:latin typeface="Arial Narrow" pitchFamily="34" charset="0"/>
              </a:rPr>
              <a:t>совпадали, например: </a:t>
            </a:r>
          </a:p>
          <a:p>
            <a:pPr algn="just"/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Сътвори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бракъ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сыноу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своемоу</a:t>
            </a:r>
            <a:r>
              <a:rPr lang="ru-RU" sz="240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ru-RU" sz="2400" dirty="0" smtClean="0"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Члов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къ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единъ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прииде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къ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Иисоусови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</a:t>
            </a:r>
            <a:r>
              <a:rPr lang="ru-RU" sz="240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latin typeface="Izhits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им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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отьца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 </a:t>
            </a:r>
            <a:r>
              <a:rPr lang="ru-RU" sz="2400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сына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и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доуха</a:t>
            </a:r>
            <a:r>
              <a:rPr lang="ru-RU" sz="2400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св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таго</a:t>
            </a:r>
            <a:r>
              <a:rPr lang="ru-RU" sz="2400" dirty="0" smtClean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        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Оуподоблю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его </a:t>
            </a:r>
            <a:r>
              <a:rPr lang="ru-RU" sz="2400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м@жеви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  <a:sym typeface="Kirillica Wincyr" panose="00000500000000000000" pitchFamily="2" charset="2"/>
              </a:rPr>
              <a:t>м@дру</a:t>
            </a:r>
            <a:r>
              <a:rPr lang="ru-RU" sz="2400" dirty="0" smtClean="0">
                <a:solidFill>
                  <a:srgbClr val="230AB6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endParaRPr lang="ru-RU" sz="2400" dirty="0">
              <a:solidFill>
                <a:srgbClr val="230AB6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3357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420" y="130241"/>
            <a:ext cx="861989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Могли смешиваться </a:t>
            </a:r>
            <a:r>
              <a:rPr lang="ru-RU" sz="2400" b="1" u="sng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склонение с основой на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u="sng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небо</a:t>
            </a:r>
            <a:r>
              <a:rPr lang="ru-RU" sz="2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 склонением на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*ŏ; </a:t>
            </a:r>
            <a:r>
              <a:rPr lang="ru-RU" sz="2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jŏ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</a:t>
            </a:r>
            <a:r>
              <a:rPr lang="ru-RU" sz="2400" b="1" u="sng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(</a:t>
            </a:r>
            <a:r>
              <a:rPr lang="ru-RU" sz="2400" b="1" u="sng" dirty="0" smtClean="0">
                <a:solidFill>
                  <a:srgbClr val="230AB6"/>
                </a:solidFill>
                <a:latin typeface="Izhitsa" pitchFamily="2" charset="0"/>
              </a:rPr>
              <a:t>село</a:t>
            </a:r>
            <a:r>
              <a:rPr lang="ru-RU" sz="2400" u="sng" dirty="0" smtClean="0">
                <a:solidFill>
                  <a:srgbClr val="230AB6"/>
                </a:solidFill>
                <a:latin typeface="Arial Narrow" panose="020B0606020202030204" pitchFamily="34" charset="0"/>
              </a:rPr>
              <a:t>)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</a:rPr>
              <a:t>, </a:t>
            </a:r>
            <a:r>
              <a:rPr lang="ru-RU" sz="2400" b="1" dirty="0">
                <a:latin typeface="Arial Narrow" pitchFamily="34" charset="0"/>
              </a:rPr>
              <a:t>так как их начальная форма по роду, основе и окончанию </a:t>
            </a:r>
            <a:r>
              <a:rPr lang="ru-RU" sz="2400" b="1" dirty="0" smtClean="0">
                <a:latin typeface="Arial Narrow" pitchFamily="34" charset="0"/>
              </a:rPr>
              <a:t>тоже совпадали. При этом новые окончания получал непродуктивный тип на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u="sng" dirty="0" err="1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, </a:t>
            </a:r>
            <a:r>
              <a:rPr lang="ru-RU" sz="2400" b="1" dirty="0">
                <a:latin typeface="Arial Narrow" pitchFamily="34" charset="0"/>
              </a:rPr>
              <a:t>например</a:t>
            </a:r>
            <a:r>
              <a:rPr lang="ru-RU" sz="2400" b="1" dirty="0" smtClean="0">
                <a:latin typeface="Arial Narrow" pitchFamily="34" charset="0"/>
              </a:rPr>
              <a:t>: </a:t>
            </a:r>
            <a:r>
              <a:rPr lang="ru-RU" sz="2400" i="1" dirty="0" err="1" smtClean="0">
                <a:solidFill>
                  <a:srgbClr val="230AB6"/>
                </a:solidFill>
                <a:latin typeface="Izhitsa" pitchFamily="2" charset="0"/>
              </a:rPr>
              <a:t>словомъ</a:t>
            </a:r>
            <a:r>
              <a:rPr lang="ru-RU" sz="2400" b="1" dirty="0" smtClean="0">
                <a:latin typeface="Arial Narrow" pitchFamily="34" charset="0"/>
              </a:rPr>
              <a:t> вместо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словесьмъ</a:t>
            </a:r>
            <a:r>
              <a:rPr lang="ru-RU" sz="2400" b="1" dirty="0" smtClean="0">
                <a:latin typeface="Arial Narrow" pitchFamily="34" charset="0"/>
              </a:rPr>
              <a:t>, 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на неб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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  </a:t>
            </a:r>
            <a:r>
              <a:rPr lang="ru-RU" sz="2400" b="1" dirty="0" smtClean="0">
                <a:latin typeface="Arial Narrow" pitchFamily="34" charset="0"/>
              </a:rPr>
              <a:t>вместо </a:t>
            </a:r>
            <a:r>
              <a:rPr lang="ru-RU" sz="2400" b="1" i="1" dirty="0" err="1" smtClean="0">
                <a:solidFill>
                  <a:srgbClr val="230AB6"/>
                </a:solidFill>
                <a:latin typeface="Izhitsa" pitchFamily="2" charset="0"/>
              </a:rPr>
              <a:t>небесе</a:t>
            </a:r>
            <a:r>
              <a:rPr lang="ru-RU" sz="2400" b="1" i="1" dirty="0" smtClean="0">
                <a:solidFill>
                  <a:srgbClr val="230AB6"/>
                </a:solidFill>
                <a:latin typeface="Izhitsa" pitchFamily="2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Arial Narrow" panose="020B0606020202030204" pitchFamily="34" charset="0"/>
              </a:rPr>
              <a:t>Отмечены случаи перехода слов мужского рода из типа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* ĭ 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b="1" dirty="0" smtClean="0">
                <a:latin typeface="Arial Narrow" pitchFamily="34" charset="0"/>
              </a:rPr>
              <a:t>(</a:t>
            </a:r>
            <a:r>
              <a:rPr lang="ru-RU" sz="2400" dirty="0" smtClean="0">
                <a:solidFill>
                  <a:srgbClr val="230A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zhitsa" pitchFamily="2" charset="0"/>
              </a:rPr>
              <a:t>гость</a:t>
            </a:r>
            <a:r>
              <a:rPr lang="ru-RU" sz="2400" b="1" dirty="0" smtClean="0">
                <a:latin typeface="Arial Narrow" pitchFamily="34" charset="0"/>
              </a:rPr>
              <a:t>) в тип на </a:t>
            </a:r>
            <a:r>
              <a:rPr lang="ru-RU" sz="24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jŏ</a:t>
            </a: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2400" b="1" dirty="0" smtClean="0">
                <a:solidFill>
                  <a:srgbClr val="230A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(конь): </a:t>
            </a:r>
          </a:p>
          <a:p>
            <a:pPr algn="just"/>
            <a:r>
              <a:rPr lang="ru-RU" sz="24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</a:rPr>
              <a:t>                Лев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@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р@к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@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къ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огню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прид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 </a:t>
            </a:r>
            <a:r>
              <a:rPr lang="ru-RU" sz="24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трьпаше</a:t>
            </a:r>
            <a:r>
              <a:rPr lang="ru-RU" sz="24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…..</a:t>
            </a:r>
          </a:p>
          <a:p>
            <a:pPr algn="ctr"/>
            <a:endParaRPr lang="ru-RU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sym typeface="Kirillica Wincyr" panose="00000500000000000000" pitchFamily="2" charset="2"/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sym typeface="Kirillica Wincyr" panose="00000500000000000000" pitchFamily="2" charset="2"/>
              </a:rPr>
              <a:t>2. Начало развития категории одушевленности</a:t>
            </a:r>
          </a:p>
          <a:p>
            <a:pPr algn="just"/>
            <a:r>
              <a:rPr lang="ru-RU" sz="2400" b="1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	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Грамматическая категория одушевленности в современном русском языке выражается совпадением Вин. падежа с Именит. падежом для неодушевленных существительных, и Вин. с родительным – для одушевленных. </a:t>
            </a:r>
            <a:r>
              <a:rPr lang="ru-RU" sz="2400" b="1" spc="-100" dirty="0">
                <a:latin typeface="Arial Narrow" panose="020B0606020202030204" pitchFamily="34" charset="0"/>
                <a:cs typeface="Arial" panose="020B0604020202020204" pitchFamily="34" charset="0"/>
              </a:rPr>
              <a:t>В ст.-слав. языке в X–XI вв. </a:t>
            </a:r>
            <a:r>
              <a:rPr lang="ru-RU" sz="2400" b="1" spc="-100" dirty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грамматическая категория </a:t>
            </a:r>
            <a:r>
              <a:rPr lang="ru-RU" sz="2400" b="1" spc="-100" dirty="0" smtClean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одушевленности </a:t>
            </a:r>
            <a:r>
              <a:rPr lang="ru-RU" sz="2400" b="1" spc="-100" dirty="0">
                <a:latin typeface="Arial Narrow" panose="020B0606020202030204" pitchFamily="34" charset="0"/>
                <a:cs typeface="Arial" panose="020B0604020202020204" pitchFamily="34" charset="0"/>
              </a:rPr>
              <a:t>для </a:t>
            </a:r>
            <a:r>
              <a:rPr lang="ru-RU" sz="2400" b="1" spc="-1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всех сущ</a:t>
            </a:r>
            <a:r>
              <a:rPr lang="ru-RU" sz="2400" b="1" spc="-100" dirty="0">
                <a:latin typeface="Arial Narrow" panose="020B0606020202030204" pitchFamily="34" charset="0"/>
                <a:cs typeface="Arial" panose="020B0604020202020204" pitchFamily="34" charset="0"/>
              </a:rPr>
              <a:t>. мужского рода в ед. числе форма В. п. совпадала с формой Им. п</a:t>
            </a:r>
            <a:r>
              <a:rPr lang="ru-RU" sz="2400" b="1" spc="-1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., сравним: </a:t>
            </a:r>
          </a:p>
          <a:p>
            <a:pPr indent="457200" algn="just"/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и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рече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мьнии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 smtClean="0">
                <a:solidFill>
                  <a:srgbClr val="C00000"/>
                </a:solidFill>
                <a:latin typeface="Izhitsa" pitchFamily="2" charset="0"/>
                <a:cs typeface="Arial" panose="020B0604020202020204" pitchFamily="34" charset="0"/>
              </a:rPr>
              <a:t>сынъ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отьцю</a:t>
            </a:r>
            <a:r>
              <a:rPr lang="ru-RU" sz="2400" b="1" spc="-1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 (</a:t>
            </a:r>
            <a:r>
              <a:rPr lang="ru-RU" sz="2400" b="1" spc="-100" dirty="0">
                <a:latin typeface="Arial Narrow" panose="020B0606020202030204" pitchFamily="34" charset="0"/>
                <a:cs typeface="Arial" panose="020B0604020202020204" pitchFamily="34" charset="0"/>
              </a:rPr>
              <a:t>рус.: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</a:t>
            </a:r>
            <a:r>
              <a:rPr lang="ru-RU" sz="2400" b="1" i="1" spc="-100" dirty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сказал меньший </a:t>
            </a:r>
            <a:r>
              <a:rPr lang="ru-RU" sz="2400" b="1" i="1" spc="-100" dirty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сын</a:t>
            </a:r>
            <a:r>
              <a:rPr lang="ru-RU" sz="2400" b="1" i="1" spc="-100" dirty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отцу)</a:t>
            </a:r>
          </a:p>
          <a:p>
            <a:pPr indent="457200" algn="just"/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</a:rPr>
              <a:t>посъла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100" dirty="0" err="1">
                <a:solidFill>
                  <a:srgbClr val="230AB6"/>
                </a:solidFill>
                <a:latin typeface="Izhitsa" pitchFamily="2" charset="0"/>
              </a:rPr>
              <a:t>къ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100" dirty="0" err="1">
                <a:solidFill>
                  <a:srgbClr val="230AB6"/>
                </a:solidFill>
                <a:latin typeface="Izhitsa" pitchFamily="2" charset="0"/>
              </a:rPr>
              <a:t>нимъ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100" dirty="0" err="1">
                <a:solidFill>
                  <a:srgbClr val="C00000"/>
                </a:solidFill>
                <a:latin typeface="Izhitsa" pitchFamily="2" charset="0"/>
              </a:rPr>
              <a:t>сынъ</a:t>
            </a:r>
            <a:r>
              <a:rPr lang="ru-RU" sz="2400" b="1" spc="-100" dirty="0">
                <a:solidFill>
                  <a:srgbClr val="230AB6"/>
                </a:solidFill>
                <a:latin typeface="Izhitsa" pitchFamily="2" charset="0"/>
              </a:rPr>
              <a:t> 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</a:rPr>
              <a:t>свои</a:t>
            </a:r>
            <a:r>
              <a:rPr lang="ru-RU" sz="2400" b="1" spc="-100" dirty="0" smtClean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; </a:t>
            </a:r>
            <a:r>
              <a:rPr lang="ru-RU" sz="2400" b="1" spc="-100" dirty="0">
                <a:latin typeface="Arial Narrow" panose="020B0606020202030204" pitchFamily="34" charset="0"/>
                <a:cs typeface="Arial" panose="020B0604020202020204" pitchFamily="34" charset="0"/>
              </a:rPr>
              <a:t>(рус.: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послал к ним своего </a:t>
            </a:r>
            <a:r>
              <a:rPr lang="ru-RU" sz="2400" b="1" i="1" spc="-100" dirty="0" smtClean="0">
                <a:solidFill>
                  <a:srgbClr val="C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сына</a:t>
            </a:r>
            <a:r>
              <a:rPr lang="ru-RU" sz="2400" b="1" spc="-1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). </a:t>
            </a:r>
            <a:endParaRPr lang="ru-RU" sz="2400" b="1" spc="-1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02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571" y="302194"/>
            <a:ext cx="8831765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Для отграничения в 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предложении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 объекта от субъекта в Винительном падеже начинает использоваться </a:t>
            </a:r>
            <a:r>
              <a:rPr lang="ru-RU" sz="2400" b="1" spc="-100" dirty="0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форма родительного падежа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вижу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 </a:t>
            </a:r>
            <a:r>
              <a:rPr lang="ru-RU" sz="2400" b="1" i="1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что? кого?).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Она используется и в современном русском языке. </a:t>
            </a:r>
          </a:p>
          <a:p>
            <a:pPr indent="457200"/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Но в старославянском языке не все существительные получили новую форму Винит. падежа. Здесь отмечены такие особенности:  </a:t>
            </a:r>
          </a:p>
          <a:p>
            <a:pPr indent="457200"/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 1) регулярно </a:t>
            </a:r>
            <a:r>
              <a:rPr lang="ru-RU" sz="2400" b="1" spc="-100" dirty="0" err="1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В.п</a:t>
            </a:r>
            <a:r>
              <a:rPr lang="ru-RU" sz="2400" b="1" spc="-100" dirty="0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= Р. П. 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для собственных имен существительных : </a:t>
            </a:r>
          </a:p>
          <a:p>
            <a:pPr indent="457200"/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Видвъши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петра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 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Мар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ев.);</a:t>
            </a:r>
          </a:p>
          <a:p>
            <a:pPr indent="457200"/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Пилатъ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потъ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исоуса</a:t>
            </a:r>
            <a:r>
              <a:rPr lang="ru-RU" sz="2400" spc="-100" dirty="0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Зогр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ев.);</a:t>
            </a:r>
            <a:endParaRPr lang="ru-RU" sz="2400" spc="-100" dirty="0" smtClean="0">
              <a:solidFill>
                <a:srgbClr val="230AB6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indent="457200"/>
            <a:r>
              <a:rPr lang="ru-RU" sz="2400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2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) нерегулярно </a:t>
            </a:r>
            <a:r>
              <a:rPr lang="ru-RU" sz="2400" b="1" spc="-100" dirty="0" err="1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В.п</a:t>
            </a:r>
            <a:r>
              <a:rPr lang="ru-RU" sz="2400" b="1" spc="-100" dirty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= Р. П. 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для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нарицательных 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имен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существительных, называющих социально полноправных лиц (</a:t>
            </a:r>
            <a:r>
              <a:rPr lang="ru-RU" sz="2400" spc="-100" dirty="0" err="1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@жь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братръ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отьць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пророкъ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чловкъ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кънзь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)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:  </a:t>
            </a:r>
          </a:p>
          <a:p>
            <a:pPr indent="457200"/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Призови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</a:t>
            </a:r>
            <a:r>
              <a:rPr lang="ru-RU" sz="2400" spc="-1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@жа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своего 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Зогр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.)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- </a:t>
            </a:r>
            <a:r>
              <a:rPr lang="ru-RU" sz="2400" spc="-100" dirty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Призови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</a:t>
            </a:r>
            <a:r>
              <a:rPr lang="ru-RU" sz="2400" spc="-1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@жь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твои 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Мар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.);</a:t>
            </a:r>
          </a:p>
          <a:p>
            <a:pPr indent="457200"/>
            <a:r>
              <a:rPr lang="ru-RU" sz="2400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3)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крайне редко </a:t>
            </a:r>
            <a:r>
              <a:rPr lang="ru-RU" sz="2400" b="1" spc="-100" dirty="0" err="1" smtClean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В.п</a:t>
            </a:r>
            <a:r>
              <a:rPr lang="ru-RU" sz="2400" b="1" spc="-100" dirty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= Р. П. 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для нарицательных с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уществительных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, называющих социально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неполноправных лиц (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рабъ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сынъ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отрокъ</a:t>
            </a:r>
            <a:r>
              <a:rPr lang="ru-RU" sz="2400" b="1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, </a:t>
            </a:r>
            <a:r>
              <a:rPr lang="ru-RU" sz="2400" b="1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младьньць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):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посъла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къ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нимъ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C00000"/>
                </a:solidFill>
                <a:latin typeface="Izhitsa" pitchFamily="2" charset="0"/>
                <a:sym typeface="Kirillica Wincyr" panose="00000500000000000000" pitchFamily="2" charset="2"/>
              </a:rPr>
              <a:t>сынъ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свои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 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Мар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.); </a:t>
            </a:r>
          </a:p>
          <a:p>
            <a:pPr indent="457200"/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4)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почти никогда </a:t>
            </a:r>
            <a:r>
              <a:rPr lang="ru-RU" sz="2400" b="1" spc="-100" dirty="0" err="1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В.п</a:t>
            </a:r>
            <a:r>
              <a:rPr lang="ru-RU" sz="2400" b="1" spc="-100" dirty="0">
                <a:solidFill>
                  <a:srgbClr val="C00000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= Р. П. </a:t>
            </a:r>
            <a:r>
              <a:rPr lang="ru-RU" sz="2400" b="1" spc="-100" dirty="0">
                <a:latin typeface="Arial Narrow" panose="020B0606020202030204" pitchFamily="34" charset="0"/>
                <a:sym typeface="Kirillica Wincyr" panose="00000500000000000000" pitchFamily="2" charset="2"/>
              </a:rPr>
              <a:t>для нарицательных существительных, называющих </a:t>
            </a:r>
            <a:r>
              <a:rPr lang="ru-RU" sz="2400" b="1" spc="-100" dirty="0" smtClean="0">
                <a:latin typeface="Arial Narrow" panose="020B0606020202030204" pitchFamily="34" charset="0"/>
                <a:sym typeface="Kirillica Wincyr" panose="00000500000000000000" pitchFamily="2" charset="2"/>
              </a:rPr>
              <a:t>животных: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обрштета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жрбьць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 err="1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привзанъ</a:t>
            </a:r>
            <a:r>
              <a:rPr lang="ru-RU" sz="2400" spc="-100" dirty="0" smtClean="0">
                <a:solidFill>
                  <a:srgbClr val="230AB6"/>
                </a:solidFill>
                <a:latin typeface="Izhitsa" pitchFamily="2" charset="0"/>
                <a:sym typeface="Kirillica Wincyr" panose="00000500000000000000" pitchFamily="2" charset="2"/>
              </a:rPr>
              <a:t> 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(</a:t>
            </a:r>
            <a:r>
              <a:rPr lang="ru-RU" sz="2400" spc="-100" dirty="0" err="1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Зогр</a:t>
            </a:r>
            <a:r>
              <a:rPr lang="ru-RU" sz="2400" spc="-100" dirty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 ев</a:t>
            </a:r>
            <a:r>
              <a:rPr lang="ru-RU" sz="2400" spc="-100" dirty="0" smtClean="0">
                <a:solidFill>
                  <a:srgbClr val="230AB6"/>
                </a:solidFill>
                <a:latin typeface="Arial Narrow" panose="020B0606020202030204" pitchFamily="34" charset="0"/>
                <a:sym typeface="Kirillica Wincyr" panose="00000500000000000000" pitchFamily="2" charset="2"/>
              </a:rPr>
              <a:t>.).</a:t>
            </a:r>
            <a:endParaRPr lang="ru-RU" sz="2400" spc="-100" dirty="0">
              <a:solidFill>
                <a:srgbClr val="230AB6"/>
              </a:solidFill>
              <a:latin typeface="Izhitsa" pitchFamily="2" charset="0"/>
              <a:sym typeface="Kirillica Wincyr" panose="00000500000000000000" pitchFamily="2" charset="2"/>
            </a:endParaRPr>
          </a:p>
          <a:p>
            <a:pPr indent="457200"/>
            <a:endParaRPr lang="ru-RU" sz="2400" spc="-100" dirty="0">
              <a:solidFill>
                <a:srgbClr val="230AB6"/>
              </a:solidFill>
              <a:latin typeface="Arial Narrow" panose="020B0606020202030204" pitchFamily="34" charset="0"/>
              <a:sym typeface="Kirillica Wincyr" panose="00000500000000000000" pitchFamily="2" charset="2"/>
            </a:endParaRPr>
          </a:p>
          <a:p>
            <a:pPr indent="457200"/>
            <a:endParaRPr lang="ru-RU" sz="2400" b="1" spc="-100" dirty="0">
              <a:latin typeface="Arial Narrow" panose="020B0606020202030204" pitchFamily="34" charset="0"/>
              <a:sym typeface="Kirillica Wincyr" panose="00000500000000000000" pitchFamily="2" charset="2"/>
            </a:endParaRPr>
          </a:p>
          <a:p>
            <a:pPr indent="457200"/>
            <a:endParaRPr lang="ru-RU" sz="2400" dirty="0">
              <a:solidFill>
                <a:srgbClr val="230AB6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43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385" y="334538"/>
            <a:ext cx="855298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Наиболее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развитыми были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именные части речи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глагол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Именам свойственно </a:t>
            </a:r>
            <a:r>
              <a:rPr lang="ru-RU" sz="2400" b="1" dirty="0" smtClean="0">
                <a:solidFill>
                  <a:srgbClr val="230A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склонение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(изменение по числам и падежам), глаголу в большинстве форм – </a:t>
            </a:r>
            <a:r>
              <a:rPr lang="ru-RU" sz="2400" b="1" dirty="0" smtClean="0">
                <a:solidFill>
                  <a:srgbClr val="230A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спряжение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(изменение по лицам и числам). Причастия были формой глагола, но склонялись как имена.</a:t>
            </a:r>
          </a:p>
          <a:p>
            <a:pPr indent="457200"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Мы будем рассматривать только изменяемые части речи: 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имя существительное:</a:t>
            </a:r>
            <a:r>
              <a:rPr lang="ru-RU" sz="24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#до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дьца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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зыкъ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, риза;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местоимение: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азъ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себе, иже, она,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самъ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сице</a:t>
            </a:r>
            <a:endParaRPr lang="ru-RU" sz="2800" b="1" dirty="0" smtClean="0">
              <a:solidFill>
                <a:srgbClr val="230AB6"/>
              </a:solidFill>
              <a:latin typeface="Izhitsa" pitchFamily="2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имя прилагательное: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низъкъ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троудьнъ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божии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счетные слова (имя числительное):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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динъ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тысшта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глагол и его формы: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отимати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обид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ти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осквьр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-нити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крьщенъ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иждивъшии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възглаша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шть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  <a:sym typeface="Kirillica Wincyr" panose="00000500000000000000" pitchFamily="2" charset="2"/>
              </a:rPr>
              <a:t>.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cs typeface="Arial" panose="020B0604020202020204" pitchFamily="34" charset="0"/>
            </a:endParaRPr>
          </a:p>
          <a:p>
            <a:pPr algn="just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Остальные части речи имели в старославянском языке особый состав, но функционировали так же, как в русском языке, и не изменялись.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492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210" y="100361"/>
            <a:ext cx="8887521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342900" algn="l"/>
                <a:tab pos="637540" algn="l"/>
              </a:tabLst>
            </a:pPr>
            <a:r>
              <a:rPr lang="ru-RU" sz="2800" b="1" spc="-3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2.Имя существительное</a:t>
            </a:r>
          </a:p>
          <a:p>
            <a:pPr algn="just"/>
            <a:endParaRPr lang="ru-RU" sz="800" dirty="0" smtClean="0">
              <a:solidFill>
                <a:srgbClr val="230AB6"/>
              </a:solidFill>
              <a:latin typeface="Arial Narrow" panose="020B0606020202030204" pitchFamily="34" charset="0"/>
            </a:endParaRPr>
          </a:p>
          <a:p>
            <a:pPr indent="457200" algn="just"/>
            <a:r>
              <a:rPr lang="ru-RU" sz="2400" b="1" spc="-1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Это класс слов со значением предметности, которые имеют род, могут изменяться по числам и падежам и в пред-</a:t>
            </a:r>
            <a:r>
              <a:rPr lang="ru-RU" sz="2400" b="1" spc="-100" dirty="0" err="1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ложении</a:t>
            </a:r>
            <a:r>
              <a:rPr lang="ru-RU" sz="2400" b="1" spc="-1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выступают в роли подлежащих и дополнений. </a:t>
            </a:r>
          </a:p>
          <a:p>
            <a:pPr indent="457200" algn="just"/>
            <a:r>
              <a:rPr lang="ru-RU" sz="2800" b="1" spc="-100" dirty="0" smtClean="0">
                <a:solidFill>
                  <a:srgbClr val="230AB6"/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</a:rPr>
              <a:t>Рече </a:t>
            </a:r>
            <a:r>
              <a:rPr lang="ru-RU" sz="2800" b="1" spc="-100" dirty="0" err="1" smtClean="0">
                <a:solidFill>
                  <a:schemeClr val="accent1">
                    <a:lumMod val="75000"/>
                  </a:schemeClr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</a:rPr>
              <a:t>рабъ</a:t>
            </a:r>
            <a:r>
              <a:rPr lang="ru-RU" sz="2800" b="1" spc="-100" dirty="0" smtClean="0">
                <a:solidFill>
                  <a:schemeClr val="accent1">
                    <a:lumMod val="75000"/>
                  </a:schemeClr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800" b="1" spc="-100" dirty="0" err="1" smtClean="0">
                <a:solidFill>
                  <a:schemeClr val="accent1">
                    <a:lumMod val="75000"/>
                  </a:schemeClr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</a:rPr>
              <a:t>г</a:t>
            </a:r>
            <a:r>
              <a:rPr lang="ru-RU" sz="2800" b="1" spc="-100" dirty="0" err="1" smtClean="0">
                <a:solidFill>
                  <a:schemeClr val="accent1">
                    <a:lumMod val="75000"/>
                  </a:schemeClr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диноу</a:t>
            </a:r>
            <a:r>
              <a:rPr lang="ru-RU" sz="2800" b="1" spc="-100" dirty="0" smtClean="0">
                <a:solidFill>
                  <a:schemeClr val="accent1">
                    <a:lumMod val="75000"/>
                  </a:schemeClr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 </a:t>
            </a:r>
            <a:r>
              <a:rPr lang="ru-RU" sz="2800" b="1" spc="-100" dirty="0" err="1" smtClean="0">
                <a:solidFill>
                  <a:srgbClr val="230AB6"/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свомоу</a:t>
            </a:r>
            <a:r>
              <a:rPr lang="ru-RU" sz="2800" b="1" spc="-100" dirty="0" smtClean="0">
                <a:solidFill>
                  <a:srgbClr val="230AB6"/>
                </a:solidFill>
                <a:latin typeface="Izhitsa" pitchFamily="2" charset="0"/>
                <a:ea typeface="Tahoma" panose="020B060403050404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 </a:t>
            </a:r>
            <a:r>
              <a:rPr lang="ru-RU" sz="2400" spc="-100" dirty="0" smtClean="0">
                <a:solidFill>
                  <a:srgbClr val="230AB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(</a:t>
            </a:r>
            <a:r>
              <a:rPr lang="ru-RU" sz="2400" b="1" dirty="0">
                <a:latin typeface="Arial Narrow" panose="020B0606020202030204" pitchFamily="34" charset="0"/>
              </a:rPr>
              <a:t>Сказал </a:t>
            </a:r>
            <a:r>
              <a:rPr lang="ru-RU" sz="2400" b="1" u="sng" dirty="0">
                <a:latin typeface="Arial Narrow" panose="020B0606020202030204" pitchFamily="34" charset="0"/>
              </a:rPr>
              <a:t>раб</a:t>
            </a:r>
            <a:r>
              <a:rPr lang="ru-RU" sz="2400" b="1" dirty="0">
                <a:latin typeface="Arial Narrow" panose="020B0606020202030204" pitchFamily="34" charset="0"/>
              </a:rPr>
              <a:t> </a:t>
            </a:r>
            <a:r>
              <a:rPr lang="ru-RU" sz="2400" b="1" u="dash" dirty="0">
                <a:latin typeface="Arial Narrow" panose="020B0606020202030204" pitchFamily="34" charset="0"/>
              </a:rPr>
              <a:t>господину</a:t>
            </a:r>
            <a:r>
              <a:rPr lang="ru-RU" sz="2400" b="1" dirty="0"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latin typeface="Arial Narrow" panose="020B0606020202030204" pitchFamily="34" charset="0"/>
              </a:rPr>
              <a:t>своему).</a:t>
            </a:r>
          </a:p>
          <a:p>
            <a:pPr algn="ctr">
              <a:spcAft>
                <a:spcPts val="0"/>
              </a:spcAft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2.1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Основные грамматические категории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имени существительного</a:t>
            </a:r>
          </a:p>
          <a:p>
            <a:pPr indent="450215" algn="just">
              <a:spcAft>
                <a:spcPts val="0"/>
              </a:spcAft>
            </a:pP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 категории рода, числа и падежа. </a:t>
            </a:r>
            <a:endParaRPr lang="ru-RU" sz="2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Категория рода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возникла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индоевропейском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языке и предполагает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распределение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существительных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u="sng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трем родам</a:t>
            </a:r>
            <a:r>
              <a:rPr lang="ru-RU" sz="2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мужскому, женскому и среднему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Отдельные слова могли быть </a:t>
            </a:r>
            <a:r>
              <a:rPr lang="ru-RU" sz="2400" b="1" i="1" u="sng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общего рода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сирота,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ближика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слоуга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Названия парных предметов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рода не имели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оуста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прьси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врата,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г@сли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сли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67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990" y="211873"/>
            <a:ext cx="856413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Распределение по родам в основном было таким же, как в современном русском языке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ru-RU" sz="2800" b="1" u="sng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Исключения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степень, печать, боль, рысь, мозоль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мужской род,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 слово 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лебедь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женский</a:t>
            </a:r>
            <a:endParaRPr lang="ru-RU" sz="2800" b="1" spc="-12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800" b="1" spc="-12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Есть </a:t>
            </a:r>
            <a:r>
              <a:rPr lang="ru-RU" sz="2800" b="1" spc="-12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способа определения </a:t>
            </a:r>
            <a:r>
              <a:rPr lang="ru-RU" sz="2800" b="1" spc="-12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рода:</a:t>
            </a: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1.Семантический способ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мужской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названия лиц мужского пола (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мужь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тьсть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мужчина,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во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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вода</a:t>
            </a:r>
            <a:r>
              <a:rPr lang="ru-RU" sz="28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женский род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названия лиц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женского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пола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жена, свекры,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мати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дъшти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</a:p>
          <a:p>
            <a:pPr marL="457200" indent="-4572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средний род </a:t>
            </a:r>
            <a:r>
              <a:rPr lang="ru-RU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названия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 и всех «детенышей» животных (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дит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</a:t>
            </a:r>
            <a:r>
              <a:rPr lang="ru-RU" sz="28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#до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тел#,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2)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Синтаксический способ 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(в контексте): </a:t>
            </a:r>
          </a:p>
          <a:p>
            <a:pPr algn="just">
              <a:spcAft>
                <a:spcPts val="0"/>
              </a:spcAft>
            </a:pP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моя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дъшти</a:t>
            </a:r>
            <a:r>
              <a:rPr lang="ru-RU" sz="28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твои 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печать,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великъ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камы</a:t>
            </a:r>
            <a:r>
              <a:rPr lang="ru-RU" sz="2800" b="1" dirty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дит</a:t>
            </a:r>
            <a:r>
              <a:rPr lang="ru-RU" sz="2800" b="1" dirty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ходило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тиха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ношть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другыи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дьнь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800" b="1" dirty="0" err="1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тлъстъ</a:t>
            </a:r>
            <a:r>
              <a:rPr lang="ru-RU" sz="28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800" b="1" dirty="0" err="1" smtClean="0">
                <a:solidFill>
                  <a:srgbClr val="230AB6"/>
                </a:solidFill>
                <a:latin typeface="Izhitsa" pitchFamily="2" charset="0"/>
                <a:cs typeface="Arial" panose="020B0604020202020204" pitchFamily="34" charset="0"/>
              </a:rPr>
              <a:t>дьца</a:t>
            </a:r>
            <a:endParaRPr lang="ru-RU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827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688" y="100361"/>
            <a:ext cx="854183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Морфологический способ </a:t>
            </a:r>
            <a:r>
              <a:rPr lang="ru-RU" sz="2600" b="1" u="sng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окончаниям):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мужской род </a:t>
            </a:r>
            <a:r>
              <a:rPr lang="ru-RU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окончания 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Ъ 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шумъ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рабъ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</a:p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Ь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конь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ножь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тлькъ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краи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</a:p>
          <a:p>
            <a:pPr algn="just"/>
            <a:r>
              <a:rPr lang="ru-RU" sz="260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А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мужчина,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слоуга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юноша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</a:p>
          <a:p>
            <a:pPr algn="just"/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-ИИ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с@дии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балии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кръмчии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600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только названия лица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</a:p>
          <a:p>
            <a:pPr algn="just"/>
            <a:r>
              <a:rPr lang="ru-RU" sz="26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Ы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камы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пламы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ремы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600" dirty="0">
              <a:solidFill>
                <a:srgbClr val="230AB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женский род </a:t>
            </a:r>
            <a:r>
              <a:rPr lang="ru-RU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окончания</a:t>
            </a:r>
          </a:p>
          <a:p>
            <a:pPr algn="just"/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А 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вода,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ст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на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-</a:t>
            </a: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земл</a:t>
            </a:r>
            <a:r>
              <a:rPr lang="ru-RU" sz="26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зар</a:t>
            </a:r>
            <a:r>
              <a:rPr lang="ru-RU" sz="26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6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строу</a:t>
            </a:r>
            <a:r>
              <a:rPr lang="ru-RU" sz="26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</a:t>
            </a:r>
            <a:r>
              <a:rPr lang="ru-RU" sz="2600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  <a:endParaRPr lang="ru-RU" sz="2600" dirty="0" smtClean="0">
              <a:solidFill>
                <a:srgbClr val="230AB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8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ь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</a:t>
            </a:r>
            <a:r>
              <a:rPr lang="ru-RU" sz="26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нь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кость,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ношть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6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-</a:t>
            </a: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</a:t>
            </a: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b="1" dirty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млънии</a:t>
            </a:r>
            <a:r>
              <a:rPr lang="ru-RU" sz="26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ладии</a:t>
            </a:r>
            <a:r>
              <a:rPr lang="ru-RU" sz="2600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  <a:endParaRPr lang="ru-RU" sz="2600" b="1" dirty="0" smtClean="0">
              <a:solidFill>
                <a:srgbClr val="C00000"/>
              </a:solidFill>
              <a:latin typeface="Izhitsa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ын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поустыни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богыни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мати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дъшти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r>
              <a:rPr lang="ru-RU" sz="2600" b="1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Ы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боукы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кры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црькы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свекры,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тыкы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600" dirty="0">
              <a:solidFill>
                <a:srgbClr val="230AB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средний </a:t>
            </a:r>
            <a:r>
              <a:rPr lang="ru-RU" sz="2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 </a:t>
            </a:r>
            <a:r>
              <a:rPr lang="ru-RU" sz="2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это 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окончания</a:t>
            </a:r>
          </a:p>
          <a:p>
            <a:pPr algn="just">
              <a:spcAft>
                <a:spcPts val="0"/>
              </a:spcAft>
            </a:pPr>
            <a:r>
              <a:rPr lang="ru-RU" sz="2600" b="1" dirty="0" smtClean="0"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о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село,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 err="1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#до</a:t>
            </a:r>
            <a:r>
              <a:rPr lang="ru-RU" sz="26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ло</a:t>
            </a: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</a:p>
          <a:p>
            <a:pPr algn="just">
              <a:spcAft>
                <a:spcPts val="0"/>
              </a:spcAft>
            </a:pPr>
            <a:r>
              <a:rPr lang="ru-RU" sz="2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е 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поле, море,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камение</a:t>
            </a: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</a:t>
            </a:r>
          </a:p>
          <a:p>
            <a:pPr algn="just">
              <a:spcAft>
                <a:spcPts val="0"/>
              </a:spcAft>
            </a:pPr>
            <a:r>
              <a:rPr lang="ru-RU" sz="2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ru-RU" sz="2600" b="1" dirty="0" smtClean="0">
                <a:solidFill>
                  <a:srgbClr val="C00000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 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тел#,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прас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#, им#,  </a:t>
            </a:r>
            <a:r>
              <a:rPr lang="ru-RU" sz="26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плем</a:t>
            </a:r>
            <a:r>
              <a:rPr lang="ru-RU" sz="26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#</a:t>
            </a:r>
            <a:r>
              <a:rPr lang="ru-RU" sz="2600" dirty="0" smtClean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ru-RU" sz="2600" dirty="0">
              <a:solidFill>
                <a:srgbClr val="230AB6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565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724" y="-78059"/>
            <a:ext cx="880946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Категория числа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выражала представление о единичности предметов, а также об их множестве и парности. Существительные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могли меть </a:t>
            </a:r>
            <a:r>
              <a:rPr lang="ru-RU" sz="2400" b="1" i="1" u="sng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три числа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единственное,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обозначавшее один предмет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глазъ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р@ка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множественное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обозначавшее более чем два предмета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глази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р@кы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); 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двойственное</a:t>
            </a:r>
            <a:r>
              <a:rPr lang="ru-RU" sz="24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обозначавшее два предмета, обычно парных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глаза,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р@цh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и под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.).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Наличие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этого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числа во всех инд.-евр. языках свидетельствовало о большей конкретности мышления людей: они заметили, что в природе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существуют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парные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предметы.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Парность воспринималась как конкретное множество. Двойственное число употреблялось, если речь шла о двух предметах (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дъва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воина,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дъв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сестр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о парных предметах (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бока,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бр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га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ноз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), о сочетаниях со счетными словами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22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72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102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 и т.п.: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дъва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 брата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р@кава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седмь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дес#тъ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дъва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 раба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.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endParaRPr lang="ru-RU" sz="2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41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2166" y="437328"/>
            <a:ext cx="836341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Категория </a:t>
            </a:r>
            <a:r>
              <a:rPr lang="ru-RU" sz="2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падежа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выражала связь </a:t>
            </a:r>
            <a:r>
              <a:rPr lang="ru-RU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существи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-тельных с другими словами в предложении. Она унаследована из праславянского языка (там еще были, предположительно, отложительный и </a:t>
            </a:r>
            <a:r>
              <a:rPr lang="ru-RU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изъя-снительный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падежи). В старославянском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языке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было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семь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падежей. </a:t>
            </a:r>
          </a:p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Именительный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(кто?, что?)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жена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Родительный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(кого?, чего?)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ка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жены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(кому?, чему?)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коу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жен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endParaRPr lang="ru-RU" sz="2400" b="1" dirty="0" smtClean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Arial" panose="020B0604020202020204" pitchFamily="34" charset="0"/>
              <a:sym typeface="Kirillica Wincyr" panose="00000500000000000000" pitchFamily="2" charset="2"/>
            </a:endParaRPr>
          </a:p>
          <a:p>
            <a:pPr indent="450215" algn="just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Винительный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(кого?, что?)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къ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жен@</a:t>
            </a:r>
          </a:p>
          <a:p>
            <a:pPr indent="450215" algn="just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Творительный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(кем?, чем?)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комь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жено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</a:t>
            </a:r>
            <a:endParaRPr lang="ru-RU" sz="2400" b="1" dirty="0">
              <a:solidFill>
                <a:srgbClr val="230AB6"/>
              </a:solidFill>
              <a:latin typeface="Izhitsa" pitchFamily="2" charset="0"/>
              <a:ea typeface="Calibri" panose="020F0502020204030204" pitchFamily="34" charset="0"/>
              <a:cs typeface="Arial" panose="020B0604020202020204" pitchFamily="34" charset="0"/>
              <a:sym typeface="Kirillica Wincyr" panose="00000500000000000000" pitchFamily="2" charset="2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400" b="1" spc="-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где?, когда?, о ком? о чём?)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ц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,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жен</a:t>
            </a:r>
            <a:endParaRPr lang="ru-RU" sz="2400" b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Звательный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(выражал обращение)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че</a:t>
            </a:r>
            <a:r>
              <a:rPr lang="ru-RU" sz="2400" b="1" dirty="0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, </a:t>
            </a:r>
            <a:r>
              <a:rPr lang="ru-RU" sz="2400" b="1" dirty="0" err="1" smtClean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  <a:sym typeface="Kirillica Wincyr" panose="00000500000000000000" pitchFamily="2" charset="2"/>
              </a:rPr>
              <a:t>жено</a:t>
            </a:r>
            <a:endParaRPr lang="ru-RU" sz="24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Значения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падежей в основном совпадают со значениями в современном русском языке. Особых замечаний требуют лишь местный и звательный падежи. </a:t>
            </a:r>
          </a:p>
        </p:txBody>
      </p:sp>
    </p:spTree>
    <p:extLst>
      <p:ext uri="{BB962C8B-B14F-4D97-AF65-F5344CB8AC3E}">
        <p14:creationId xmlns:p14="http://schemas.microsoft.com/office/powerpoint/2010/main" val="2624572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628" y="117693"/>
            <a:ext cx="849723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Местный падеж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старославянском языке обозначал место или время действия, отвечал на вопросы </a:t>
            </a:r>
            <a:r>
              <a:rPr lang="ru-RU" sz="2400" b="1" i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где? когда?</a:t>
            </a:r>
            <a:r>
              <a:rPr lang="ru-RU" sz="2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мог, в отличие от современного предложного падежа, употребляться без предлога: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Иисоусъ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раждаетс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&gt; Галилеи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sz="2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Иисус рождается в Галилее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 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Томь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дьни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иде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етеръ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чловhкъ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п@тьмь</a:t>
            </a:r>
            <a:r>
              <a:rPr lang="ru-RU" sz="24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Arial" panose="020B0604020202020204" pitchFamily="34" charset="0"/>
              </a:rPr>
              <a:t>тhмь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sz="2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тот день шёл один человек путем тем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indent="450215"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Звательный падеж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часто называют </a:t>
            </a:r>
            <a:r>
              <a:rPr lang="ru-RU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звательной формой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так как она на связана с членами предложения. Эта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форма использовалась для выражения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обращения и была возможна только для  существительных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мужского и женского родов в единственном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числе, притом 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только для некоторых типов склонения: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боже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400" b="1" dirty="0"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(*ŏ), 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царю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</a:t>
            </a:r>
            <a:r>
              <a:rPr lang="ru-RU" sz="2800" b="1" dirty="0" err="1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jŏ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жено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(*ā)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богородице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</a:t>
            </a:r>
            <a:r>
              <a:rPr lang="ru-RU" sz="2800" b="1" dirty="0" err="1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jā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господи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(*ĭ),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сыноу</a:t>
            </a:r>
            <a:r>
              <a:rPr lang="ru-RU" sz="2800" b="1" dirty="0">
                <a:solidFill>
                  <a:srgbClr val="230AB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  <a:r>
              <a:rPr lang="ru-RU" sz="2800" b="1" dirty="0">
                <a:solidFill>
                  <a:srgbClr val="230AB6"/>
                </a:solidFill>
                <a:latin typeface="Izhits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30AB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(*ŭ). </a:t>
            </a:r>
            <a:endParaRPr lang="ru-RU" sz="2800" b="1" dirty="0">
              <a:solidFill>
                <a:srgbClr val="230AB6"/>
              </a:solidFill>
            </a:endParaRPr>
          </a:p>
          <a:p>
            <a:pPr indent="450215" algn="just"/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существительных среднего рода, а также множественного и двойственного числа обращением служила форма именительного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падежа.</a:t>
            </a:r>
            <a:endParaRPr lang="ru-RU" sz="2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0779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1222</TotalTime>
  <Words>3941</Words>
  <Application>Microsoft Office PowerPoint</Application>
  <PresentationFormat>Экран (4:3)</PresentationFormat>
  <Paragraphs>319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xxx</cp:lastModifiedBy>
  <cp:revision>136</cp:revision>
  <dcterms:created xsi:type="dcterms:W3CDTF">2019-02-14T16:40:41Z</dcterms:created>
  <dcterms:modified xsi:type="dcterms:W3CDTF">2019-03-27T10:20:44Z</dcterms:modified>
</cp:coreProperties>
</file>