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4"/>
  </p:notesMasterIdLst>
  <p:handoutMasterIdLst>
    <p:handoutMasterId r:id="rId25"/>
  </p:handoutMasterIdLst>
  <p:sldIdLst>
    <p:sldId id="259" r:id="rId2"/>
    <p:sldId id="299" r:id="rId3"/>
    <p:sldId id="277" r:id="rId4"/>
    <p:sldId id="278" r:id="rId5"/>
    <p:sldId id="279" r:id="rId6"/>
    <p:sldId id="297" r:id="rId7"/>
    <p:sldId id="280" r:id="rId8"/>
    <p:sldId id="281" r:id="rId9"/>
    <p:sldId id="285" r:id="rId10"/>
    <p:sldId id="282" r:id="rId11"/>
    <p:sldId id="287" r:id="rId12"/>
    <p:sldId id="294" r:id="rId13"/>
    <p:sldId id="288" r:id="rId14"/>
    <p:sldId id="289" r:id="rId15"/>
    <p:sldId id="290" r:id="rId16"/>
    <p:sldId id="266" r:id="rId17"/>
    <p:sldId id="284" r:id="rId18"/>
    <p:sldId id="286" r:id="rId19"/>
    <p:sldId id="295" r:id="rId20"/>
    <p:sldId id="273" r:id="rId21"/>
    <p:sldId id="296" r:id="rId22"/>
    <p:sldId id="298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FD7"/>
    <a:srgbClr val="EA1DEF"/>
    <a:srgbClr val="E92739"/>
    <a:srgbClr val="8825A7"/>
    <a:srgbClr val="B13FD5"/>
    <a:srgbClr val="FFCC00"/>
    <a:srgbClr val="66FF33"/>
    <a:srgbClr val="1EBDF6"/>
    <a:srgbClr val="99FF33"/>
    <a:srgbClr val="FA8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660" y="-96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271" y="0"/>
            <a:ext cx="793228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39552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128" y="3428999"/>
            <a:ext cx="5516629" cy="2268559"/>
          </a:xfrm>
        </p:spPr>
        <p:txBody>
          <a:bodyPr anchor="t">
            <a:normAutofit/>
          </a:bodyPr>
          <a:lstStyle>
            <a:lvl1pPr algn="r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552" y="2268787"/>
            <a:ext cx="5356205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799" b="0">
                <a:solidFill>
                  <a:schemeClr val="tx1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0711" y="3262853"/>
            <a:ext cx="41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399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3664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128" y="808057"/>
            <a:ext cx="7952020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4395" y="416109"/>
            <a:ext cx="41563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6974" y="805818"/>
            <a:ext cx="1326174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072" y="970410"/>
            <a:ext cx="6465219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371" y="641225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272" y="2962586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93" y="3147254"/>
            <a:ext cx="7954488" cy="1424746"/>
          </a:xfrm>
        </p:spPr>
        <p:txBody>
          <a:bodyPr anchor="t">
            <a:normAutofit/>
          </a:bodyPr>
          <a:lstStyle>
            <a:lvl1pPr algn="r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246" y="2268786"/>
            <a:ext cx="7789902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94" y="805818"/>
            <a:ext cx="7948913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4696" y="2052116"/>
            <a:ext cx="3890946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4900" y="2052115"/>
            <a:ext cx="3893208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5600" y="641223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7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079" y="636424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193" y="805818"/>
            <a:ext cx="7954488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8606" y="2052115"/>
            <a:ext cx="3895452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none" baseline="0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8606" y="2851331"/>
            <a:ext cx="3892609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898" y="2052115"/>
            <a:ext cx="3898782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none" baseline="0">
                <a:solidFill>
                  <a:schemeClr val="accent6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4899" y="2851331"/>
            <a:ext cx="3898782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5600" y="641226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3749" y="1127550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10" y="1282452"/>
            <a:ext cx="2663667" cy="1903241"/>
          </a:xfrm>
        </p:spPr>
        <p:txBody>
          <a:bodyPr anchor="b">
            <a:normAutofit/>
          </a:bodyPr>
          <a:lstStyle>
            <a:lvl1pPr algn="l">
              <a:defRPr sz="23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820" y="805818"/>
            <a:ext cx="5444860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809" y="3186155"/>
            <a:ext cx="2663667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217" y="0"/>
            <a:ext cx="1036961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4365" y="0"/>
            <a:ext cx="274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5305" y="3229"/>
            <a:ext cx="4628528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281" y="1127550"/>
            <a:ext cx="41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9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28" y="1282453"/>
            <a:ext cx="3969952" cy="1900473"/>
          </a:xfrm>
        </p:spPr>
        <p:txBody>
          <a:bodyPr anchor="b">
            <a:normAutofit/>
          </a:bodyPr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809" y="3182928"/>
            <a:ext cx="3970840" cy="2386394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7" y="2105202"/>
            <a:ext cx="9357767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9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39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128" y="808057"/>
            <a:ext cx="7956259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2877" y="2052116"/>
            <a:ext cx="779451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200" y="5270628"/>
            <a:ext cx="2662729" cy="182832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314" y="3661168"/>
            <a:ext cx="5885352" cy="179129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366" y="164593"/>
            <a:ext cx="636561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1792" y="0"/>
            <a:ext cx="457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368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399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385" indent="-344385" algn="l" defTabSz="914126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9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099" indent="-33803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510" indent="-344385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225" indent="-33803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2636" indent="-344385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1823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027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4231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0436" indent="-338227" algn="l" defTabSz="914126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7F1007"/>
            </a:gs>
            <a:gs pos="100000">
              <a:schemeClr val="accent5">
                <a:lumMod val="45000"/>
                <a:lumOff val="55000"/>
              </a:schemeClr>
            </a:gs>
            <a:gs pos="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788" y="1340768"/>
            <a:ext cx="11017224" cy="4536504"/>
          </a:xfrm>
        </p:spPr>
        <p:txBody>
          <a:bodyPr rtlCol="0">
            <a:normAutofit/>
          </a:bodyPr>
          <a:lstStyle/>
          <a:p>
            <a:r>
              <a:rPr lang="ru" sz="5400" dirty="0" smtClean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sz="5400" dirty="0" smtClean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be-BY" sz="5400" dirty="0" smtClean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Узоры афармлення спіса </a:t>
            </a:r>
            <a:r>
              <a:rPr lang="be-BY" sz="5400" dirty="0" smtClean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выкарыстаных </a:t>
            </a:r>
            <a:br>
              <a:rPr lang="be-BY" sz="5400" dirty="0" smtClean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be-BY" sz="5400" dirty="0" smtClean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крыніц</a:t>
            </a:r>
            <a:r>
              <a:rPr lang="ru" sz="5400" dirty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" sz="5400" dirty="0">
                <a:solidFill>
                  <a:srgbClr val="99FF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" sz="3100" dirty="0">
              <a:solidFill>
                <a:srgbClr val="99FF3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260648"/>
            <a:ext cx="11737304" cy="6192688"/>
          </a:xfrm>
        </p:spPr>
        <p:txBody>
          <a:bodyPr>
            <a:normAutofit/>
          </a:bodyPr>
          <a:lstStyle/>
          <a:p>
            <a:pPr algn="ctr"/>
            <a:r>
              <a:rPr lang="be-BY" sz="28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Шматтомнае</a:t>
            </a:r>
            <a:r>
              <a:rPr lang="be-BY" sz="2800" b="1" dirty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endParaRPr lang="ru-RU" sz="2800" b="1" dirty="0" smtClean="0">
              <a:solidFill>
                <a:srgbClr val="EA1D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у 6 т. /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рэдкал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М.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Касцюк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[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–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Экаперспектыва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2000–2005. – 6 т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Асобны</a:t>
            </a:r>
            <a:r>
              <a:rPr lang="ru-RU" sz="28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у </a:t>
            </a:r>
            <a:r>
              <a:rPr lang="ru-RU" sz="28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шматтомным</a:t>
            </a:r>
            <a:r>
              <a:rPr lang="ru-RU" sz="28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выданні</a:t>
            </a:r>
            <a:endParaRPr lang="ru-RU" sz="2800" b="1" dirty="0" smtClean="0">
              <a:solidFill>
                <a:srgbClr val="EA1D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у 6 т. /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рэдкал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М.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Касцюк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[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–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Экаперспектыва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2000–2005. – Т. 3 : Беларусь у часы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Рэчы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Паспалітай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(XVII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  XVIII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500" spc="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Ю.Бохан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[і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– 2004. – 343 с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Багдановіч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Поўны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твораў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у 3 т. / М.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Багдановіч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2-е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– Т. 1 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паэмы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наследаванні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чарнавыя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накіды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751 с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548680"/>
            <a:ext cx="11377264" cy="6309320"/>
          </a:xfrm>
        </p:spPr>
        <p:txBody>
          <a:bodyPr>
            <a:normAutofit fontScale="92500" lnSpcReduction="20000"/>
          </a:bodyPr>
          <a:lstStyle/>
          <a:p>
            <a:pPr algn="ctr"/>
            <a:endParaRPr lang="be-BY" sz="2800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e-BY" sz="30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 навуковых </a:t>
            </a:r>
            <a:r>
              <a:rPr lang="be-BY" sz="30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артыкулаў, </a:t>
            </a:r>
            <a:endParaRPr lang="be-BY" sz="3000" b="1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e-BY" sz="30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матэрыялаў </a:t>
            </a:r>
            <a:r>
              <a:rPr lang="be-BY" sz="30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канферэнцый</a:t>
            </a:r>
            <a:endParaRPr lang="en-US" sz="3000" b="1" dirty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sz="2800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Современные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изучения алкогольной и наркотической зависимости : сб.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науч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ст. / НАН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Беларуси, Ин-т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биохимии ; науч. ред. В. В. Лелевич. – Гродно, 2004. –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223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матэрыялаў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міжуніверсітэцкай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студэнцкай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навукова-практычнай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канферэнцыі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красавіка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г. /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Брэсц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дзярж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рэдкал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Т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Кісель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Н. 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Якубук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БрДУ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 – 332 с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Гісторыка-тэарэтычныя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філалогіі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рэсп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навукова-практ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канф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Гошчава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Івацэвіцкага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Брэсцкай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вобл., 3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лістапада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2006 г. 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З. П.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Мельнікавай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 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2008. –  205 с. </a:t>
            </a:r>
          </a:p>
          <a:p>
            <a:pPr marL="0" indent="0" algn="just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268760"/>
            <a:ext cx="10945216" cy="3997828"/>
          </a:xfrm>
        </p:spPr>
        <p:txBody>
          <a:bodyPr/>
          <a:lstStyle/>
          <a:p>
            <a:pPr algn="ctr"/>
            <a:r>
              <a:rPr lang="be-BY" sz="28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Інтэрнэт-рэсурс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Национальный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Интернет-портал Республики Беларусь [Электронный ресурс] / Национальный центр правовой информации Республики Беларусь. –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Минск, 2005. –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 : http://www.pravo.by/. –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доступа :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10.11.2017.</a:t>
            </a:r>
            <a:endParaRPr lang="be-BY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628800"/>
            <a:ext cx="11881320" cy="48965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e-BY" sz="28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Асобны артыкул у зборніку навуковых </a:t>
            </a:r>
            <a:r>
              <a:rPr lang="be-BY" sz="28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</a:t>
            </a:r>
            <a:endParaRPr lang="be-BY" sz="2800" b="1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Гайдук, В.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Мемараты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ВАВ (на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Пінскага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раёна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Гайдук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ў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маўленні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тэксце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артыкулаў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Брэсц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А. С.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Р.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Якубук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рэдкал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Л. А.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Гадуйка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БрДУ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–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34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–37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e-BY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Зуева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Вопросы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интерференции на занятиях по польскому языку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Зуева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обучения русскому языку как иностранному и другим лингвистическим дисциплинам в высшей школе : сб. науч. ст.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Брест. гос. ун-т им.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Пушкина 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Брест.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ос. техн. ун-т ; редкол. Л. А. Годуйко, Т. М. Лянцев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под общ. ред. О. Б. Переход. – Брест 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БрГУ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2014. – С. 45–47.</a:t>
            </a:r>
          </a:p>
          <a:p>
            <a:endParaRPr lang="be-BY" sz="2800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e-BY" sz="2800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sz="2800" dirty="0" smtClean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D20F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404664"/>
            <a:ext cx="1116124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</a:t>
            </a:r>
            <a:r>
              <a:rPr lang="ru-RU" sz="28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газеты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Триста лет со святителем Николаем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–                   30 октября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Михайлов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А. Езда по-европейски: система платных дорог в России находится в начальной стадии развития / С. А. Михайлов // Независимая газета. – 2002.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Синкевич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 Разлетелись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Синкевич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8.</a:t>
            </a:r>
            <a:endParaRPr lang="be-B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124744"/>
            <a:ext cx="11305256" cy="4853192"/>
          </a:xfrm>
        </p:spPr>
        <p:txBody>
          <a:bodyPr/>
          <a:lstStyle/>
          <a:p>
            <a:pPr marL="0" indent="0" algn="ctr">
              <a:buNone/>
            </a:pPr>
            <a:r>
              <a:rPr lang="be-BY" sz="2800" b="1" dirty="0" smtClean="0">
                <a:solidFill>
                  <a:srgbClr val="D20F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 з часопіса</a:t>
            </a:r>
          </a:p>
          <a:p>
            <a:pPr marL="0" indent="0" algn="just">
              <a:buNone/>
            </a:pP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Ішчанка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Г. М. Аповесць У. Караткевіча «Чазенія» ў кантэксце творчасці пісьменніка 60-ых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гадоў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/ Г. М. Ішчанка // Веснік Брэсцкага дзяржаўнага ўніверсітэта імя А. С. Пушкіна. Серыя 3.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2011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№ 1. – С. 71–75.</a:t>
            </a:r>
          </a:p>
          <a:p>
            <a:pPr marL="0" indent="0" algn="just">
              <a:buNone/>
            </a:pP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Бандаровіч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У. Дзеясловы і іх дэрываты ў старабеларускай музычнай лексіцы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У. Бандаровіч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Весн. Беларус. дзярж ун-та. Сер. 4, Філалогія. Журналістыка. Педагогіка. – 2004. – № 2. – С.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49–54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6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692696"/>
            <a:ext cx="11377264" cy="5112568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 smtClean="0">
                <a:solidFill>
                  <a:srgbClr val="E92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НЯПРАВІЛЬНА</a:t>
            </a:r>
          </a:p>
          <a:p>
            <a:pPr marL="0" indent="0" algn="just">
              <a:buNone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Яўдошына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Л.І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Слова ў мастацкім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кантэксце: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манаграфія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 рэд.праф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 М. Малажай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.– Брэст: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БрДУ імя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А.С.Пушкіна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</a:t>
            </a:r>
          </a:p>
          <a:p>
            <a:pPr marL="0" indent="0" algn="just">
              <a:buNone/>
            </a:pP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Яўдошына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Л. І. Слова ў мастацкім кантэксце : манаграфія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І.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Яўдошына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рэд. праф. Г. М. Малажай. – Брэст : БрДУ імя А. С. Пушкіна, 2003. – 125 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196752"/>
            <a:ext cx="10657184" cy="4680520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sz="5400" b="1" dirty="0" smtClean="0">
                <a:solidFill>
                  <a:srgbClr val="E92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НЯПРАВІЛЬНА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Янкоўскі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прозы/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М.А.Янкоўскі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 1983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217 с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Янкоўскі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М.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прозы / М.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Янкоўскі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школа, 1983. – 217 с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548680"/>
            <a:ext cx="1116124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5400" b="1" dirty="0" smtClean="0">
                <a:solidFill>
                  <a:srgbClr val="E92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НЯПРАВІЛЬНА</a:t>
            </a:r>
          </a:p>
          <a:p>
            <a:pPr marL="0" indent="0" algn="just">
              <a:buNone/>
            </a:pP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1.Мельнікава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З.П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Псіхалогія літаратурнай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творчасці:вучэб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метад.комплекс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З.П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Мельнікава ; Брэсц. Д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зярж.ун-т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імя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А.С.Пушкіна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Брэст: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БрДУ,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2017, 135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 algn="just">
              <a:buNone/>
            </a:pPr>
            <a:endParaRPr lang="be-BY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e-BY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</a:t>
            </a:r>
          </a:p>
          <a:p>
            <a:pPr marL="0" indent="0" algn="just">
              <a:buNone/>
            </a:pP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Мельнікава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З. П. Псіхалогія літаратурнай творчасці : вучэб.-метад. комплекс / З. П. Мельнікава ; Брэсц.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дзярж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імя А. С. Пушкіна. – Брэст : БрДУ, 2017. –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135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 algn="just">
              <a:buNone/>
            </a:pPr>
            <a:endParaRPr lang="be-BY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e-BY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476672"/>
            <a:ext cx="11233248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be-BY" sz="5400" b="1" dirty="0" smtClean="0">
              <a:solidFill>
                <a:srgbClr val="E927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e-BY" sz="8600" b="1" dirty="0" smtClean="0">
                <a:solidFill>
                  <a:srgbClr val="E92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НЯПРАВІЛЬНА</a:t>
            </a:r>
            <a:endParaRPr lang="be-BY" sz="8600" b="1" dirty="0">
              <a:solidFill>
                <a:srgbClr val="E927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Ішчанка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Аповесць У. Караткевіча «Чазенія» ў кантэксце творчасці пісьменніка 60-ых гадоў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Г.М.Ішчанка / 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Веснік Брэсцкага дзяржаўнага ўніверсітэта імя 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Пушкіна. Серыя 3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2011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С. 71–75</a:t>
            </a:r>
            <a:r>
              <a:rPr lang="be-BY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e-BY" sz="5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e-BY" sz="8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</a:t>
            </a:r>
          </a:p>
          <a:p>
            <a:pPr marL="0"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Ішчанка, Г. М. Аповесць У. Караткевіча «Чазенія» ў кантэксце творчасці пісьменніка 60-ых гадоў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/ Г. М. Ішчанка // Веснік Брэсцкага дзяржаўнага ўніверсітэта імя А. С. Пушкіна. Серыя 3. – 2011. – № 1. – С. 71–75.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e-BY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be-B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азвернутая кни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brightnessContrast bright="-9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8834"/>
            <a:ext cx="876432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0116" y="1148083"/>
            <a:ext cx="6192688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Бібліяграфія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звесткі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выкарыстаныя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даследаванні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крыніцы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аформленыя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пэўных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правілах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даступныя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ідэнтыфікацыі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4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916832"/>
            <a:ext cx="11305257" cy="295232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e-BY" sz="2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НЯПРАВІЛЬН</a:t>
            </a:r>
            <a:r>
              <a:rPr lang="be-BY" sz="2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just"/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1.Блог 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Дзяніса 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Марціновіча http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// 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martsinovich.of.by/bibliagrafija/. 08.11.2017.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2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</a:t>
            </a:r>
          </a:p>
          <a:p>
            <a:pPr algn="just"/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Дзяніса Марціновіча. – Рэжым доступу: http: // martsinovich.of.by/bibliagrafija/. – Дата доступу : 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08.11.2017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3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332656"/>
            <a:ext cx="11305256" cy="6336704"/>
          </a:xfrm>
        </p:spPr>
        <p:txBody>
          <a:bodyPr>
            <a:normAutofit fontScale="25000" lnSpcReduction="20000"/>
          </a:bodyPr>
          <a:lstStyle/>
          <a:p>
            <a:pPr algn="ctr"/>
            <a:endParaRPr lang="be-BY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2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2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НЯПРАВІЛЬН</a:t>
            </a:r>
            <a:r>
              <a:rPr lang="be-BY" sz="2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e-B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винчук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Типология нарушений норм современного русского литературного языка в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медиатекстах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белорусских СМИ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Савинчук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ў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маўленні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тэксце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навуковых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артыкулаў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Брэсц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дзярж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агульнай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Р.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Якубук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рэдкал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Л. А.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Гадуйка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[і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–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БрДУ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–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be-BY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e-B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–37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e-BY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2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ПРАВІЛЬНА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e-BY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винчук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Типология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норм современного русского литературного языка в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медиатекстах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белорусских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Савинчук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ў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маўленні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тэксце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навуковых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артыкулаў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Брэсц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дзярж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агульнай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Р.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Якубук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рэдкал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А.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Гадуйка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[і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–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БрДУ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–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e-BY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e-BY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e-BY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–37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be-BY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e-BY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e-BY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836712"/>
            <a:ext cx="9657551" cy="3997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9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Дзякуй за ўвагу!!!</a:t>
            </a:r>
            <a:endParaRPr lang="ru-RU" sz="96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814582"/>
            <a:ext cx="11161240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 smtClean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964" y="219137"/>
            <a:ext cx="727280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Бібліяграфія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звесткі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крыніцы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6217" y="1896076"/>
            <a:ext cx="1367157" cy="173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55429" y="1875321"/>
            <a:ext cx="6198" cy="201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470676" y="1875321"/>
            <a:ext cx="1944216" cy="201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15518" y="3690667"/>
            <a:ext cx="21242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кнігі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74765" y="3907375"/>
            <a:ext cx="304720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энцыклапедыі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86700" y="3907375"/>
            <a:ext cx="2576496" cy="102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манаграфіі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404664"/>
            <a:ext cx="6048672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err="1">
                <a:solidFill>
                  <a:srgbClr val="C00000"/>
                </a:solidFill>
              </a:rPr>
              <a:t>Неабходна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прытрымлівацца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агульнапрынятых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правіл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err="1" smtClean="0">
                <a:solidFill>
                  <a:srgbClr val="C00000"/>
                </a:solidFill>
              </a:rPr>
              <a:t>пераносу</a:t>
            </a:r>
            <a:r>
              <a:rPr lang="ru-RU" b="1" u="sng" dirty="0">
                <a:solidFill>
                  <a:srgbClr val="C00000"/>
                </a:solidFill>
              </a:rPr>
              <a:t>, </a:t>
            </a:r>
            <a:r>
              <a:rPr lang="ru-RU" b="1" u="sng" dirty="0" err="1">
                <a:solidFill>
                  <a:srgbClr val="C00000"/>
                </a:solidFill>
              </a:rPr>
              <a:t>калі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нельга</a:t>
            </a:r>
            <a:r>
              <a:rPr lang="ru-RU" b="1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82" y="1844824"/>
            <a:ext cx="10893914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пераносіць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прозвішча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пакідаючы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канцы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папярэдняга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радка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ініцыялы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адзін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ініцыял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умоўныя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скарачэнні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праф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акад., канд.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філалаг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н.),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належаць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(Л. 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Яўдошына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Л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І. 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Яўдошына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акад. У. </a:t>
            </a: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Гніламёдаў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акад. // У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Гніламёдаў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0107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620688"/>
            <a:ext cx="11233248" cy="540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раз’ядноўваць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графічныя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ўмоўныя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скарачэнні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і мн.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выд-ва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разрываць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аднаскладовыя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складанаскарочаных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слоў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акрамя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камбінаванай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абрэвіятуры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ГрДУ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БрДУ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БДУ, НАН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692696"/>
            <a:ext cx="10729192" cy="5357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пакідаць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папярэднім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радку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двух-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трохлітарны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прыназоўнік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 на,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пачынаецца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сказ; 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пераносіць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наступны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радок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раздзяляльныя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акрамя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працяжніка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дужку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двухкоссе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закрываюць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папярэдні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радок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пакідаць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папярэднім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радку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адкрытую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дужку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двукоссе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02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371128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>
                <a:solidFill>
                  <a:srgbClr val="92D050"/>
                </a:solidFill>
              </a:rPr>
              <a:t>СПІС ВЫКАРЫСТАНАЙ ЛІТАРАТУРЫ</a:t>
            </a: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980728"/>
            <a:ext cx="11089233" cy="5616624"/>
          </a:xfrm>
        </p:spPr>
        <p:txBody>
          <a:bodyPr>
            <a:normAutofit/>
          </a:bodyPr>
          <a:lstStyle/>
          <a:p>
            <a:pPr algn="just"/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еларуская літаратура : вучэб. дапам. для 10-га кл. агульнаадукац. устаноў з беларус. і рус. мовамі навучання / З. П. Мельнікава [і інш.]; пад рэд. З. П. Мельнікавай, Г. М. Ішчанкі. –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Нац. ін-т адукацыі, 2009. – 304 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еларуская літаратура : вучэб. дапам. для 10-га кл. устаноў агул. сярэд. адукацыі з беларус. і рус. мовамі навучання / З. П. Мельнікава [і інш.] ; пад рэд. З. П. Мельнікавай, Г. М. Ішчанкі. – 2-е выд., перапрац. і дап. –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Нац. ін-т адукацыі, 2016. – 304 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еларуская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літаратура : вучэб.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дапам. для 11 кл. агульнаадук. шк. / Ішчанка Г. М., Лебедзеў У. А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інш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.] ;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 рэд. В. Я. Ляшук. –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Маст. літ., 1999. – 462 с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ельнікава, З. П. Культура літаратуразнаўчага даследавання : вучэб.-метад.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апам.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З. П. Мельнікава ; Брэсц. дзярж. ун-т імя А. С. Пушкіна. – Брэст : БрДУ, 2014. – 94 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10580849" cy="1074192"/>
          </a:xfrm>
        </p:spPr>
        <p:txBody>
          <a:bodyPr>
            <a:normAutofit/>
          </a:bodyPr>
          <a:lstStyle/>
          <a:p>
            <a:pPr algn="ctr"/>
            <a:r>
              <a:rPr lang="be-BY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Характарыстыкі крыніц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3" y="1546040"/>
            <a:ext cx="10801200" cy="51953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0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Адзін</a:t>
            </a:r>
            <a:r>
              <a:rPr lang="ru-RU" sz="100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0" b="1" dirty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100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00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тры</a:t>
            </a:r>
            <a:r>
              <a:rPr lang="ru-RU" sz="100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аўтары</a:t>
            </a:r>
            <a:endParaRPr lang="ru-RU" sz="10000" b="1" dirty="0" smtClean="0">
              <a:solidFill>
                <a:srgbClr val="EA1D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Антанюк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Беларуская навуковая тэрміналогія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Антанюк. – Мінск : Навука і тэхніка, 1987. – 249 с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Касцючык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М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Сінанімія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варыянтнасць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дыялектнай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фразеалогіі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аснове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гаворак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Брэсцка-Пінскага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Палесся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вучэб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В. М.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Касцючык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БрДУ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– 150 с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2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Шамякін, І. Размова з чытачом : артыкулы, выступленні, дзённікі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Шамякін. – Мінск : Маст. літ., 1973. – 231 с.</a:t>
            </a:r>
          </a:p>
          <a:p>
            <a:pPr marL="0" indent="0" algn="just">
              <a:buNone/>
            </a:pP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Яскевіч, А. У свеце мастацкага твора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be-BY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Яскевіч. </a:t>
            </a:r>
            <a:r>
              <a:rPr lang="be-BY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Мінск : Маст. літ., 1977. – 208 с.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548680"/>
            <a:ext cx="10873207" cy="576064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Чатыры</a:t>
            </a:r>
            <a:r>
              <a:rPr lang="ru-RU" sz="28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2800" b="1" dirty="0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EA1D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аўтараў</a:t>
            </a:r>
            <a:endParaRPr lang="ru-RU" sz="2800" b="1" dirty="0">
              <a:solidFill>
                <a:srgbClr val="EA1D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Беларуская </a:t>
            </a:r>
            <a:r>
              <a:rPr lang="be-BY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літаратура : вучэб. дапам. для 10-га кл. устаноў агул. сярэд. адукацыі з беларус. і рус. мовамі навучання / З. П. Мельнікава </a:t>
            </a:r>
            <a:r>
              <a:rPr lang="be-BY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[і інш.] </a:t>
            </a:r>
            <a:r>
              <a:rPr lang="be-BY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пад рэд. З. П. Мельнікавай, Г. М. Ішчанкі. – 2-е выд., перапрац. і дап. – Мінск : Нац. ін-т адукацыі, 2016. – 304 с</a:t>
            </a: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Культурология : учеб. пособие для вузов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В. Лап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общ.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 С. В. Лапиной. </a:t>
            </a:r>
            <a:r>
              <a:rPr lang="be-BY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2-е изд. – Минск : ТетраСистемс, 2004. – 495 с.</a:t>
            </a:r>
            <a:endParaRPr lang="be-B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be-BY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e-B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TM16401375[[fn=Медісон]]</Template>
  <TotalTime>635</TotalTime>
  <Words>943</Words>
  <Application>Microsoft Office PowerPoint</Application>
  <PresentationFormat>Произвольный</PresentationFormat>
  <Paragraphs>101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Madison</vt:lpstr>
      <vt:lpstr> Узоры афармлення спіса выкарыстаных  крыніц </vt:lpstr>
      <vt:lpstr>Презентация PowerPoint</vt:lpstr>
      <vt:lpstr>Презентация PowerPoint</vt:lpstr>
      <vt:lpstr>Неабходна прытрымлівацца  агульнапрынятых правіл  пераносу, калі нельга:</vt:lpstr>
      <vt:lpstr>Презентация PowerPoint</vt:lpstr>
      <vt:lpstr>Презентация PowerPoint</vt:lpstr>
      <vt:lpstr>СПІС ВЫКАРЫСТАНАЙ ЛІТАРАТУРЫ </vt:lpstr>
      <vt:lpstr>Характарыстыкі крыніц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Правілы афармлення навуковых даследаванняў. спосабы апрабацыі</dc:title>
  <dc:creator>Пользователь</dc:creator>
  <cp:lastModifiedBy>Maxim</cp:lastModifiedBy>
  <cp:revision>59</cp:revision>
  <dcterms:created xsi:type="dcterms:W3CDTF">2017-10-21T20:13:28Z</dcterms:created>
  <dcterms:modified xsi:type="dcterms:W3CDTF">2018-02-15T18:36:38Z</dcterms:modified>
</cp:coreProperties>
</file>