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9" r:id="rId4"/>
    <p:sldId id="300" r:id="rId5"/>
    <p:sldId id="301" r:id="rId6"/>
    <p:sldId id="294" r:id="rId7"/>
    <p:sldId id="296" r:id="rId8"/>
    <p:sldId id="297" r:id="rId9"/>
    <p:sldId id="303" r:id="rId10"/>
    <p:sldId id="258" r:id="rId11"/>
    <p:sldId id="304" r:id="rId12"/>
    <p:sldId id="305" r:id="rId13"/>
    <p:sldId id="306" r:id="rId14"/>
    <p:sldId id="260" r:id="rId15"/>
    <p:sldId id="307" r:id="rId16"/>
    <p:sldId id="308" r:id="rId17"/>
    <p:sldId id="309" r:id="rId18"/>
    <p:sldId id="310" r:id="rId19"/>
    <p:sldId id="312" r:id="rId20"/>
    <p:sldId id="313" r:id="rId21"/>
    <p:sldId id="314" r:id="rId22"/>
    <p:sldId id="315" r:id="rId23"/>
    <p:sldId id="316" r:id="rId24"/>
    <p:sldId id="317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9712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5165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0218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5311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69487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60685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9113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358133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5904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4853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88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D3150-7246-4E38-8E8B-2793812D631F}" type="datetimeFigureOut">
              <a:rPr lang="ru-RU" smtClean="0"/>
              <a:t>26.04.2016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2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484783"/>
            <a:ext cx="7128792" cy="280831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000000"/>
                </a:solidFill>
              </a:rPr>
              <a:t>ДИПЛОМНЫЕ РАБОТЫ,</a:t>
            </a:r>
            <a:br>
              <a:rPr lang="ru-RU" sz="3600" b="1" dirty="0" smtClean="0">
                <a:solidFill>
                  <a:srgbClr val="000000"/>
                </a:solidFill>
              </a:rPr>
            </a:br>
            <a:r>
              <a:rPr lang="ru-RU" sz="3600" b="1" dirty="0" smtClean="0">
                <a:solidFill>
                  <a:srgbClr val="000000"/>
                </a:solidFill>
              </a:rPr>
              <a:t>ТВОРЧЕСКИЙ ОТЧЕТ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293096"/>
            <a:ext cx="5120320" cy="24006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5226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latin typeface="Times New Roman"/>
                <a:ea typeface="Calibri"/>
                <a:cs typeface="Times New Roman"/>
              </a:rPr>
              <a:t>ВВЕДЕНИЕ</a:t>
            </a: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6021288"/>
          </a:xfrm>
        </p:spPr>
        <p:txBody>
          <a:bodyPr>
            <a:normAutofit/>
          </a:bodyPr>
          <a:lstStyle/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Обязательные элементы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Обзор источников по теме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актуальности темы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научной новизны исследования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Цель и задачи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задачи – не более 3!)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Объект и предмет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Эмпирическая база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Методология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Практическая значимость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Степень внедрения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публикации, доклады, акты внедрения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Структура работы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789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/>
              <a:t>ТРЕБОВАНИЯ К ОФОРМЛЕНИЮ 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9036496" cy="638132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Поля</a:t>
            </a:r>
            <a:r>
              <a:rPr lang="ru-RU" sz="2800" dirty="0"/>
              <a:t>: верхнее и нижнее – 2 см, левое – 3 см, правое – 1 см. </a:t>
            </a:r>
          </a:p>
          <a:p>
            <a:r>
              <a:rPr lang="ru-RU" sz="2800" b="1" dirty="0" smtClean="0"/>
              <a:t>Названия </a:t>
            </a:r>
            <a:r>
              <a:rPr lang="ru-RU" sz="2800" b="1" dirty="0"/>
              <a:t>частей </a:t>
            </a:r>
            <a:r>
              <a:rPr lang="ru-RU" sz="2800" dirty="0"/>
              <a:t>(СОДЕРЖАНИЕ, ВВЕДЕНИЕ, ГЛАВА 1…, ЗАКЛЮЧЕНИЕ, СПИСОК ЛИТЕРАТУРЫ) печатаются по центру полужирным шрифтом прописными буквами. </a:t>
            </a:r>
            <a:r>
              <a:rPr lang="ru-RU" sz="2800" b="1" dirty="0"/>
              <a:t>Каждая часть </a:t>
            </a:r>
            <a:r>
              <a:rPr lang="ru-RU" sz="2800" dirty="0"/>
              <a:t>начинается </a:t>
            </a:r>
            <a:r>
              <a:rPr lang="ru-RU" sz="2800" b="1" dirty="0"/>
              <a:t>с новой </a:t>
            </a:r>
            <a:r>
              <a:rPr lang="ru-RU" sz="2800" dirty="0"/>
              <a:t>страницы</a:t>
            </a:r>
            <a:r>
              <a:rPr lang="ru-RU" sz="2800" dirty="0" smtClean="0"/>
              <a:t>. </a:t>
            </a:r>
            <a:r>
              <a:rPr lang="ru-RU" sz="2800" b="1" dirty="0" smtClean="0"/>
              <a:t>Параграфы</a:t>
            </a:r>
            <a:r>
              <a:rPr lang="ru-RU" sz="2800" dirty="0" smtClean="0"/>
              <a:t> через пустую строку от текста </a:t>
            </a:r>
            <a:r>
              <a:rPr lang="ru-RU" sz="2800" b="1" dirty="0" smtClean="0"/>
              <a:t>с абзацного отступа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 smtClean="0"/>
              <a:t>Чистая </a:t>
            </a:r>
            <a:r>
              <a:rPr lang="ru-RU" sz="2800" dirty="0"/>
              <a:t>строка после заголовков.</a:t>
            </a:r>
          </a:p>
          <a:p>
            <a:r>
              <a:rPr lang="ru-RU" sz="2800" dirty="0" smtClean="0"/>
              <a:t>Междустрочный интервал - </a:t>
            </a:r>
            <a:r>
              <a:rPr lang="ru-RU" sz="2800" b="1" dirty="0"/>
              <a:t>точно</a:t>
            </a:r>
            <a:r>
              <a:rPr lang="ru-RU" sz="2800" dirty="0"/>
              <a:t> </a:t>
            </a:r>
            <a:r>
              <a:rPr lang="ru-RU" sz="2800" b="1" dirty="0"/>
              <a:t>18 п</a:t>
            </a:r>
            <a:r>
              <a:rPr lang="ru-RU" sz="2800" dirty="0"/>
              <a:t>т.</a:t>
            </a:r>
          </a:p>
          <a:p>
            <a:r>
              <a:rPr lang="ru-RU" sz="2800" dirty="0" smtClean="0"/>
              <a:t>Абзацный </a:t>
            </a:r>
            <a:r>
              <a:rPr lang="ru-RU" sz="2800" dirty="0"/>
              <a:t>отступ в основном тексте </a:t>
            </a:r>
            <a:r>
              <a:rPr lang="ru-RU" sz="2800" b="1" dirty="0"/>
              <a:t>1,25</a:t>
            </a:r>
            <a:r>
              <a:rPr lang="ru-RU" sz="2800" dirty="0"/>
              <a:t> (в том числе в списке литературы</a:t>
            </a:r>
            <a:r>
              <a:rPr lang="ru-RU" sz="2800" dirty="0" smtClean="0"/>
              <a:t>).</a:t>
            </a:r>
          </a:p>
          <a:p>
            <a:r>
              <a:rPr lang="ru-RU" sz="2800" b="1" dirty="0" smtClean="0"/>
              <a:t>Ссылки</a:t>
            </a:r>
            <a:r>
              <a:rPr lang="ru-RU" sz="2800" dirty="0" smtClean="0"/>
              <a:t> - [4, с. 5] – строчные.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36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ТРЕБОВАНИЯ </a:t>
            </a:r>
            <a:r>
              <a:rPr lang="ru-RU" b="1" dirty="0"/>
              <a:t>К ОФОРМЛЕНИЮ 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Шрифт </a:t>
            </a:r>
            <a:r>
              <a:rPr lang="ru-RU" sz="2800" b="1" dirty="0" err="1"/>
              <a:t>Times</a:t>
            </a:r>
            <a:r>
              <a:rPr lang="ru-RU" sz="2800" b="1" dirty="0"/>
              <a:t> </a:t>
            </a:r>
            <a:r>
              <a:rPr lang="ru-RU" sz="2800" b="1" dirty="0" err="1"/>
              <a:t>New</a:t>
            </a:r>
            <a:r>
              <a:rPr lang="ru-RU" sz="2800" b="1" dirty="0"/>
              <a:t> </a:t>
            </a:r>
            <a:r>
              <a:rPr lang="ru-RU" sz="2800" b="1" dirty="0" err="1"/>
              <a:t>Roman</a:t>
            </a:r>
            <a:r>
              <a:rPr lang="ru-RU" sz="2800" b="1" dirty="0"/>
              <a:t>, кегль 14</a:t>
            </a:r>
            <a:r>
              <a:rPr lang="ru-RU" sz="2800" dirty="0"/>
              <a:t>. </a:t>
            </a:r>
          </a:p>
          <a:p>
            <a:r>
              <a:rPr lang="ru-RU" sz="2800" dirty="0"/>
              <a:t>Форматирование «По ширине».</a:t>
            </a:r>
          </a:p>
          <a:p>
            <a:r>
              <a:rPr lang="ru-RU" sz="2800" dirty="0"/>
              <a:t>Номера страниц по центру внизу страницы, начиная </a:t>
            </a:r>
            <a:r>
              <a:rPr lang="ru-RU" sz="2800" b="1" dirty="0"/>
              <a:t>с 2</a:t>
            </a:r>
            <a:r>
              <a:rPr lang="ru-RU" sz="2800" dirty="0"/>
              <a:t> (первой страницей считается титульный лист).</a:t>
            </a:r>
          </a:p>
          <a:p>
            <a:r>
              <a:rPr lang="ru-RU" sz="2800" dirty="0"/>
              <a:t>Список литературы оформляется в алфавитном порядке по стандартам библиографической записи. </a:t>
            </a:r>
            <a:r>
              <a:rPr lang="ru-RU" sz="2800" b="1" dirty="0"/>
              <a:t>«Мн.» вместо «Минск» не допускается. Тире и «с.» не могут переноситься на следующую строку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Объем работы – </a:t>
            </a:r>
            <a:r>
              <a:rPr lang="ru-RU" sz="2800" b="1" dirty="0" smtClean="0">
                <a:solidFill>
                  <a:srgbClr val="FF0000"/>
                </a:solidFill>
              </a:rPr>
              <a:t>более 50 страниц.</a:t>
            </a:r>
          </a:p>
          <a:p>
            <a:r>
              <a:rPr lang="ru-RU" sz="2800" dirty="0" smtClean="0"/>
              <a:t>В </a:t>
            </a:r>
            <a:r>
              <a:rPr lang="ru-RU" sz="2800" dirty="0" smtClean="0">
                <a:solidFill>
                  <a:srgbClr val="FF0000"/>
                </a:solidFill>
              </a:rPr>
              <a:t>ПРИЛОЖЕНИИ</a:t>
            </a:r>
            <a:r>
              <a:rPr lang="ru-RU" sz="2800" dirty="0" smtClean="0"/>
              <a:t> могут быть размещены АВТОРСКИЕ публикации по теме, самостоятельно сделанные графики, диаграммы, каталоги.</a:t>
            </a:r>
          </a:p>
          <a:p>
            <a:r>
              <a:rPr lang="ru-RU" sz="2800" dirty="0" smtClean="0"/>
              <a:t>Ссылка на Приложение в тексте работы </a:t>
            </a:r>
            <a:r>
              <a:rPr lang="ru-RU" sz="2800" dirty="0" smtClean="0">
                <a:solidFill>
                  <a:srgbClr val="FF0000"/>
                </a:solidFill>
              </a:rPr>
              <a:t>ОБЯЗАТЕЛЬНА</a:t>
            </a:r>
            <a:r>
              <a:rPr lang="ru-RU" sz="2800" dirty="0" smtClean="0"/>
              <a:t>!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240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Рисунки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/>
          </a:bodyPr>
          <a:lstStyle/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Помещаются после текста с указанием на них. Обязательно подписываются. Образец:</a:t>
            </a:r>
          </a:p>
          <a:p>
            <a:pPr marL="0" indent="0">
              <a:buNone/>
            </a:pPr>
            <a:r>
              <a:rPr lang="ru-RU" sz="2400" dirty="0"/>
              <a:t>Таким образом, репортажный метод </a:t>
            </a:r>
            <a:r>
              <a:rPr lang="ru-RU" sz="2400" dirty="0" smtClean="0"/>
              <a:t>включает обязательное </a:t>
            </a:r>
            <a:r>
              <a:rPr lang="ru-RU" sz="2400" dirty="0"/>
              <a:t>присутствие репортера на месте событий, допускает косвенное или прямое участие корреспондента в них (рис. 1).</a:t>
            </a:r>
          </a:p>
          <a:p>
            <a:pPr marL="0" indent="0">
              <a:buNone/>
            </a:pPr>
            <a:r>
              <a:rPr lang="ru-RU" sz="2400" dirty="0" smtClean="0"/>
              <a:t> </a:t>
            </a:r>
          </a:p>
          <a:p>
            <a:pPr marL="0" indent="0">
              <a:buNone/>
            </a:pPr>
            <a:r>
              <a:rPr lang="ru-RU" sz="2400" i="1" dirty="0" smtClean="0"/>
              <a:t> 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 smtClean="0"/>
              <a:t>Рисунок </a:t>
            </a:r>
            <a:r>
              <a:rPr lang="ru-RU" sz="2400" dirty="0"/>
              <a:t>1 ‒ </a:t>
            </a:r>
            <a:r>
              <a:rPr lang="ru-RU" sz="2400" dirty="0"/>
              <a:t>Репортаж как синтез методов</a:t>
            </a:r>
          </a:p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17032"/>
            <a:ext cx="676875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3434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ЗАКЛЮЧЕНИЕ</a:t>
            </a:r>
          </a:p>
          <a:p>
            <a:pPr marL="0" indent="0" algn="just">
              <a:buNone/>
            </a:pPr>
            <a:r>
              <a:rPr lang="ru-RU" dirty="0" smtClean="0"/>
              <a:t>Четкие, последовательные ответы на задачи, поставленные во введении.</a:t>
            </a:r>
          </a:p>
          <a:p>
            <a:pPr marL="0" indent="0" algn="just">
              <a:buNone/>
            </a:pPr>
            <a:r>
              <a:rPr lang="ru-RU" dirty="0" smtClean="0"/>
              <a:t>Объем – 1-2 страницы.</a:t>
            </a:r>
          </a:p>
          <a:p>
            <a:pPr marL="0" indent="0" algn="just">
              <a:buNone/>
            </a:pPr>
            <a:r>
              <a:rPr lang="ru-RU" dirty="0" smtClean="0"/>
              <a:t>Не допускается цитирование в заключении: это ваши выводы.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абота распечатывается и переплетается в папку «Дипломная работа»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2406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ТВОРЧЕСКИЙ ОТЧЕТ</a:t>
            </a:r>
          </a:p>
          <a:p>
            <a:pPr marL="0" indent="0" algn="ctr">
              <a:buNone/>
            </a:pPr>
            <a:r>
              <a:rPr lang="ru-RU" b="1" dirty="0" smtClean="0"/>
              <a:t>(3-й вопрос в экзаменационных билетах)</a:t>
            </a:r>
          </a:p>
        </p:txBody>
      </p:sp>
    </p:spTree>
    <p:extLst>
      <p:ext uri="{BB962C8B-B14F-4D97-AF65-F5344CB8AC3E}">
        <p14:creationId xmlns:p14="http://schemas.microsoft.com/office/powerpoint/2010/main" val="20398451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творческого отчета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Титульный лист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 err="1" smtClean="0"/>
              <a:t>Самопрезентация</a:t>
            </a:r>
            <a:r>
              <a:rPr lang="ru-RU" dirty="0" smtClean="0"/>
              <a:t> (резюме) – 2-3 страницы.</a:t>
            </a:r>
          </a:p>
          <a:p>
            <a:r>
              <a:rPr lang="ru-RU" dirty="0" smtClean="0"/>
              <a:t>Список опубликованных работ (оформление по ГОСТу с указанием жанровой принадлежности)</a:t>
            </a:r>
          </a:p>
          <a:p>
            <a:r>
              <a:rPr lang="ru-RU" dirty="0" smtClean="0"/>
              <a:t>Оценки за практику</a:t>
            </a:r>
          </a:p>
          <a:p>
            <a:r>
              <a:rPr lang="ru-RU" dirty="0" smtClean="0"/>
              <a:t>Отзывы из редакций (с подписью и печатью)</a:t>
            </a:r>
          </a:p>
          <a:p>
            <a:r>
              <a:rPr lang="ru-RU" dirty="0" smtClean="0"/>
              <a:t>Все публикации (оригиналы или копии. </a:t>
            </a:r>
            <a:r>
              <a:rPr lang="ru-RU" dirty="0" smtClean="0">
                <a:solidFill>
                  <a:srgbClr val="FF0000"/>
                </a:solidFill>
              </a:rPr>
              <a:t>Копии обязательно заверяются!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2926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Допускается </a:t>
            </a:r>
            <a:r>
              <a:rPr lang="ru-RU" sz="1400" dirty="0"/>
              <a:t>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</a:t>
            </a:r>
            <a:r>
              <a:rPr lang="ru-RU" sz="1400" dirty="0"/>
              <a:t>2016 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be-BY" sz="1400" dirty="0"/>
              <a:t>ТВОРЧЕСКИЙ ОТЧЕТ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 smtClean="0"/>
              <a:t>(материалы </a:t>
            </a:r>
            <a:r>
              <a:rPr lang="be-BY" sz="1400" b="1" dirty="0"/>
              <a:t>практик за период 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/>
              <a:t>с сентября </a:t>
            </a:r>
            <a:r>
              <a:rPr lang="be-BY" sz="1400" b="1" dirty="0" smtClean="0"/>
              <a:t>2011 </a:t>
            </a:r>
            <a:r>
              <a:rPr lang="be-BY" sz="1400" b="1" dirty="0"/>
              <a:t>по </a:t>
            </a:r>
            <a:r>
              <a:rPr lang="ru-RU" sz="1400" b="1" dirty="0"/>
              <a:t>июнь </a:t>
            </a:r>
            <a:r>
              <a:rPr lang="be-BY" sz="1400" b="1" dirty="0" smtClean="0"/>
              <a:t>2016 </a:t>
            </a:r>
            <a:r>
              <a:rPr lang="be-BY" sz="1400" b="1" dirty="0"/>
              <a:t>гг.)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студентки </a:t>
            </a:r>
            <a:r>
              <a:rPr lang="ru-RU" sz="1400" dirty="0"/>
              <a:t>V 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/>
              <a:t>Р</a:t>
            </a:r>
            <a:r>
              <a:rPr lang="ru-RU" sz="1400" dirty="0" smtClean="0"/>
              <a:t>уководитель </a:t>
            </a:r>
            <a:r>
              <a:rPr lang="ru-RU" sz="1400" dirty="0"/>
              <a:t>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</a:p>
          <a:p>
            <a:pPr marL="0" indent="0" algn="ctr">
              <a:buNone/>
            </a:pPr>
            <a:r>
              <a:rPr lang="ru-RU" sz="1400" dirty="0" smtClean="0"/>
              <a:t>Брест 2016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51072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415556"/>
              </p:ext>
            </p:extLst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571184"/>
                <a:gridCol w="6584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</a:t>
                      </a:r>
                      <a:r>
                        <a:rPr lang="ru-RU" b="0" dirty="0" err="1" smtClean="0"/>
                        <a:t>Самопрезентация</a:t>
                      </a:r>
                      <a:r>
                        <a:rPr lang="ru-RU" b="0" dirty="0" smtClean="0"/>
                        <a:t> (резюме)………………………………………………………………………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Список</a:t>
                      </a:r>
                      <a:r>
                        <a:rPr lang="ru-RU" baseline="0" dirty="0" smtClean="0"/>
                        <a:t> опубликованных работ…………………………………………………………………….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Отзывы (характеристики) из редакций……………………………………………………….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Оценки за практику………………………………………………………………………………………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Приложение. Авторские</a:t>
                      </a:r>
                      <a:r>
                        <a:rPr lang="ru-RU" baseline="0" dirty="0" smtClean="0"/>
                        <a:t> публикации…………………………………………………………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8394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Самопрезентация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Свободное (но логичное!) повествование о себе как выпускнике (что ожидалось – что получилось).</a:t>
            </a:r>
          </a:p>
          <a:p>
            <a:r>
              <a:rPr lang="ru-RU" dirty="0" smtClean="0"/>
              <a:t>Презентация себя как специалиста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Можно в форме резюме.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1182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Правила </a:t>
            </a:r>
            <a:r>
              <a:rPr lang="ru-RU" sz="2000" b="1" dirty="0"/>
              <a:t>проведения аттестации</a:t>
            </a:r>
            <a:br>
              <a:rPr lang="ru-RU" sz="2000" b="1" dirty="0"/>
            </a:br>
            <a:r>
              <a:rPr lang="ru-RU" sz="2000" b="1" dirty="0"/>
              <a:t>студентов, курсантов, слушателей при освоении</a:t>
            </a:r>
            <a:br>
              <a:rPr lang="ru-RU" sz="2000" b="1" dirty="0"/>
            </a:br>
            <a:r>
              <a:rPr lang="ru-RU" sz="2000" b="1" dirty="0"/>
              <a:t>содержания образовательных программ высшего</a:t>
            </a:r>
            <a:br>
              <a:rPr lang="ru-RU" sz="2000" b="1" dirty="0"/>
            </a:br>
            <a:r>
              <a:rPr lang="ru-RU" sz="2000" b="1" dirty="0" smtClean="0"/>
              <a:t>образования (выдержки)</a:t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61. </a:t>
            </a:r>
            <a:r>
              <a:rPr lang="ru-RU" dirty="0" smtClean="0"/>
              <a:t>Дипломная работа является </a:t>
            </a:r>
            <a:r>
              <a:rPr lang="ru-RU" b="1" dirty="0" smtClean="0"/>
              <a:t>квалификационной</a:t>
            </a:r>
            <a:r>
              <a:rPr lang="ru-RU" dirty="0" smtClean="0"/>
              <a:t> работой </a:t>
            </a:r>
            <a:r>
              <a:rPr lang="ru-RU" dirty="0"/>
              <a:t>обучающегося, по уровню выполнения и результатам </a:t>
            </a:r>
            <a:r>
              <a:rPr lang="ru-RU" dirty="0" smtClean="0"/>
              <a:t>защиты которой </a:t>
            </a:r>
            <a:r>
              <a:rPr lang="ru-RU" dirty="0"/>
              <a:t>ГЭК делает заключение о </a:t>
            </a:r>
            <a:r>
              <a:rPr lang="ru-RU" b="1" dirty="0"/>
              <a:t>возможности</a:t>
            </a:r>
            <a:r>
              <a:rPr lang="ru-RU" dirty="0"/>
              <a:t> присвоения </a:t>
            </a:r>
            <a:r>
              <a:rPr lang="ru-RU" dirty="0" smtClean="0"/>
              <a:t>обучающемуся, осваивающему </a:t>
            </a:r>
            <a:r>
              <a:rPr lang="ru-RU" dirty="0"/>
              <a:t>содержание образовательной программы </a:t>
            </a:r>
            <a:r>
              <a:rPr lang="ru-RU" dirty="0" smtClean="0"/>
              <a:t>высшего образования </a:t>
            </a:r>
            <a:r>
              <a:rPr lang="ru-RU" dirty="0"/>
              <a:t>I ступени, </a:t>
            </a:r>
            <a:r>
              <a:rPr lang="ru-RU" b="1" dirty="0"/>
              <a:t>соответствующей квалификации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70982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опубликованных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dirty="0" smtClean="0"/>
              <a:t>2011</a:t>
            </a:r>
          </a:p>
          <a:p>
            <a:pPr lvl="0"/>
            <a:r>
              <a:rPr lang="ru-RU" dirty="0" smtClean="0"/>
              <a:t>Да </a:t>
            </a:r>
            <a:r>
              <a:rPr lang="ru-RU" dirty="0" err="1"/>
              <a:t>цябе</a:t>
            </a:r>
            <a:r>
              <a:rPr lang="ru-RU" dirty="0"/>
              <a:t> </a:t>
            </a:r>
            <a:r>
              <a:rPr lang="ru-RU" dirty="0" err="1"/>
              <a:t>прылятаю</a:t>
            </a:r>
            <a:r>
              <a:rPr lang="ru-RU" dirty="0"/>
              <a:t>, </a:t>
            </a:r>
            <a:r>
              <a:rPr lang="ru-RU" dirty="0" err="1"/>
              <a:t>Белавежская</a:t>
            </a:r>
            <a:r>
              <a:rPr lang="ru-RU" dirty="0"/>
              <a:t> </a:t>
            </a:r>
            <a:r>
              <a:rPr lang="ru-RU" dirty="0" err="1"/>
              <a:t>пушча</a:t>
            </a:r>
            <a:r>
              <a:rPr lang="ru-RU" dirty="0"/>
              <a:t> // </a:t>
            </a:r>
            <a:r>
              <a:rPr lang="ru-RU" dirty="0" err="1"/>
              <a:t>Навiны</a:t>
            </a:r>
            <a:r>
              <a:rPr lang="ru-RU" dirty="0"/>
              <a:t> </a:t>
            </a:r>
            <a:r>
              <a:rPr lang="ru-RU" dirty="0" err="1"/>
              <a:t>Камянеччыны</a:t>
            </a:r>
            <a:r>
              <a:rPr lang="ru-RU" dirty="0"/>
              <a:t>. – 30.04.2011. Жанр – </a:t>
            </a:r>
            <a:r>
              <a:rPr lang="ru-RU" dirty="0" smtClean="0"/>
              <a:t>зарисовка.</a:t>
            </a:r>
            <a:endParaRPr lang="ru-RU" dirty="0"/>
          </a:p>
          <a:p>
            <a:pPr lvl="0"/>
            <a:r>
              <a:rPr lang="ru-RU" dirty="0"/>
              <a:t>Есть ещё места // Вечерний Брест. – 07.09.2011. Жанр – </a:t>
            </a:r>
            <a:r>
              <a:rPr lang="ru-RU" dirty="0" smtClean="0"/>
              <a:t>путевой очерк.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8871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Отзывы (характеристики) из редакций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 smtClean="0"/>
              <a:t>Приложить копии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317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Оценки за практику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/>
              <a:t>Вид практики ‒ </a:t>
            </a:r>
            <a:r>
              <a:rPr lang="ru-RU" dirty="0" smtClean="0"/>
              <a:t> СМИ (название)</a:t>
            </a:r>
            <a:r>
              <a:rPr lang="be-BY" dirty="0" smtClean="0"/>
              <a:t> </a:t>
            </a:r>
            <a:r>
              <a:rPr lang="be-BY" dirty="0"/>
              <a:t>– </a:t>
            </a:r>
            <a:r>
              <a:rPr lang="ru-RU" dirty="0" smtClean="0"/>
              <a:t>курс </a:t>
            </a:r>
            <a:r>
              <a:rPr lang="ru-RU" dirty="0"/>
              <a:t>– </a:t>
            </a:r>
            <a:r>
              <a:rPr lang="ru-RU" dirty="0" smtClean="0"/>
              <a:t>оценка (руководитель </a:t>
            </a:r>
            <a:r>
              <a:rPr lang="ru-RU" dirty="0"/>
              <a:t>– </a:t>
            </a:r>
            <a:r>
              <a:rPr lang="ru-RU" dirty="0" smtClean="0"/>
              <a:t>)</a:t>
            </a:r>
            <a:r>
              <a:rPr lang="be-BY" dirty="0"/>
              <a:t>.</a:t>
            </a:r>
            <a:endParaRPr lang="ru-RU" dirty="0"/>
          </a:p>
          <a:p>
            <a:pPr marL="0" lv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Например: </a:t>
            </a:r>
          </a:p>
          <a:p>
            <a:pPr marL="0" lvl="0" indent="0">
              <a:buNone/>
            </a:pPr>
            <a:r>
              <a:rPr lang="ru-RU" dirty="0" smtClean="0"/>
              <a:t>Региональная </a:t>
            </a:r>
            <a:r>
              <a:rPr lang="ru-RU" dirty="0"/>
              <a:t>практика – ІІІ курс – </a:t>
            </a:r>
            <a:r>
              <a:rPr lang="be-BY" dirty="0" smtClean="0"/>
              <a:t>«Заря» </a:t>
            </a:r>
            <a:r>
              <a:rPr lang="ru-RU" dirty="0"/>
              <a:t>– 9 баллов (руководитель – </a:t>
            </a:r>
            <a:r>
              <a:rPr lang="ru-RU" dirty="0" err="1"/>
              <a:t>Смаль</a:t>
            </a:r>
            <a:r>
              <a:rPr lang="ru-RU" dirty="0"/>
              <a:t> В.Н.)</a:t>
            </a:r>
            <a:r>
              <a:rPr lang="be-BY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0607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Приложение 1. Авторские публикации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Приложить оригиналы или копии.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Копии (интернет-публикаций в том числе) должны быть заверены подписью и печатью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ОФОРМЛЯЕМ ТВОРЧЕСКИЙ ОТЧЕТ В ПРОЗРАЧНУЮ ПАПКУ-СКОРОСШИВАТЕЛЬ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8202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Сроки!!!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Полностью оформленную дипломную работу с отзывом научного руководителя сдать заведующему кафедрой </a:t>
            </a:r>
            <a:r>
              <a:rPr lang="ru-RU" dirty="0" smtClean="0">
                <a:solidFill>
                  <a:srgbClr val="FF0000"/>
                </a:solidFill>
              </a:rPr>
              <a:t>6 июня</a:t>
            </a:r>
            <a:r>
              <a:rPr lang="ru-RU" dirty="0" smtClean="0"/>
              <a:t>.</a:t>
            </a:r>
          </a:p>
          <a:p>
            <a:r>
              <a:rPr lang="ru-RU" dirty="0"/>
              <a:t>Полностью </a:t>
            </a:r>
            <a:r>
              <a:rPr lang="ru-RU" dirty="0" smtClean="0"/>
              <a:t>оформленный творческий отчет </a:t>
            </a:r>
            <a:r>
              <a:rPr lang="ru-RU" dirty="0"/>
              <a:t>сдать заведующему кафедрой </a:t>
            </a:r>
            <a:r>
              <a:rPr lang="ru-RU" dirty="0">
                <a:solidFill>
                  <a:srgbClr val="FF0000"/>
                </a:solidFill>
              </a:rPr>
              <a:t>6 июня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ОФОРМЛЯЕМ ТВОРЧЕСКИЙ ОТЧЕТ В ПРОЗРАЧНУЮ ПАПКУ-СКОРОСШИВАТЕЛЬ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656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за внимание!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165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П. 61 К </a:t>
            </a:r>
            <a:r>
              <a:rPr lang="ru-RU" dirty="0"/>
              <a:t>защите </a:t>
            </a:r>
            <a:r>
              <a:rPr lang="ru-RU" dirty="0" smtClean="0"/>
              <a:t>дипломной работы </a:t>
            </a:r>
            <a:r>
              <a:rPr lang="ru-RU" b="1" dirty="0" smtClean="0"/>
              <a:t>допускаются</a:t>
            </a:r>
            <a:r>
              <a:rPr lang="ru-RU" dirty="0" smtClean="0"/>
              <a:t> обучающиеся </a:t>
            </a:r>
            <a:r>
              <a:rPr lang="ru-RU" dirty="0"/>
              <a:t>при освоении содержания образовательных </a:t>
            </a:r>
            <a:r>
              <a:rPr lang="ru-RU" dirty="0" smtClean="0"/>
              <a:t>программ высшего </a:t>
            </a:r>
            <a:r>
              <a:rPr lang="ru-RU" dirty="0"/>
              <a:t>образования I ступени, </a:t>
            </a:r>
            <a:r>
              <a:rPr lang="ru-RU" b="1" dirty="0"/>
              <a:t>полностью</a:t>
            </a:r>
            <a:r>
              <a:rPr lang="ru-RU" dirty="0"/>
              <a:t> выполнившие учебные </a:t>
            </a:r>
            <a:r>
              <a:rPr lang="ru-RU" dirty="0" smtClean="0"/>
              <a:t>планы, учебные </a:t>
            </a:r>
            <a:r>
              <a:rPr lang="ru-RU" dirty="0"/>
              <a:t>программы, программы практики (в том числе </a:t>
            </a:r>
            <a:r>
              <a:rPr lang="ru-RU" dirty="0" smtClean="0"/>
              <a:t>преддипломной практики</a:t>
            </a:r>
            <a:r>
              <a:rPr lang="ru-RU" dirty="0"/>
              <a:t>), сдавшие государственные экзамены, </a:t>
            </a:r>
            <a:r>
              <a:rPr lang="ru-RU" b="1" dirty="0"/>
              <a:t>выполнившие в </a:t>
            </a:r>
            <a:r>
              <a:rPr lang="ru-RU" b="1" dirty="0" smtClean="0"/>
              <a:t>полном объеме </a:t>
            </a:r>
            <a:r>
              <a:rPr lang="ru-RU" b="1" dirty="0"/>
              <a:t>задание на </a:t>
            </a:r>
            <a:r>
              <a:rPr lang="ru-RU" b="1" dirty="0" smtClean="0"/>
              <a:t>дипломную работу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Допуск к защите дипломной работы </a:t>
            </a:r>
            <a:r>
              <a:rPr lang="ru-RU" b="1" dirty="0">
                <a:solidFill>
                  <a:srgbClr val="FF0000"/>
                </a:solidFill>
              </a:rPr>
              <a:t>осуществляется </a:t>
            </a:r>
            <a:r>
              <a:rPr lang="ru-RU" b="1" dirty="0" smtClean="0">
                <a:solidFill>
                  <a:srgbClr val="FF0000"/>
                </a:solidFill>
              </a:rPr>
              <a:t>в соответствии </a:t>
            </a:r>
            <a:r>
              <a:rPr lang="ru-RU" b="1" dirty="0">
                <a:solidFill>
                  <a:srgbClr val="FF0000"/>
                </a:solidFill>
              </a:rPr>
              <a:t>с пунктом 67 настоящих Правил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32274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67. Дипломный проект (дипломная работа) и отзыв руководителя </a:t>
            </a:r>
            <a:r>
              <a:rPr lang="ru-RU" dirty="0" smtClean="0"/>
              <a:t>на дипломный </a:t>
            </a:r>
            <a:r>
              <a:rPr lang="ru-RU" dirty="0"/>
              <a:t>проект (дипломную работу) </a:t>
            </a:r>
            <a:r>
              <a:rPr lang="ru-RU" b="1" dirty="0">
                <a:solidFill>
                  <a:srgbClr val="FF0000"/>
                </a:solidFill>
              </a:rPr>
              <a:t>не позднее чем за две недели </a:t>
            </a:r>
            <a:r>
              <a:rPr lang="ru-RU" b="1" dirty="0" smtClean="0">
                <a:solidFill>
                  <a:srgbClr val="FF0000"/>
                </a:solidFill>
              </a:rPr>
              <a:t>до защиты </a:t>
            </a:r>
            <a:r>
              <a:rPr lang="ru-RU" b="1" dirty="0">
                <a:solidFill>
                  <a:srgbClr val="FF0000"/>
                </a:solidFill>
              </a:rPr>
              <a:t>дипломного проекта </a:t>
            </a:r>
            <a:r>
              <a:rPr lang="ru-RU" dirty="0"/>
              <a:t>(дипломной работы) </a:t>
            </a:r>
            <a:r>
              <a:rPr lang="ru-RU" dirty="0" smtClean="0"/>
              <a:t>представляются </a:t>
            </a:r>
            <a:r>
              <a:rPr lang="ru-RU" b="1" dirty="0" smtClean="0"/>
              <a:t>заведующему </a:t>
            </a:r>
            <a:r>
              <a:rPr lang="ru-RU" b="1" dirty="0"/>
              <a:t>выпускающей </a:t>
            </a:r>
            <a:r>
              <a:rPr lang="ru-RU" b="1" dirty="0" smtClean="0"/>
              <a:t>кафедрой</a:t>
            </a:r>
            <a:r>
              <a:rPr lang="ru-RU" dirty="0" smtClean="0"/>
              <a:t>, который решает </a:t>
            </a:r>
            <a:r>
              <a:rPr lang="ru-RU" dirty="0"/>
              <a:t>вопрос о </a:t>
            </a:r>
            <a:r>
              <a:rPr lang="ru-RU" b="1" dirty="0"/>
              <a:t>возможности </a:t>
            </a:r>
            <a:r>
              <a:rPr lang="ru-RU" dirty="0"/>
              <a:t>допуска обучающегося к защите </a:t>
            </a:r>
            <a:r>
              <a:rPr lang="ru-RU" dirty="0" smtClean="0"/>
              <a:t>дипломного проекта </a:t>
            </a:r>
            <a:r>
              <a:rPr lang="ru-RU" dirty="0"/>
              <a:t>(дипломной работы).</a:t>
            </a:r>
          </a:p>
        </p:txBody>
      </p:sp>
    </p:spTree>
    <p:extLst>
      <p:ext uri="{BB962C8B-B14F-4D97-AF65-F5344CB8AC3E}">
        <p14:creationId xmlns:p14="http://schemas.microsoft.com/office/powerpoint/2010/main" val="2603772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67. </a:t>
            </a:r>
            <a:r>
              <a:rPr lang="ru-RU" dirty="0" smtClean="0"/>
              <a:t>Если заведующий кафедрой установил несоответствие дипломной работы требованиям (либо об этом заявил научный руководитель), то </a:t>
            </a:r>
            <a:r>
              <a:rPr lang="ru-RU" b="1" dirty="0" smtClean="0"/>
              <a:t>кафедра </a:t>
            </a:r>
            <a:r>
              <a:rPr lang="ru-RU" b="1" dirty="0" smtClean="0"/>
              <a:t>рассматривает вопрос о возможности допуска дипломной </a:t>
            </a:r>
            <a:r>
              <a:rPr lang="ru-RU" b="1" dirty="0" smtClean="0"/>
              <a:t>работы к защите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91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дипломной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Титульный лист (</a:t>
            </a:r>
            <a:r>
              <a:rPr lang="ru-RU" dirty="0" smtClean="0">
                <a:solidFill>
                  <a:srgbClr val="FF0000"/>
                </a:solidFill>
              </a:rPr>
              <a:t>нет номера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Задание к дипломной работе (</a:t>
            </a:r>
            <a:r>
              <a:rPr lang="ru-RU" dirty="0" smtClean="0">
                <a:solidFill>
                  <a:srgbClr val="FF0000"/>
                </a:solidFill>
              </a:rPr>
              <a:t>подшить</a:t>
            </a:r>
            <a:r>
              <a:rPr lang="ru-RU" dirty="0" smtClean="0"/>
              <a:t>)</a:t>
            </a:r>
          </a:p>
          <a:p>
            <a:r>
              <a:rPr lang="ru-RU" dirty="0"/>
              <a:t>Реферат (</a:t>
            </a:r>
            <a:r>
              <a:rPr lang="ru-RU" dirty="0">
                <a:solidFill>
                  <a:srgbClr val="FF0000"/>
                </a:solidFill>
              </a:rPr>
              <a:t>1 стр</a:t>
            </a:r>
            <a:r>
              <a:rPr lang="ru-RU" dirty="0"/>
              <a:t>.)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/>
              <a:t>П</a:t>
            </a:r>
            <a:r>
              <a:rPr lang="ru-RU" dirty="0" smtClean="0"/>
              <a:t>еречень </a:t>
            </a:r>
            <a:r>
              <a:rPr lang="ru-RU" dirty="0"/>
              <a:t>условных обозначений, символов и </a:t>
            </a:r>
            <a:r>
              <a:rPr lang="ru-RU" dirty="0" smtClean="0"/>
              <a:t>терминов (</a:t>
            </a:r>
            <a:r>
              <a:rPr lang="ru-RU" dirty="0" smtClean="0">
                <a:solidFill>
                  <a:srgbClr val="FF0000"/>
                </a:solidFill>
              </a:rPr>
              <a:t>если необходимо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Введение (</a:t>
            </a:r>
            <a:r>
              <a:rPr lang="ru-RU" dirty="0" smtClean="0">
                <a:solidFill>
                  <a:srgbClr val="FF0000"/>
                </a:solidFill>
              </a:rPr>
              <a:t>2-3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Основная часть (</a:t>
            </a:r>
            <a:r>
              <a:rPr lang="ru-RU" dirty="0" smtClean="0">
                <a:solidFill>
                  <a:srgbClr val="FF0000"/>
                </a:solidFill>
              </a:rPr>
              <a:t>сочетание </a:t>
            </a:r>
            <a:r>
              <a:rPr lang="ru-RU" dirty="0">
                <a:solidFill>
                  <a:srgbClr val="FF0000"/>
                </a:solidFill>
              </a:rPr>
              <a:t>«Основная часть» не пишется, указываются названия глав и </a:t>
            </a:r>
            <a:r>
              <a:rPr lang="ru-RU" dirty="0" smtClean="0">
                <a:solidFill>
                  <a:srgbClr val="FF0000"/>
                </a:solidFill>
              </a:rPr>
              <a:t>параграфов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Заключение (</a:t>
            </a:r>
            <a:r>
              <a:rPr lang="ru-RU" dirty="0" smtClean="0">
                <a:solidFill>
                  <a:srgbClr val="FF0000"/>
                </a:solidFill>
              </a:rPr>
              <a:t>1-2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Список литературы</a:t>
            </a:r>
          </a:p>
          <a:p>
            <a:r>
              <a:rPr lang="ru-RU" dirty="0" smtClean="0"/>
              <a:t>Приложение(я) </a:t>
            </a:r>
            <a:r>
              <a:rPr lang="ru-RU" dirty="0" smtClean="0">
                <a:solidFill>
                  <a:srgbClr val="FF0000"/>
                </a:solidFill>
              </a:rPr>
              <a:t>(если есть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2592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Дипломная работа допущена 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</a:t>
            </a:r>
            <a:r>
              <a:rPr lang="ru-RU" sz="1400" dirty="0"/>
              <a:t>2016 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b="1" dirty="0" smtClean="0"/>
              <a:t>ЭССЕИЗАЦИЯ КАК ЖАНРОВО-СТИЛЕВАЯ ТЕНДЕНЦИЯ СОВРЕМЕННОЙ ПРЕССЫ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Дипломная </a:t>
            </a:r>
            <a:r>
              <a:rPr lang="ru-RU" sz="1400" dirty="0"/>
              <a:t>работа студентки V 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Научный </a:t>
            </a:r>
            <a:r>
              <a:rPr lang="ru-RU" sz="1400" dirty="0"/>
              <a:t>руководитель 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Рецензент </a:t>
            </a:r>
            <a:r>
              <a:rPr lang="ru-RU" sz="1400" dirty="0"/>
              <a:t>– кандидат филологических наук,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Сенькевич</a:t>
            </a:r>
            <a:r>
              <a:rPr lang="ru-RU" sz="1400" dirty="0"/>
              <a:t> Т.В.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 smtClean="0"/>
              <a:t>Брест 2016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40145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РЕФЕРАТ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64</a:t>
            </a:r>
            <a:r>
              <a:rPr lang="x-none" sz="2400" smtClean="0"/>
              <a:t> с., </a:t>
            </a:r>
            <a:r>
              <a:rPr lang="ru-RU" sz="2400" dirty="0"/>
              <a:t>71 </a:t>
            </a:r>
            <a:r>
              <a:rPr lang="x-none" sz="2400" smtClean="0"/>
              <a:t>источник</a:t>
            </a:r>
            <a:r>
              <a:rPr lang="ru-RU" sz="2400" dirty="0" smtClean="0"/>
              <a:t>, 2 рис.</a:t>
            </a:r>
            <a:r>
              <a:rPr lang="x-none" sz="2400" smtClean="0"/>
              <a:t> 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          </a:t>
            </a:r>
            <a:r>
              <a:rPr lang="ru-RU" sz="2400" dirty="0"/>
              <a:t>Ж</a:t>
            </a:r>
            <a:r>
              <a:rPr lang="x-none" sz="2400" smtClean="0"/>
              <a:t>анр, жанровая типология, метод, эссе, эссеистика, эссеизация, авторская субъективность, региональная пресса, публицистика.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        Объект</a:t>
            </a:r>
            <a:r>
              <a:rPr lang="ru-RU" sz="2400" dirty="0" smtClean="0"/>
              <a:t> </a:t>
            </a:r>
            <a:r>
              <a:rPr lang="ru-RU" sz="2400" dirty="0"/>
              <a:t>исследования ‒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        Предмет </a:t>
            </a:r>
            <a:r>
              <a:rPr lang="ru-RU" sz="2400" b="1" dirty="0"/>
              <a:t>исследования</a:t>
            </a:r>
            <a:r>
              <a:rPr lang="ru-RU" sz="2400" dirty="0"/>
              <a:t> </a:t>
            </a:r>
            <a:r>
              <a:rPr lang="ru-RU" sz="2400" dirty="0" smtClean="0"/>
              <a:t>‒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        Цель</a:t>
            </a:r>
            <a:r>
              <a:rPr lang="ru-RU" sz="2400" dirty="0" smtClean="0"/>
              <a:t> </a:t>
            </a:r>
            <a:r>
              <a:rPr lang="ru-RU" sz="2400" dirty="0"/>
              <a:t>работы</a:t>
            </a:r>
            <a:r>
              <a:rPr lang="ru-RU" sz="2400" i="1" dirty="0"/>
              <a:t> </a:t>
            </a:r>
            <a:r>
              <a:rPr lang="ru-RU" sz="2400" dirty="0" smtClean="0"/>
              <a:t>–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Задачи</a:t>
            </a:r>
            <a:r>
              <a:rPr lang="ru-RU" sz="2400" i="1" dirty="0" smtClean="0"/>
              <a:t>:</a:t>
            </a:r>
          </a:p>
          <a:p>
            <a:pPr marL="0" indent="0"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   </a:t>
            </a:r>
            <a:r>
              <a:rPr lang="ru-RU" sz="2400" b="1" dirty="0"/>
              <a:t>Методология</a:t>
            </a:r>
            <a:r>
              <a:rPr lang="ru-RU" sz="2400" dirty="0"/>
              <a:t> </a:t>
            </a:r>
            <a:r>
              <a:rPr lang="ru-RU" sz="2400" dirty="0" smtClean="0"/>
              <a:t>исследования </a:t>
            </a:r>
            <a:r>
              <a:rPr lang="ru-RU" sz="2400" dirty="0" smtClean="0"/>
              <a:t>‒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/>
              <a:t>Результаты </a:t>
            </a:r>
            <a:r>
              <a:rPr lang="ru-RU" sz="2400" b="1" dirty="0" smtClean="0"/>
              <a:t>исследования (</a:t>
            </a:r>
            <a:r>
              <a:rPr lang="ru-RU" sz="2400" b="1" dirty="0" smtClean="0">
                <a:solidFill>
                  <a:srgbClr val="FF0000"/>
                </a:solidFill>
              </a:rPr>
              <a:t>что сделано, выявлено, изучено, определено и т.д</a:t>
            </a:r>
            <a:r>
              <a:rPr lang="ru-RU" sz="2400" b="1" dirty="0" smtClean="0"/>
              <a:t>.)</a:t>
            </a:r>
          </a:p>
          <a:p>
            <a:pPr marL="0" indent="0">
              <a:buNone/>
            </a:pPr>
            <a:r>
              <a:rPr lang="ru-RU" sz="2400" b="1" dirty="0" smtClean="0"/>
              <a:t>        Степень внедрения – 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Область </a:t>
            </a:r>
            <a:r>
              <a:rPr lang="ru-RU" sz="2400" b="1" dirty="0" smtClean="0"/>
              <a:t>применения </a:t>
            </a:r>
            <a:r>
              <a:rPr lang="ru-RU" sz="2400" dirty="0"/>
              <a:t>‒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Экономическая (социальная) эффективность </a:t>
            </a:r>
            <a:r>
              <a:rPr lang="ru-RU" sz="2400" b="1" dirty="0"/>
              <a:t>или значимость </a:t>
            </a:r>
            <a:r>
              <a:rPr lang="ru-RU" sz="2400" b="1" dirty="0" smtClean="0"/>
              <a:t>работы </a:t>
            </a:r>
            <a:r>
              <a:rPr lang="ru-RU" sz="2400" dirty="0"/>
              <a:t>‒</a:t>
            </a:r>
            <a:endParaRPr lang="ru-RU" sz="2400" b="1" dirty="0"/>
          </a:p>
          <a:p>
            <a:pPr marL="0" indent="0" algn="just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997602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265731"/>
              </p:ext>
            </p:extLst>
          </p:nvPr>
        </p:nvGraphicFramePr>
        <p:xfrm>
          <a:off x="323528" y="1052736"/>
          <a:ext cx="8435280" cy="503399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834216"/>
                <a:gridCol w="601064"/>
              </a:tblGrid>
              <a:tr h="422878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Введение………………………………………………………………………......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Глава </a:t>
                      </a:r>
                      <a:r>
                        <a:rPr lang="en-US" dirty="0" smtClean="0"/>
                        <a:t>I</a:t>
                      </a:r>
                      <a:r>
                        <a:rPr lang="ru-RU" dirty="0" smtClean="0"/>
                        <a:t>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Репортаж в системе методов и жанров журналистики………………..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1.1.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Современный репортаж: проблемы определения жанра и его типологии.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1.2.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 Своеобразие репортажного метода……………………………………….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Глава 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Специфика функционирования репортажа в региональной прессе </a:t>
                      </a: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Брестчины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………………………………………………………………………...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2.1.  Репортаж как жанр на страницах областной газеты «Заря»……………..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2.2.  Жанровая парадигма репортажного метода……………………………….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Заключение………………………………………………………………………..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Список литературы…………………………………………………………………………………………….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691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rgbClr val="000000"/>
      </a:dk1>
      <a:lt1>
        <a:srgbClr val="B0DFA0"/>
      </a:lt1>
      <a:dk2>
        <a:srgbClr val="B0DFA0"/>
      </a:dk2>
      <a:lt2>
        <a:srgbClr val="BDE295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92D050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1066</Words>
  <Application>Microsoft Office PowerPoint</Application>
  <PresentationFormat>Экран (4:3)</PresentationFormat>
  <Paragraphs>203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        ДИПЛОМНЫЕ РАБОТЫ, ТВОРЧЕСКИЙ ОТЧЕТ            </vt:lpstr>
      <vt:lpstr>Правила проведения аттестации студентов, курсантов, слушателей при освоении содержания образовательных программ высшего образования (выдержки) </vt:lpstr>
      <vt:lpstr>Правила аттестации (выдержки) </vt:lpstr>
      <vt:lpstr>Правила аттестации (выдержки) </vt:lpstr>
      <vt:lpstr>Правила аттестации (выдержки) </vt:lpstr>
      <vt:lpstr>СТРУКТУРА дипломной работы</vt:lpstr>
      <vt:lpstr>ТИТУЛЬНЫЙ ЛИСТ</vt:lpstr>
      <vt:lpstr>РЕФЕРАТ</vt:lpstr>
      <vt:lpstr>СОДЕРЖАНИЕ</vt:lpstr>
      <vt:lpstr> ВВЕДЕНИЕ </vt:lpstr>
      <vt:lpstr> ТРЕБОВАНИЯ К ОФОРМЛЕНИЮ   </vt:lpstr>
      <vt:lpstr>   ТРЕБОВАНИЯ К ОФОРМЛЕНИЮ   </vt:lpstr>
      <vt:lpstr>   Рисунки  </vt:lpstr>
      <vt:lpstr> </vt:lpstr>
      <vt:lpstr> </vt:lpstr>
      <vt:lpstr>Структура творческого отчета</vt:lpstr>
      <vt:lpstr>ТИТУЛЬНЫЙ ЛИСТ</vt:lpstr>
      <vt:lpstr>СОДЕРЖАНИЕ</vt:lpstr>
      <vt:lpstr>Самопрезентация </vt:lpstr>
      <vt:lpstr>Список опубликованных работ</vt:lpstr>
      <vt:lpstr>Отзывы (характеристики) из редакций</vt:lpstr>
      <vt:lpstr>Оценки за практику</vt:lpstr>
      <vt:lpstr>Приложение 1. Авторские публикации</vt:lpstr>
      <vt:lpstr>Сроки!!!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      «ВЕЛИКАЯ ПОБЕДА – В НАШИХ СЕРДЦАХ» (цикл мероприятий, посвященных Великой Победе)</dc:title>
  <dc:creator>User</dc:creator>
  <cp:lastModifiedBy>luda</cp:lastModifiedBy>
  <cp:revision>29</cp:revision>
  <dcterms:created xsi:type="dcterms:W3CDTF">2016-04-18T05:20:56Z</dcterms:created>
  <dcterms:modified xsi:type="dcterms:W3CDTF">2016-04-26T15:01:07Z</dcterms:modified>
</cp:coreProperties>
</file>