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76" r:id="rId3"/>
    <p:sldId id="257" r:id="rId4"/>
    <p:sldId id="258" r:id="rId5"/>
    <p:sldId id="259" r:id="rId6"/>
    <p:sldId id="260" r:id="rId7"/>
    <p:sldId id="262" r:id="rId8"/>
    <p:sldId id="261" r:id="rId9"/>
    <p:sldId id="263" r:id="rId10"/>
    <p:sldId id="277" r:id="rId11"/>
    <p:sldId id="264" r:id="rId12"/>
    <p:sldId id="265" r:id="rId13"/>
    <p:sldId id="275" r:id="rId14"/>
    <p:sldId id="266" r:id="rId15"/>
    <p:sldId id="267" r:id="rId16"/>
    <p:sldId id="269" r:id="rId17"/>
    <p:sldId id="268" r:id="rId18"/>
    <p:sldId id="270" r:id="rId19"/>
    <p:sldId id="271" r:id="rId20"/>
    <p:sldId id="272" r:id="rId21"/>
    <p:sldId id="273" r:id="rId22"/>
    <p:sldId id="278" r:id="rId23"/>
    <p:sldId id="274" r:id="rId24"/>
  </p:sldIdLst>
  <p:sldSz cx="9144000" cy="6858000" type="screen4x3"/>
  <p:notesSz cx="6813550" cy="98250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ctr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B2D84C5-29E4-45AA-BA7F-3160364AE8F6}" type="datetimeFigureOut">
              <a:rPr lang="ru-RU" smtClean="0"/>
              <a:pPr/>
              <a:t>02.04.2014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0E9DCA-83AB-438C-9DCC-1DCD8CF0D04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B2D84C5-29E4-45AA-BA7F-3160364AE8F6}" type="datetimeFigureOut">
              <a:rPr lang="ru-RU" smtClean="0"/>
              <a:pPr/>
              <a:t>02.04.2014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80E9DCA-83AB-438C-9DCC-1DCD8CF0D04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B2D84C5-29E4-45AA-BA7F-3160364AE8F6}" type="datetimeFigureOut">
              <a:rPr lang="ru-RU" smtClean="0"/>
              <a:pPr/>
              <a:t>02.04.2014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80E9DCA-83AB-438C-9DCC-1DCD8CF0D04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B2D84C5-29E4-45AA-BA7F-3160364AE8F6}" type="datetimeFigureOut">
              <a:rPr lang="ru-RU" smtClean="0"/>
              <a:pPr/>
              <a:t>02.04.2014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80E9DCA-83AB-438C-9DCC-1DCD8CF0D04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B2D84C5-29E4-45AA-BA7F-3160364AE8F6}" type="datetimeFigureOut">
              <a:rPr lang="ru-RU" smtClean="0"/>
              <a:pPr/>
              <a:t>02.04.2014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80E9DCA-83AB-438C-9DCC-1DCD8CF0D04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B2D84C5-29E4-45AA-BA7F-3160364AE8F6}" type="datetimeFigureOut">
              <a:rPr lang="ru-RU" smtClean="0"/>
              <a:pPr/>
              <a:t>02.04.2014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80E9DCA-83AB-438C-9DCC-1DCD8CF0D04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B2D84C5-29E4-45AA-BA7F-3160364AE8F6}" type="datetimeFigureOut">
              <a:rPr lang="ru-RU" smtClean="0"/>
              <a:pPr/>
              <a:t>02.04.2014</a:t>
            </a:fld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80E9DCA-83AB-438C-9DCC-1DCD8CF0D04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B2D84C5-29E4-45AA-BA7F-3160364AE8F6}" type="datetimeFigureOut">
              <a:rPr lang="ru-RU" smtClean="0"/>
              <a:pPr/>
              <a:t>02.04.2014</a:t>
            </a:fld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80E9DCA-83AB-438C-9DCC-1DCD8CF0D04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B2D84C5-29E4-45AA-BA7F-3160364AE8F6}" type="datetimeFigureOut">
              <a:rPr lang="ru-RU" smtClean="0"/>
              <a:pPr/>
              <a:t>02.04.2014</a:t>
            </a:fld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80E9DCA-83AB-438C-9DCC-1DCD8CF0D04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B2D84C5-29E4-45AA-BA7F-3160364AE8F6}" type="datetimeFigureOut">
              <a:rPr lang="ru-RU" smtClean="0"/>
              <a:pPr/>
              <a:t>02.04.2014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80E9DCA-83AB-438C-9DCC-1DCD8CF0D04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B2D84C5-29E4-45AA-BA7F-3160364AE8F6}" type="datetimeFigureOut">
              <a:rPr lang="ru-RU" smtClean="0"/>
              <a:pPr/>
              <a:t>02.04.2014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80E9DCA-83AB-438C-9DCC-1DCD8CF0D04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EB2D84C5-29E4-45AA-BA7F-3160364AE8F6}" type="datetimeFigureOut">
              <a:rPr lang="ru-RU" smtClean="0"/>
              <a:pPr/>
              <a:t>02.04.2014</a:t>
            </a:fld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680E9DCA-83AB-438C-9DCC-1DCD8CF0D04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348" y="928670"/>
            <a:ext cx="7772400" cy="2870211"/>
          </a:xfrm>
          <a:solidFill>
            <a:schemeClr val="accent2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/>
          <a:lstStyle/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Оценка качества исследовательских (магистерских и дипломных) работ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28728" y="4786322"/>
            <a:ext cx="6400800" cy="1752600"/>
          </a:xfrm>
        </p:spPr>
        <p:txBody>
          <a:bodyPr/>
          <a:lstStyle/>
          <a:p>
            <a:r>
              <a:rPr lang="ru-RU" sz="2000" b="1" dirty="0" smtClean="0"/>
              <a:t>Член жюри: Ковальчук Т.А.. канд. </a:t>
            </a:r>
            <a:r>
              <a:rPr lang="ru-RU" sz="2000" b="1" dirty="0" err="1" smtClean="0"/>
              <a:t>пед</a:t>
            </a:r>
            <a:r>
              <a:rPr lang="ru-RU" sz="2000" b="1" dirty="0" smtClean="0"/>
              <a:t>. наук, доцент</a:t>
            </a:r>
            <a:endParaRPr lang="ru-RU" sz="2000" b="1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3200" b="1" dirty="0" smtClean="0"/>
              <a:t>3. Оценка результативности: параметры</a:t>
            </a:r>
            <a:endParaRPr lang="ru-RU" sz="32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5072098"/>
          </a:xfrm>
          <a:solidFill>
            <a:schemeClr val="bg1">
              <a:lumMod val="20000"/>
              <a:lumOff val="80000"/>
            </a:schemeClr>
          </a:solidFill>
        </p:spPr>
        <p:txBody>
          <a:bodyPr/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Новизна</a:t>
            </a:r>
          </a:p>
          <a:p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Теоретическая  значимость</a:t>
            </a:r>
          </a:p>
          <a:p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Практическая значимость</a:t>
            </a:r>
          </a:p>
          <a:p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Должна указываться в положениях, выносимых на защиту (для магистерских работ)</a:t>
            </a:r>
          </a:p>
          <a:p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686800" cy="1011222"/>
          </a:xfrm>
          <a:solidFill>
            <a:schemeClr val="accent3">
              <a:lumMod val="9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/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3. Новизна, теоретическая и практическая значимость исследования как критерии качества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3000364" y="1428736"/>
            <a:ext cx="2928958" cy="91440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 w="28575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Новизна </a:t>
            </a:r>
            <a:endParaRPr lang="ru-RU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0" y="2428868"/>
            <a:ext cx="2928958" cy="914400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Уровень</a:t>
            </a:r>
            <a:endParaRPr lang="ru-RU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3214678" y="2428868"/>
            <a:ext cx="2928958" cy="914400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Тип </a:t>
            </a:r>
            <a:endParaRPr lang="ru-RU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6215042" y="2428868"/>
            <a:ext cx="2928958" cy="914400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Форма</a:t>
            </a:r>
          </a:p>
          <a:p>
            <a:pPr algn="ctr"/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285720" y="3429000"/>
            <a:ext cx="2286016" cy="914400"/>
          </a:xfrm>
          <a:prstGeom prst="roundRect">
            <a:avLst/>
          </a:prstGeom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конкретизация</a:t>
            </a:r>
            <a:endParaRPr lang="ru-RU" sz="2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285720" y="4572008"/>
            <a:ext cx="2286016" cy="914400"/>
          </a:xfrm>
          <a:prstGeom prst="roundRect">
            <a:avLst/>
          </a:prstGeom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дополнение</a:t>
            </a:r>
            <a:endParaRPr lang="ru-RU" sz="2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285720" y="5572140"/>
            <a:ext cx="2286016" cy="914400"/>
          </a:xfrm>
          <a:prstGeom prst="roundRect">
            <a:avLst/>
          </a:prstGeom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преобразование</a:t>
            </a:r>
            <a:endParaRPr lang="ru-RU" sz="2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3000364" y="3429000"/>
            <a:ext cx="2928958" cy="985838"/>
          </a:xfrm>
          <a:prstGeom prst="roundRect">
            <a:avLst/>
          </a:prstGeom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Н. результата (</a:t>
            </a:r>
            <a:r>
              <a:rPr lang="ru-RU" sz="2000" b="1" u="sng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теор-я</a:t>
            </a:r>
            <a:r>
              <a:rPr lang="ru-RU" sz="20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u="sng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практ-я</a:t>
            </a:r>
            <a:r>
              <a:rPr lang="ru-RU" sz="20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ru-RU" sz="2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2786050" y="4500570"/>
            <a:ext cx="3429024" cy="1500198"/>
          </a:xfrm>
          <a:prstGeom prst="roundRect">
            <a:avLst/>
          </a:prstGeom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Н. процесса</a:t>
            </a:r>
          </a:p>
          <a:p>
            <a:pPr algn="ctr"/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(метод исследования.,  метод оценки, алгоритм анализа/ оценки … / технология</a:t>
            </a:r>
            <a:endParaRPr lang="ru-RU" sz="2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3214678" y="6072206"/>
            <a:ext cx="2571768" cy="785794"/>
          </a:xfrm>
          <a:prstGeom prst="roundRect">
            <a:avLst/>
          </a:prstGeom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Н. идеи</a:t>
            </a:r>
            <a:endParaRPr lang="ru-RU" sz="2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6429388" y="3714752"/>
            <a:ext cx="2286016" cy="1928826"/>
          </a:xfrm>
          <a:prstGeom prst="roundRect">
            <a:avLst/>
          </a:prstGeom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Конкретная формулировка объекта, его   отличие от существующих аналогов </a:t>
            </a:r>
            <a:endParaRPr lang="ru-RU" sz="2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0"/>
            <a:ext cx="8401080" cy="939784"/>
          </a:xfrm>
          <a:solidFill>
            <a:schemeClr val="accent3">
              <a:lumMod val="9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/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Уровни новизны /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по </a:t>
            </a:r>
            <a:r>
              <a:rPr lang="ru-RU" sz="28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В. М. Полонскому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000108"/>
            <a:ext cx="9144000" cy="5857892"/>
          </a:xfrm>
          <a:solidFill>
            <a:schemeClr val="bg1">
              <a:lumMod val="20000"/>
              <a:lumOff val="80000"/>
            </a:schemeClr>
          </a:solidFill>
        </p:spPr>
        <p:txBody>
          <a:bodyPr/>
          <a:lstStyle/>
          <a:p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процессе </a:t>
            </a:r>
            <a:r>
              <a:rPr lang="ru-RU" sz="2400" b="1" u="sng" dirty="0" smtClean="0">
                <a:solidFill>
                  <a:schemeClr val="accent4"/>
                </a:solidFill>
                <a:latin typeface="Times New Roman" pitchFamily="18" charset="0"/>
                <a:cs typeface="Times New Roman" pitchFamily="18" charset="0"/>
              </a:rPr>
              <a:t>конкретизации </a:t>
            </a:r>
            <a:r>
              <a:rPr lang="ru-RU" sz="24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уточняются</a:t>
            </a:r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известные данные, </a:t>
            </a:r>
            <a:r>
              <a:rPr lang="ru-RU" sz="24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детализируются</a:t>
            </a:r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положения, касающиеся отдельных сторон  изучаемого объекта, явления и т.д.</a:t>
            </a:r>
          </a:p>
          <a:p>
            <a:endParaRPr lang="ru-RU" sz="2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 уровне </a:t>
            </a:r>
            <a:r>
              <a:rPr lang="ru-RU" sz="2400" b="1" u="sng" dirty="0" smtClean="0">
                <a:solidFill>
                  <a:schemeClr val="accent4"/>
                </a:solidFill>
                <a:latin typeface="Times New Roman" pitchFamily="18" charset="0"/>
                <a:cs typeface="Times New Roman" pitchFamily="18" charset="0"/>
              </a:rPr>
              <a:t>дополнени</a:t>
            </a:r>
            <a:r>
              <a:rPr lang="ru-RU" sz="2400" b="1" dirty="0" smtClean="0">
                <a:solidFill>
                  <a:schemeClr val="accent4"/>
                </a:solidFill>
                <a:latin typeface="Times New Roman" pitchFamily="18" charset="0"/>
                <a:cs typeface="Times New Roman" pitchFamily="18" charset="0"/>
              </a:rPr>
              <a:t>я</a:t>
            </a:r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расширяются</a:t>
            </a:r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известные подходы, вносятся </a:t>
            </a:r>
            <a:r>
              <a:rPr lang="ru-RU" sz="24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иные акце</a:t>
            </a:r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нты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(например, устанавливаются </a:t>
            </a:r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новые признаки, свойства,  их  сочетание, взаимодействие и т.п.) без изменения сути. </a:t>
            </a:r>
          </a:p>
          <a:p>
            <a:endParaRPr lang="ru-RU" sz="2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 уровне </a:t>
            </a:r>
            <a:r>
              <a:rPr lang="ru-RU" sz="2400" b="1" u="sng" dirty="0" smtClean="0">
                <a:solidFill>
                  <a:schemeClr val="accent4"/>
                </a:solidFill>
                <a:latin typeface="Times New Roman" pitchFamily="18" charset="0"/>
                <a:cs typeface="Times New Roman" pitchFamily="18" charset="0"/>
              </a:rPr>
              <a:t>преобразования</a:t>
            </a:r>
            <a:r>
              <a:rPr lang="ru-RU" sz="2400" b="1" dirty="0" smtClean="0">
                <a:solidFill>
                  <a:schemeClr val="accent4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полученный результат характеризуется принципиально новыми положениями по отношению к существовавшим ранее знаниям.</a:t>
            </a:r>
          </a:p>
          <a:p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Первые два уровня – уровни относительной новизны, которые  характерны для магистерских и дипломных работ. </a:t>
            </a:r>
            <a:endParaRPr lang="ru-RU" sz="2400" b="1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  <p:transition>
    <p:push dir="r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40000"/>
              <a:lumOff val="6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/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В качестве научной новизны могут выступать:</a:t>
            </a:r>
            <a:r>
              <a:rPr lang="ru-RU" sz="48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800" b="1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solidFill>
            <a:schemeClr val="bg1">
              <a:lumMod val="20000"/>
              <a:lumOff val="80000"/>
            </a:schemeClr>
          </a:solidFill>
        </p:spPr>
        <p:txBody>
          <a:bodyPr/>
          <a:lstStyle/>
          <a:p>
            <a:pPr lvl="1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знание (</a:t>
            </a:r>
            <a:r>
              <a:rPr lang="ru-RU" b="1" u="sng" dirty="0" smtClean="0">
                <a:latin typeface="Times New Roman" pitchFamily="18" charset="0"/>
                <a:cs typeface="Times New Roman" pitchFamily="18" charset="0"/>
              </a:rPr>
              <a:t>факты, понятия,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законы, закономерности, теории, концепции и т.п.)</a:t>
            </a:r>
            <a:endParaRPr lang="ru-RU" sz="3200" b="1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метод</a:t>
            </a:r>
            <a:endParaRPr lang="ru-RU" sz="3200" b="1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способ</a:t>
            </a:r>
            <a:endParaRPr lang="ru-RU" sz="3200" b="1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средство</a:t>
            </a:r>
            <a:endParaRPr lang="ru-RU" sz="3200" b="1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реализация</a:t>
            </a:r>
            <a:endParaRPr lang="ru-RU" sz="32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44" y="142852"/>
            <a:ext cx="9001156" cy="1000132"/>
          </a:xfrm>
          <a:solidFill>
            <a:schemeClr val="accent3">
              <a:lumMod val="9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/>
          <a:lstStyle/>
          <a:p>
            <a:pPr algn="ctr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3. Новизна: конкретное содержание некоторых объектов новизны / по </a:t>
            </a:r>
            <a:r>
              <a:rPr lang="ru-RU" sz="24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Белоусову В.И.) </a:t>
            </a:r>
            <a:br>
              <a:rPr lang="ru-RU" sz="24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</a:b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142984"/>
            <a:ext cx="8643998" cy="5500726"/>
          </a:xfrm>
          <a:solidFill>
            <a:schemeClr val="bg1">
              <a:lumMod val="20000"/>
              <a:lumOff val="80000"/>
            </a:schemeClr>
          </a:solidFill>
        </p:spPr>
        <p:txBody>
          <a:bodyPr/>
          <a:lstStyle/>
          <a:p>
            <a:r>
              <a:rPr lang="ru-RU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1</a:t>
            </a:r>
            <a:r>
              <a:rPr lang="ru-RU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</a:t>
            </a:r>
            <a:r>
              <a:rPr lang="ru-RU" sz="28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Модель, механизм, структура</a:t>
            </a:r>
            <a:endParaRPr lang="ru-RU" sz="2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Новизну их характеризуют следующие признаки (в отдельности или в сочетании):</a:t>
            </a:r>
          </a:p>
          <a:p>
            <a:endParaRPr lang="ru-RU" sz="2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1.1. Блоки и их элементы, из которых состоит модель   (структура/ механизм). </a:t>
            </a:r>
          </a:p>
          <a:p>
            <a:endParaRPr lang="ru-RU" sz="2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1.2. Взаимосвязь блоков и элементов.</a:t>
            </a:r>
          </a:p>
          <a:p>
            <a:endParaRPr lang="ru-RU" sz="2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1.3. Особенности  исполнения блоков и элементов.</a:t>
            </a:r>
          </a:p>
          <a:p>
            <a:endParaRPr lang="ru-RU" sz="2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1.4. Применение по новому назначению. </a:t>
            </a:r>
          </a:p>
          <a:p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2594"/>
          </a:xfrm>
          <a:solidFill>
            <a:schemeClr val="accent3">
              <a:lumMod val="9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/>
          <a:lstStyle/>
          <a:p>
            <a:r>
              <a:rPr lang="ru-RU" sz="3200" b="1" dirty="0" smtClean="0"/>
              <a:t>3. Конкретное содержание новизны</a:t>
            </a:r>
            <a:endParaRPr lang="ru-RU" sz="32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1214422"/>
            <a:ext cx="8643998" cy="5286412"/>
          </a:xfrm>
          <a:solidFill>
            <a:schemeClr val="bg1">
              <a:lumMod val="20000"/>
              <a:lumOff val="80000"/>
            </a:schemeClr>
          </a:solidFill>
        </p:spPr>
        <p:txBody>
          <a:bodyPr/>
          <a:lstStyle/>
          <a:p>
            <a:r>
              <a:rPr lang="ru-RU" b="1" u="sng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Методика:</a:t>
            </a:r>
            <a:r>
              <a:rPr lang="ru-RU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элементы </a:t>
            </a:r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новизны. В отличие от модели (устройства, структуры) методика является способом осуществления каких-либо действий, являя собой некий технологический процесс. </a:t>
            </a:r>
          </a:p>
          <a:p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2.1. Действия и операции, из которых состоит методика (т.е. новые составляющие методики).</a:t>
            </a:r>
          </a:p>
          <a:p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2.2. Последовательность действий.</a:t>
            </a:r>
          </a:p>
          <a:p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2.3. Режим проведения действий, операций.</a:t>
            </a:r>
          </a:p>
          <a:p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2.4. Материалы, вещества, условия, механизмы, инструменты и приспособления, участвующие в процессе.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46"/>
          </a:xfrm>
          <a:solidFill>
            <a:schemeClr val="accent3">
              <a:lumMod val="9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/>
          <a:lstStyle/>
          <a:p>
            <a:pPr algn="ctr"/>
            <a:r>
              <a:rPr lang="ru-RU" sz="3200" b="1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Формулу новизны исследования</a:t>
            </a:r>
            <a:endParaRPr lang="ru-RU" sz="32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1214422"/>
            <a:ext cx="8643998" cy="5214974"/>
          </a:xfrm>
          <a:solidFill>
            <a:schemeClr val="bg1">
              <a:lumMod val="20000"/>
              <a:lumOff val="80000"/>
            </a:schemeClr>
          </a:solidFill>
        </p:spPr>
        <p:txBody>
          <a:bodyPr/>
          <a:lstStyle/>
          <a:p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можно представить следующими параметрами: </a:t>
            </a:r>
          </a:p>
          <a:p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типом нового знания (результат, процесс, идея); </a:t>
            </a:r>
          </a:p>
          <a:p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его уровнем - относительным (конкретизация, дополнение, преобразование); </a:t>
            </a:r>
          </a:p>
          <a:p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отличительными характеристиками по сравнению с полученными в аналогичных исследованиях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теоретической и практической значимостью.</a:t>
            </a:r>
            <a:endParaRPr lang="ru-RU" sz="28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71546"/>
          </a:xfrm>
          <a:solidFill>
            <a:schemeClr val="accent3">
              <a:lumMod val="9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/>
            </a:r>
            <a:br>
              <a:rPr lang="ru-RU" sz="2800" b="1" dirty="0" smtClean="0">
                <a:solidFill>
                  <a:schemeClr val="tx1"/>
                </a:solidFill>
              </a:rPr>
            </a:br>
            <a:r>
              <a:rPr lang="ru-RU" sz="2800" b="1" dirty="0" smtClean="0">
                <a:solidFill>
                  <a:schemeClr val="tx1"/>
                </a:solidFill>
              </a:rPr>
              <a:t>Алгоритм ф</a:t>
            </a:r>
            <a:r>
              <a:rPr lang="ru-RU" sz="2800" b="1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ормулирования научной новизны</a:t>
            </a:r>
            <a:r>
              <a:rPr lang="ru-RU" sz="60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/>
            </a:r>
            <a:br>
              <a:rPr lang="ru-RU" sz="60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928670"/>
            <a:ext cx="8643998" cy="5929330"/>
          </a:xfrm>
          <a:solidFill>
            <a:schemeClr val="accent2">
              <a:lumMod val="20000"/>
              <a:lumOff val="80000"/>
            </a:schemeClr>
          </a:solidFill>
        </p:spPr>
        <p:txBody>
          <a:bodyPr/>
          <a:lstStyle/>
          <a:p>
            <a:r>
              <a:rPr lang="ru-RU" sz="2000" b="1" u="sng" dirty="0" smtClean="0">
                <a:latin typeface="Times New Roman" pitchFamily="18" charset="0"/>
                <a:cs typeface="Times New Roman" pitchFamily="18" charset="0"/>
              </a:rPr>
              <a:t>Вводные слова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: доказано, получено, установлено, определено, выявлено, разработано, обосновано, предложено , уточнено,  конкретизировано, доработан метод, в части …и др.</a:t>
            </a:r>
          </a:p>
          <a:p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b="1" u="sng" dirty="0" smtClean="0">
                <a:latin typeface="Times New Roman" pitchFamily="18" charset="0"/>
                <a:cs typeface="Times New Roman" pitchFamily="18" charset="0"/>
              </a:rPr>
              <a:t>Объект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научной новизны: методика, модель, механизм, структура, методы, способы, свойства, признаки, технология, система и т.д. </a:t>
            </a:r>
          </a:p>
          <a:p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b="1" u="sng" dirty="0" smtClean="0">
                <a:latin typeface="Times New Roman" pitchFamily="18" charset="0"/>
                <a:cs typeface="Times New Roman" pitchFamily="18" charset="0"/>
              </a:rPr>
              <a:t>Существенные отличительные признаки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от существующих аналогичных исследований: показываются признаки с такой полнотой, чтобы можно было  понять сущность объекта научной новизны без каких-либо дополнительных комментариев автора.?</a:t>
            </a:r>
          </a:p>
          <a:p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 желательно: указать эффект, т.е. что это дает, может дать в теоретическом (для науки, решения ее проблем) и практическом плане (для решения каких конкретно практических задач). 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При такой формулировке новизны  отпадает  необходимость заявлять  слово </a:t>
            </a:r>
            <a:r>
              <a:rPr lang="ru-RU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«впервые»,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которое далеко не всегда является обоснованным и корректным.</a:t>
            </a:r>
          </a:p>
          <a:p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9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/>
          <a:lstStyle/>
          <a:p>
            <a:pPr algn="ctr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Примеры некорректных формулировок новизны в конкурсных работах: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472518" cy="5043510"/>
          </a:xfrm>
          <a:solidFill>
            <a:schemeClr val="accent2">
              <a:lumMod val="20000"/>
              <a:lumOff val="80000"/>
            </a:schemeClr>
          </a:solidFill>
        </p:spPr>
        <p:txBody>
          <a:bodyPr/>
          <a:lstStyle/>
          <a:p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Проведено исследование структуры и описание …</a:t>
            </a:r>
          </a:p>
          <a:p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Изучены особенности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… </a:t>
            </a:r>
          </a:p>
          <a:p>
            <a:r>
              <a:rPr lang="ru-RU" sz="2400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Т.е. фактически идет констатация самого  факта исследования, не указывается объект  новизны, его отличительные </a:t>
            </a:r>
            <a:r>
              <a:rPr lang="ru-RU" sz="2400" b="1" dirty="0" smtClean="0"/>
              <a:t> особенности, практическая или теоретическая значимость.</a:t>
            </a:r>
          </a:p>
          <a:p>
            <a:r>
              <a:rPr lang="ru-RU" sz="2400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Иначе говоря,  в работах фактически новизна не раскрывается, не обосновывается оригинальность позиции автора, ее отличие от известных ранее результатов других исследователей.</a:t>
            </a:r>
          </a:p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Практическая и теоретическая значимость, защищаемые положения формулируются именно в контексте новизны полученного научного знания.</a:t>
            </a:r>
          </a:p>
          <a:p>
            <a:endParaRPr lang="ru-RU" sz="2400" b="1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ru-RU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57232"/>
          </a:xfrm>
          <a:solidFill>
            <a:schemeClr val="accent3">
              <a:lumMod val="9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/>
          <a:lstStyle/>
          <a:p>
            <a:pPr algn="ctr"/>
            <a:r>
              <a:rPr lang="ru-RU" sz="3200" b="1" dirty="0" smtClean="0"/>
              <a:t>4</a:t>
            </a:r>
            <a:r>
              <a:rPr lang="ru-RU" sz="2800" b="1" dirty="0" smtClean="0"/>
              <a:t>. Теоретическая и практическая значимость</a:t>
            </a:r>
            <a:endParaRPr lang="ru-RU" sz="28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928670"/>
            <a:ext cx="9144000" cy="5929330"/>
          </a:xfrm>
          <a:solidFill>
            <a:schemeClr val="accent2">
              <a:lumMod val="20000"/>
              <a:lumOff val="80000"/>
            </a:schemeClr>
          </a:solidFill>
        </p:spPr>
        <p:txBody>
          <a:bodyPr/>
          <a:lstStyle/>
          <a:p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Во всех работах отсутствует описание теоретической значимости полученных результатов, т.е.   их значение для науки, для решения существующих в ней проблем.</a:t>
            </a:r>
          </a:p>
          <a:p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Лучше обстоит дело с  описанием </a:t>
            </a:r>
            <a:r>
              <a:rPr lang="ru-RU" sz="24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практической значимости</a:t>
            </a:r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полученных результатов; </a:t>
            </a:r>
          </a:p>
          <a:p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большинстве работ это описание присутствует, причем  в некоторых конкретно указывается для решения, каких практических задач  имеют значение полученные результаты. </a:t>
            </a:r>
          </a:p>
          <a:p>
            <a:r>
              <a:rPr lang="ru-RU" sz="2400" b="1" u="sng" dirty="0" smtClean="0">
                <a:latin typeface="Times New Roman" pitchFamily="18" charset="0"/>
                <a:cs typeface="Times New Roman" pitchFamily="18" charset="0"/>
              </a:rPr>
              <a:t>Рекомендации:</a:t>
            </a:r>
            <a:r>
              <a:rPr lang="ru-RU" sz="24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Если практическая и теоретическая значимость не  указываются отдельно в общей характеристике работы, то она должна  быть сформулирована в положениях, выносимых на защиту в контексте новизны ( см. слайды 17, 18). </a:t>
            </a:r>
            <a:endParaRPr lang="ru-RU" sz="2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285728"/>
            <a:ext cx="8501122" cy="6143668"/>
          </a:xfrm>
          <a:solidFill>
            <a:schemeClr val="bg1">
              <a:lumMod val="20000"/>
              <a:lumOff val="80000"/>
            </a:schemeClr>
          </a:solidFill>
        </p:spPr>
        <p:txBody>
          <a:bodyPr/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Один из </a:t>
            </a:r>
            <a:r>
              <a:rPr lang="ru-RU" sz="3600" b="1" u="sng" dirty="0" smtClean="0">
                <a:latin typeface="Times New Roman" pitchFamily="18" charset="0"/>
                <a:cs typeface="Times New Roman" pitchFamily="18" charset="0"/>
              </a:rPr>
              <a:t>главных критериев  и факторов качества  исследования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- качественная разработка  его научного аппарата.</a:t>
            </a:r>
          </a:p>
          <a:p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В научном аппарате, как в зеркале, отражается суть работы, ее результаты, по которым сразу же можно оценить саму работу,  уровень исследовательской культуры, степень достоверности полученных результатов.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417638"/>
          </a:xfrm>
          <a:solidFill>
            <a:schemeClr val="accent3">
              <a:lumMod val="9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/>
          <a:lstStyle/>
          <a:p>
            <a:pPr algn="ctr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5. Структура. Требования: целесообразность, логичность, оптимальность…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5143536"/>
          </a:xfrm>
          <a:solidFill>
            <a:schemeClr val="accent2">
              <a:lumMod val="20000"/>
              <a:lumOff val="80000"/>
            </a:schemeClr>
          </a:solidFill>
        </p:spPr>
        <p:txBody>
          <a:bodyPr/>
          <a:lstStyle/>
          <a:p>
            <a:r>
              <a:rPr lang="ru-RU" b="1" u="sng" dirty="0" smtClean="0">
                <a:latin typeface="Times New Roman" pitchFamily="18" charset="0"/>
                <a:cs typeface="Times New Roman" pitchFamily="18" charset="0"/>
              </a:rPr>
              <a:t>Существующие недостатки: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Чрезмерное дробление  </a:t>
            </a:r>
          </a:p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(как результат   проблема </a:t>
            </a:r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достаточной степени аргументированности, а значит и обоснованности, убедительности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излагаемых положений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);</a:t>
            </a:r>
          </a:p>
          <a:p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Чрезмерное укрупнение: выделение одних глав без параграфов (например, наличие 4 глав и только одна из них имеет параграфы).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142852"/>
            <a:ext cx="8229600" cy="511156"/>
          </a:xfrm>
          <a:solidFill>
            <a:schemeClr val="accent3">
              <a:lumMod val="9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/>
          <a:lstStyle/>
          <a:p>
            <a:pPr algn="ctr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Проблемные точки: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714356"/>
            <a:ext cx="8715436" cy="5572164"/>
          </a:xfrm>
          <a:solidFill>
            <a:schemeClr val="accent2">
              <a:lumMod val="20000"/>
              <a:lumOff val="80000"/>
            </a:schemeClr>
          </a:solidFill>
        </p:spPr>
        <p:txBody>
          <a:bodyPr/>
          <a:lstStyle/>
          <a:p>
            <a:r>
              <a:rPr lang="ru-RU" sz="2400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Корреляция между объектом, предметом, темой, целью, задачами исследования, структурой работы и положениями, выносимыми на защиту.</a:t>
            </a:r>
          </a:p>
          <a:p>
            <a:endParaRPr lang="ru-RU" sz="2400" b="1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ru-RU" sz="2400" b="1" dirty="0" smtClean="0"/>
              <a:t>Конкретизация  содержания положений, выносимых на защиту  с представлением  уровня, типа и конкретного содержания новизны,  представления теоретической и практической значимости.</a:t>
            </a:r>
          </a:p>
          <a:p>
            <a:endParaRPr lang="ru-RU" sz="2400" b="1" dirty="0" smtClean="0"/>
          </a:p>
          <a:p>
            <a:r>
              <a:rPr lang="ru-RU" sz="2400" b="1" dirty="0" smtClean="0"/>
              <a:t>Соотношение теоретической и практической составляющей в исследовании:  магистерское исследование  не должно полностью превращаться  практически в техническую разработку.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857232"/>
            <a:ext cx="8643998" cy="5643602"/>
          </a:xfrm>
          <a:solidFill>
            <a:schemeClr val="accent2">
              <a:lumMod val="20000"/>
              <a:lumOff val="80000"/>
            </a:schemeClr>
          </a:solidFill>
        </p:spPr>
        <p:txBody>
          <a:bodyPr/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Степень обоснованности полученных результатов: эмпирической, методологической/теоретической, статистической.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Голословное заявление об эффективности, теоретической и практической  обоснованности полученных результатов без доказательств, обоснований их с позиции фактов, методологии, статистики</a:t>
            </a:r>
          </a:p>
          <a:p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(использования эмпирических, теоретических и статистических методов)</a:t>
            </a:r>
          </a:p>
          <a:p>
            <a:endParaRPr lang="ru-RU" dirty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857232"/>
          </a:xfrm>
          <a:solidFill>
            <a:schemeClr val="accent3">
              <a:lumMod val="9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/>
          <a:lstStyle/>
          <a:p>
            <a:pPr algn="ctr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Проблемные точки: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00232" y="1071546"/>
            <a:ext cx="5214974" cy="4286280"/>
          </a:xfrm>
          <a:prstGeom prst="round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0"/>
            <a:ext cx="8643998" cy="1714488"/>
          </a:xfrm>
          <a:solidFill>
            <a:schemeClr val="accent3">
              <a:lumMod val="9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/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1. Цели и задачи как составляющие научного аппарата. Требования: краткость, лаконичность, точность, логичность 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1785926"/>
            <a:ext cx="8643998" cy="5072074"/>
          </a:xfrm>
          <a:solidFill>
            <a:schemeClr val="bg1">
              <a:lumMod val="20000"/>
              <a:lumOff val="80000"/>
            </a:schemeClr>
          </a:solidFill>
        </p:spPr>
        <p:txBody>
          <a:bodyPr/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Выявленные недостатки:</a:t>
            </a:r>
          </a:p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1.1. </a:t>
            </a:r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Цели и задачи  формулируются в процессуальной форме, а не результативной.</a:t>
            </a:r>
          </a:p>
          <a:p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провести анализ  …; 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проанализировать…;</a:t>
            </a:r>
          </a:p>
          <a:p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обобщить данные …; </a:t>
            </a:r>
          </a:p>
          <a:p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рассмотрение… 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исследование…</a:t>
            </a:r>
          </a:p>
          <a:p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изучение…</a:t>
            </a:r>
          </a:p>
          <a:p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Такая формулировка не определяет ожидаемый результат, т.е. предмет задачи, а говорит только о способе получения неизвестного результата, научной процедуре, методе исследования…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  <a:solidFill>
            <a:schemeClr val="accent3">
              <a:lumMod val="9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/>
          <a:lstStyle/>
          <a:p>
            <a:r>
              <a:rPr lang="ru-RU" sz="3200" b="1" u="sng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Предлагаемые формулировки: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142984"/>
            <a:ext cx="8643998" cy="5500726"/>
          </a:xfrm>
          <a:solidFill>
            <a:schemeClr val="bg1">
              <a:lumMod val="20000"/>
              <a:lumOff val="80000"/>
            </a:schemeClr>
          </a:solidFill>
        </p:spPr>
        <p:txBody>
          <a:bodyPr/>
          <a:lstStyle/>
          <a:p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Выявить, определить, установить…  … структуру/ особенности, тенденции, закономерные связи/ факторы/ условия / признаки, свойства…</a:t>
            </a:r>
          </a:p>
          <a:p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Конкретизировать, уточнить, дополнить…  свойства/ критерии/ признаки /сущность/ систему/  структуру…</a:t>
            </a:r>
          </a:p>
          <a:p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Разработать и апробировать,  обосновать… /   методику/ модель/ механизм/ критерии и показатели…</a:t>
            </a:r>
          </a:p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Оценить… / результативность/ эффективность/ ..., надежность  метода, механизма…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214422"/>
          </a:xfrm>
          <a:solidFill>
            <a:schemeClr val="accent3">
              <a:lumMod val="9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/>
          <a:lstStyle/>
          <a:p>
            <a:r>
              <a:rPr lang="ru-RU" dirty="0" smtClean="0"/>
              <a:t>1. </a:t>
            </a:r>
            <a:r>
              <a:rPr lang="ru-RU" sz="3200" b="1" dirty="0" smtClean="0"/>
              <a:t>Цель, задачи: выявленные недостатки:</a:t>
            </a:r>
            <a:endParaRPr lang="ru-RU" sz="32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5357850"/>
          </a:xfrm>
          <a:solidFill>
            <a:schemeClr val="bg1">
              <a:lumMod val="20000"/>
              <a:lumOff val="80000"/>
            </a:schemeClr>
          </a:solidFill>
        </p:spPr>
        <p:txBody>
          <a:bodyPr/>
          <a:lstStyle/>
          <a:p>
            <a:endParaRPr lang="ru-RU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ru-RU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1.2</a:t>
            </a:r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Иногда задачи формулируются и некорректно с точки зрения стилистики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, точного  смыслового определения.  ?</a:t>
            </a:r>
          </a:p>
          <a:p>
            <a:endParaRPr lang="ru-RU" sz="2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Не совсем корректной является  формулировка задач в форме  принципиально незавершенного действия, например, </a:t>
            </a:r>
            <a:r>
              <a:rPr lang="ru-RU" sz="24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разработка, выделение, детализация и т.п.</a:t>
            </a:r>
          </a:p>
          <a:p>
            <a:endParaRPr lang="ru-RU" sz="2400" b="1" u="sng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1.3. </a:t>
            </a:r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Некоторые задачи дублируют цель и имеют одинаковую формулировку, буквально, дословно.</a:t>
            </a:r>
          </a:p>
          <a:p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00108"/>
          </a:xfrm>
          <a:solidFill>
            <a:schemeClr val="accent3">
              <a:lumMod val="9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/>
          <a:lstStyle/>
          <a:p>
            <a:pPr algn="ctr"/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dirty="0" smtClean="0"/>
              <a:t>. 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Цель, задачи: выявленные недостатки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5786454"/>
          </a:xfrm>
          <a:solidFill>
            <a:schemeClr val="bg1">
              <a:lumMod val="20000"/>
              <a:lumOff val="80000"/>
            </a:schemeClr>
          </a:solidFill>
        </p:spPr>
        <p:txBody>
          <a:bodyPr/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1.4.Чрезмерное дробление задач, количество которых в некоторых работах доходит до 7. Оптимально – 3- 4 задачи.</a:t>
            </a:r>
          </a:p>
          <a:p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1.5 Иногда задачи исследования формулируются как конкретные практические, точнее технические  задачи, решаемые в ходе выполнения исследования. </a:t>
            </a:r>
          </a:p>
          <a:p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Например,  обеспечить защиту…; реализовать механизм и т.п.</a:t>
            </a:r>
          </a:p>
          <a:p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этом случае работа выглядит только как техническое решение поставленной </a:t>
            </a: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цели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, техническая разработка</a:t>
            </a: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20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Задача исследовательской работы должна состоять в разработке и апробации определенных механизмов …, оценке их  эффективности или надежности и т.п. </a:t>
            </a:r>
          </a:p>
          <a:p>
            <a:endParaRPr lang="ru-RU" sz="28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46"/>
          </a:xfrm>
          <a:solidFill>
            <a:schemeClr val="accent3">
              <a:lumMod val="9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/>
          <a:lstStyle/>
          <a:p>
            <a:r>
              <a:rPr lang="ru-RU" dirty="0" smtClean="0"/>
              <a:t>2.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Объект, предмет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5429288"/>
          </a:xfrm>
          <a:solidFill>
            <a:schemeClr val="bg1">
              <a:lumMod val="20000"/>
              <a:lumOff val="80000"/>
            </a:schemeClr>
          </a:solidFill>
        </p:spPr>
        <p:txBody>
          <a:bodyPr/>
          <a:lstStyle/>
          <a:p>
            <a:r>
              <a:rPr lang="ru-RU" sz="3600" b="1" u="sng" dirty="0" smtClean="0">
                <a:latin typeface="Times New Roman" pitchFamily="18" charset="0"/>
                <a:cs typeface="Times New Roman" pitchFamily="18" charset="0"/>
              </a:rPr>
              <a:t>Напоминаем:</a:t>
            </a:r>
          </a:p>
          <a:p>
            <a:r>
              <a:rPr lang="ru-RU" sz="3600" b="1" u="sng" dirty="0" smtClean="0">
                <a:latin typeface="Times New Roman" pitchFamily="18" charset="0"/>
                <a:cs typeface="Times New Roman" pitchFamily="18" charset="0"/>
              </a:rPr>
              <a:t>Объект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— это избранный элемент реальности.</a:t>
            </a:r>
          </a:p>
          <a:p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3600" b="1" u="sng" dirty="0" smtClean="0">
                <a:latin typeface="Times New Roman" pitchFamily="18" charset="0"/>
                <a:cs typeface="Times New Roman" pitchFamily="18" charset="0"/>
              </a:rPr>
              <a:t>Предмет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— это свойства, стороны, отношения, особенности, процессы, ракурс изучения данного объекта, которые выделяются для изучения. </a:t>
            </a:r>
          </a:p>
          <a:p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39850"/>
          </a:xfrm>
          <a:solidFill>
            <a:schemeClr val="accent3">
              <a:lumMod val="9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/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2. Объект, предмет. Требования: точность, согласованность друг с другом,  предмета с темой, целью исследования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1785926"/>
            <a:ext cx="8572560" cy="4714908"/>
          </a:xfrm>
          <a:solidFill>
            <a:schemeClr val="bg1">
              <a:lumMod val="20000"/>
              <a:lumOff val="80000"/>
            </a:schemeClr>
          </a:solidFill>
        </p:spPr>
        <p:txBody>
          <a:bodyPr/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2.1. 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ряде 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работ определяется только объект,  в других - объект и предмет вообще  не определяются. 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2.2. 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Предмет исследования не  всегда согласуется с темой и целью  исследования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r>
              <a:rPr lang="ru-RU" sz="2400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Например, тема звучит как методика создания …, а предмет … особенности, но не методики, а другого объекта… . </a:t>
            </a:r>
          </a:p>
          <a:p>
            <a:endParaRPr lang="ru-RU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ru-RU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ru-RU" dirty="0"/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46"/>
          </a:xfrm>
          <a:solidFill>
            <a:schemeClr val="accent3">
              <a:lumMod val="9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/>
          <a:lstStyle/>
          <a:p>
            <a:r>
              <a:rPr lang="ru-RU" sz="2800" b="1" dirty="0" smtClean="0"/>
              <a:t>2. Объект,  предмет: пример  согласованной  формулировки</a:t>
            </a:r>
            <a:endParaRPr lang="ru-RU" sz="28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5500726"/>
          </a:xfrm>
          <a:solidFill>
            <a:schemeClr val="bg1">
              <a:lumMod val="20000"/>
              <a:lumOff val="80000"/>
            </a:schemeClr>
          </a:solidFill>
        </p:spPr>
        <p:txBody>
          <a:bodyPr/>
          <a:lstStyle/>
          <a:p>
            <a:r>
              <a:rPr lang="ru-RU" sz="2800" b="1" u="sng" dirty="0" smtClean="0">
                <a:latin typeface="Times New Roman" pitchFamily="18" charset="0"/>
                <a:cs typeface="Times New Roman" pitchFamily="18" charset="0"/>
              </a:rPr>
              <a:t>Объект: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видовая и экологическая структура сообществ жужелиц хвойных типов леса.</a:t>
            </a:r>
          </a:p>
          <a:p>
            <a:r>
              <a:rPr lang="ru-RU" sz="2800" b="1" u="sng" dirty="0" smtClean="0">
                <a:latin typeface="Times New Roman" pitchFamily="18" charset="0"/>
                <a:cs typeface="Times New Roman" pitchFamily="18" charset="0"/>
              </a:rPr>
              <a:t>Предмет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особенности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видовой и экологической структуры сообществ жужелиц хвойных типов леса Беловежской пущи.</a:t>
            </a:r>
          </a:p>
          <a:p>
            <a:endParaRPr lang="ru-RU" sz="28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Или: </a:t>
            </a:r>
            <a:r>
              <a:rPr lang="ru-RU" sz="2800" b="1" u="sng" dirty="0" smtClean="0">
                <a:latin typeface="Times New Roman" pitchFamily="18" charset="0"/>
                <a:cs typeface="Times New Roman" pitchFamily="18" charset="0"/>
              </a:rPr>
              <a:t>Объект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: сообщества жужелиц хвойных типов леса Беловежской пущи.</a:t>
            </a:r>
          </a:p>
          <a:p>
            <a:r>
              <a:rPr lang="ru-RU" sz="2800" b="1" u="sng" dirty="0" smtClean="0">
                <a:latin typeface="Times New Roman" pitchFamily="18" charset="0"/>
                <a:cs typeface="Times New Roman" pitchFamily="18" charset="0"/>
              </a:rPr>
              <a:t>Предмет: 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видовая и экологическая структура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сообщества жужелиц хвойных типов леса Беловежской пущи.</a:t>
            </a:r>
          </a:p>
          <a:p>
            <a:endParaRPr lang="ru-RU" dirty="0"/>
          </a:p>
        </p:txBody>
      </p:sp>
    </p:spTree>
  </p:cSld>
  <p:clrMapOvr>
    <a:masterClrMapping/>
  </p:clrMapOvr>
  <p:transition>
    <p:push dir="r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ind_0257_slide">
  <a:themeElements>
    <a:clrScheme name="Тема Office 1">
      <a:dk1>
        <a:srgbClr val="000000"/>
      </a:dk1>
      <a:lt1>
        <a:srgbClr val="FFD700"/>
      </a:lt1>
      <a:dk2>
        <a:srgbClr val="000000"/>
      </a:dk2>
      <a:lt2>
        <a:srgbClr val="999999"/>
      </a:lt2>
      <a:accent1>
        <a:srgbClr val="F9FF3D"/>
      </a:accent1>
      <a:accent2>
        <a:srgbClr val="E29F1D"/>
      </a:accent2>
      <a:accent3>
        <a:srgbClr val="FFE8AA"/>
      </a:accent3>
      <a:accent4>
        <a:srgbClr val="000000"/>
      </a:accent4>
      <a:accent5>
        <a:srgbClr val="FBFFAF"/>
      </a:accent5>
      <a:accent6>
        <a:srgbClr val="CD9019"/>
      </a:accent6>
      <a:hlink>
        <a:srgbClr val="806B00"/>
      </a:hlink>
      <a:folHlink>
        <a:srgbClr val="6B5C00"/>
      </a:folHlink>
    </a:clrScheme>
    <a:fontScheme name="Тема Office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Тема Office 1">
        <a:dk1>
          <a:srgbClr val="000000"/>
        </a:dk1>
        <a:lt1>
          <a:srgbClr val="FFD700"/>
        </a:lt1>
        <a:dk2>
          <a:srgbClr val="000000"/>
        </a:dk2>
        <a:lt2>
          <a:srgbClr val="999999"/>
        </a:lt2>
        <a:accent1>
          <a:srgbClr val="F9FF3D"/>
        </a:accent1>
        <a:accent2>
          <a:srgbClr val="E29F1D"/>
        </a:accent2>
        <a:accent3>
          <a:srgbClr val="FFE8AA"/>
        </a:accent3>
        <a:accent4>
          <a:srgbClr val="000000"/>
        </a:accent4>
        <a:accent5>
          <a:srgbClr val="FBFFAF"/>
        </a:accent5>
        <a:accent6>
          <a:srgbClr val="CD9019"/>
        </a:accent6>
        <a:hlink>
          <a:srgbClr val="806B00"/>
        </a:hlink>
        <a:folHlink>
          <a:srgbClr val="6B5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2">
        <a:dk1>
          <a:srgbClr val="000000"/>
        </a:dk1>
        <a:lt1>
          <a:srgbClr val="FFD700"/>
        </a:lt1>
        <a:dk2>
          <a:srgbClr val="000000"/>
        </a:dk2>
        <a:lt2>
          <a:srgbClr val="999999"/>
        </a:lt2>
        <a:accent1>
          <a:srgbClr val="F5FF05"/>
        </a:accent1>
        <a:accent2>
          <a:srgbClr val="FFA805"/>
        </a:accent2>
        <a:accent3>
          <a:srgbClr val="FFE8AA"/>
        </a:accent3>
        <a:accent4>
          <a:srgbClr val="000000"/>
        </a:accent4>
        <a:accent5>
          <a:srgbClr val="F9FFAA"/>
        </a:accent5>
        <a:accent6>
          <a:srgbClr val="E79804"/>
        </a:accent6>
        <a:hlink>
          <a:srgbClr val="6B5900"/>
        </a:hlink>
        <a:folHlink>
          <a:srgbClr val="754B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3">
        <a:dk1>
          <a:srgbClr val="000000"/>
        </a:dk1>
        <a:lt1>
          <a:srgbClr val="FFD700"/>
        </a:lt1>
        <a:dk2>
          <a:srgbClr val="000000"/>
        </a:dk2>
        <a:lt2>
          <a:srgbClr val="999999"/>
        </a:lt2>
        <a:accent1>
          <a:srgbClr val="D6B400"/>
        </a:accent1>
        <a:accent2>
          <a:srgbClr val="FFA50A"/>
        </a:accent2>
        <a:accent3>
          <a:srgbClr val="FFE8AA"/>
        </a:accent3>
        <a:accent4>
          <a:srgbClr val="000000"/>
        </a:accent4>
        <a:accent5>
          <a:srgbClr val="E8D6AA"/>
        </a:accent5>
        <a:accent6>
          <a:srgbClr val="E79508"/>
        </a:accent6>
        <a:hlink>
          <a:srgbClr val="4D006B"/>
        </a:hlink>
        <a:folHlink>
          <a:srgbClr val="00216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4">
        <a:dk1>
          <a:srgbClr val="000000"/>
        </a:dk1>
        <a:lt1>
          <a:srgbClr val="FFD700"/>
        </a:lt1>
        <a:dk2>
          <a:srgbClr val="000000"/>
        </a:dk2>
        <a:lt2>
          <a:srgbClr val="999999"/>
        </a:lt2>
        <a:accent1>
          <a:srgbClr val="05FF3E"/>
        </a:accent1>
        <a:accent2>
          <a:srgbClr val="3605FF"/>
        </a:accent2>
        <a:accent3>
          <a:srgbClr val="FFE8AA"/>
        </a:accent3>
        <a:accent4>
          <a:srgbClr val="000000"/>
        </a:accent4>
        <a:accent5>
          <a:srgbClr val="AAFFAF"/>
        </a:accent5>
        <a:accent6>
          <a:srgbClr val="3004E7"/>
        </a:accent6>
        <a:hlink>
          <a:srgbClr val="6B0E00"/>
        </a:hlink>
        <a:folHlink>
          <a:srgbClr val="6B5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5">
        <a:dk1>
          <a:srgbClr val="000000"/>
        </a:dk1>
        <a:lt1>
          <a:srgbClr val="FFFFFF"/>
        </a:lt1>
        <a:dk2>
          <a:srgbClr val="000000"/>
        </a:dk2>
        <a:lt2>
          <a:srgbClr val="999999"/>
        </a:lt2>
        <a:accent1>
          <a:srgbClr val="F9FF3D"/>
        </a:accent1>
        <a:accent2>
          <a:srgbClr val="E29F1D"/>
        </a:accent2>
        <a:accent3>
          <a:srgbClr val="FFFFFF"/>
        </a:accent3>
        <a:accent4>
          <a:srgbClr val="000000"/>
        </a:accent4>
        <a:accent5>
          <a:srgbClr val="FBFFAF"/>
        </a:accent5>
        <a:accent6>
          <a:srgbClr val="CD9019"/>
        </a:accent6>
        <a:hlink>
          <a:srgbClr val="806B00"/>
        </a:hlink>
        <a:folHlink>
          <a:srgbClr val="6B5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6">
        <a:dk1>
          <a:srgbClr val="000000"/>
        </a:dk1>
        <a:lt1>
          <a:srgbClr val="FFFFFF"/>
        </a:lt1>
        <a:dk2>
          <a:srgbClr val="000000"/>
        </a:dk2>
        <a:lt2>
          <a:srgbClr val="999999"/>
        </a:lt2>
        <a:accent1>
          <a:srgbClr val="F5FF05"/>
        </a:accent1>
        <a:accent2>
          <a:srgbClr val="FFA805"/>
        </a:accent2>
        <a:accent3>
          <a:srgbClr val="FFFFFF"/>
        </a:accent3>
        <a:accent4>
          <a:srgbClr val="000000"/>
        </a:accent4>
        <a:accent5>
          <a:srgbClr val="F9FFAA"/>
        </a:accent5>
        <a:accent6>
          <a:srgbClr val="E79804"/>
        </a:accent6>
        <a:hlink>
          <a:srgbClr val="6B5900"/>
        </a:hlink>
        <a:folHlink>
          <a:srgbClr val="754B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7">
        <a:dk1>
          <a:srgbClr val="000000"/>
        </a:dk1>
        <a:lt1>
          <a:srgbClr val="FFFFFF"/>
        </a:lt1>
        <a:dk2>
          <a:srgbClr val="000000"/>
        </a:dk2>
        <a:lt2>
          <a:srgbClr val="999999"/>
        </a:lt2>
        <a:accent1>
          <a:srgbClr val="D6B400"/>
        </a:accent1>
        <a:accent2>
          <a:srgbClr val="FFA50A"/>
        </a:accent2>
        <a:accent3>
          <a:srgbClr val="FFFFFF"/>
        </a:accent3>
        <a:accent4>
          <a:srgbClr val="000000"/>
        </a:accent4>
        <a:accent5>
          <a:srgbClr val="E8D6AA"/>
        </a:accent5>
        <a:accent6>
          <a:srgbClr val="E79508"/>
        </a:accent6>
        <a:hlink>
          <a:srgbClr val="4D006B"/>
        </a:hlink>
        <a:folHlink>
          <a:srgbClr val="00216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8">
        <a:dk1>
          <a:srgbClr val="000000"/>
        </a:dk1>
        <a:lt1>
          <a:srgbClr val="FFFFFF"/>
        </a:lt1>
        <a:dk2>
          <a:srgbClr val="000000"/>
        </a:dk2>
        <a:lt2>
          <a:srgbClr val="999999"/>
        </a:lt2>
        <a:accent1>
          <a:srgbClr val="05FF3E"/>
        </a:accent1>
        <a:accent2>
          <a:srgbClr val="3605FF"/>
        </a:accent2>
        <a:accent3>
          <a:srgbClr val="FFFFFF"/>
        </a:accent3>
        <a:accent4>
          <a:srgbClr val="000000"/>
        </a:accent4>
        <a:accent5>
          <a:srgbClr val="AAFFAF"/>
        </a:accent5>
        <a:accent6>
          <a:srgbClr val="3004E7"/>
        </a:accent6>
        <a:hlink>
          <a:srgbClr val="6B0E00"/>
        </a:hlink>
        <a:folHlink>
          <a:srgbClr val="6B5F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Желто коричневый</Template>
  <TotalTime>364</TotalTime>
  <Words>1369</Words>
  <Application>Microsoft Office PowerPoint</Application>
  <PresentationFormat>Экран (4:3)</PresentationFormat>
  <Paragraphs>145</Paragraphs>
  <Slides>23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4" baseType="lpstr">
      <vt:lpstr>ind_0257_slide</vt:lpstr>
      <vt:lpstr>Оценка качества исследовательских (магистерских и дипломных) работ</vt:lpstr>
      <vt:lpstr>Слайд 2</vt:lpstr>
      <vt:lpstr>1. Цели и задачи как составляющие научного аппарата. Требования: краткость, лаконичность, точность, логичность </vt:lpstr>
      <vt:lpstr>Предлагаемые формулировки:</vt:lpstr>
      <vt:lpstr>1. Цель, задачи: выявленные недостатки:</vt:lpstr>
      <vt:lpstr>1. Цель, задачи: выявленные недостатки</vt:lpstr>
      <vt:lpstr>2. Объект, предмет</vt:lpstr>
      <vt:lpstr>2. Объект, предмет. Требования: точность, согласованность друг с другом,  предмета с темой, целью исследования</vt:lpstr>
      <vt:lpstr>2. Объект,  предмет: пример  согласованной  формулировки</vt:lpstr>
      <vt:lpstr>3. Оценка результативности: параметры</vt:lpstr>
      <vt:lpstr>3. Новизна, теоретическая и практическая значимость исследования как критерии качества</vt:lpstr>
      <vt:lpstr>Уровни новизны / по В. М. Полонскому</vt:lpstr>
      <vt:lpstr> В качестве научной новизны могут выступать: </vt:lpstr>
      <vt:lpstr> 3. Новизна: конкретное содержание некоторых объектов новизны / по Белоусову В.И.)  </vt:lpstr>
      <vt:lpstr>3. Конкретное содержание новизны</vt:lpstr>
      <vt:lpstr>Формулу новизны исследования</vt:lpstr>
      <vt:lpstr> Алгоритм формулирования научной новизны </vt:lpstr>
      <vt:lpstr>Примеры некорректных формулировок новизны в конкурсных работах:</vt:lpstr>
      <vt:lpstr>4. Теоретическая и практическая значимость</vt:lpstr>
      <vt:lpstr>5. Структура. Требования: целесообразность, логичность, оптимальность…</vt:lpstr>
      <vt:lpstr>Проблемные точки:</vt:lpstr>
      <vt:lpstr>Проблемные точки:</vt:lpstr>
      <vt:lpstr>Слайд 23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STOSCOMP</dc:creator>
  <cp:lastModifiedBy>Admin</cp:lastModifiedBy>
  <cp:revision>40</cp:revision>
  <dcterms:created xsi:type="dcterms:W3CDTF">2014-03-25T20:58:30Z</dcterms:created>
  <dcterms:modified xsi:type="dcterms:W3CDTF">2014-04-02T08:52:21Z</dcterms:modified>
</cp:coreProperties>
</file>