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6" r:id="rId2"/>
    <p:sldId id="267" r:id="rId3"/>
    <p:sldId id="268" r:id="rId4"/>
  </p:sldIdLst>
  <p:sldSz cx="7561263" cy="106934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214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429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643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858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607313" algn="l" defTabSz="1042925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128775" algn="l" defTabSz="1042925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50238" algn="l" defTabSz="1042925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71700" algn="l" defTabSz="1042925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94714" autoAdjust="0"/>
  </p:normalViewPr>
  <p:slideViewPr>
    <p:cSldViewPr>
      <p:cViewPr varScale="1">
        <p:scale>
          <a:sx n="71" d="100"/>
          <a:sy n="71" d="100"/>
        </p:scale>
        <p:origin x="2916" y="84"/>
      </p:cViewPr>
      <p:guideLst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329003-A476-4994-A9BC-9D0C3694D604}" type="datetimeFigureOut">
              <a:rPr lang="ru-RU"/>
              <a:pPr>
                <a:defRPr/>
              </a:pPr>
              <a:t>11.10.2017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B28D39B-ED9E-46FD-BEE2-F57200465E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138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46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25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38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85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313" algn="l" defTabSz="104292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775" algn="l" defTabSz="104292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238" algn="l" defTabSz="104292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1700" algn="l" defTabSz="104292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28D39B-ED9E-46FD-BEE2-F57200465EEE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807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28D39B-ED9E-46FD-BEE2-F57200465EE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586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41074" y="2138680"/>
            <a:ext cx="6492604" cy="2851573"/>
          </a:xfrm>
          <a:ln>
            <a:noFill/>
          </a:ln>
        </p:spPr>
        <p:txBody>
          <a:bodyPr tIns="0" rIns="2085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41074" y="5034125"/>
            <a:ext cx="6495125" cy="2732758"/>
          </a:xfrm>
        </p:spPr>
        <p:txBody>
          <a:bodyPr lIns="0" rIns="20858"/>
          <a:lstStyle>
            <a:lvl1pPr marL="0" marR="52146" indent="0" algn="r">
              <a:buNone/>
              <a:defRPr>
                <a:solidFill>
                  <a:schemeClr val="tx1"/>
                </a:solidFill>
              </a:defRPr>
            </a:lvl1pPr>
            <a:lvl2pPr marL="521463" indent="0" algn="ctr">
              <a:buNone/>
            </a:lvl2pPr>
            <a:lvl3pPr marL="1042925" indent="0" algn="ctr">
              <a:buNone/>
            </a:lvl3pPr>
            <a:lvl4pPr marL="1564388" indent="0" algn="ctr">
              <a:buNone/>
            </a:lvl4pPr>
            <a:lvl5pPr marL="2085850" indent="0" algn="ctr">
              <a:buNone/>
            </a:lvl5pPr>
            <a:lvl6pPr marL="2607313" indent="0" algn="ctr">
              <a:buNone/>
            </a:lvl6pPr>
            <a:lvl7pPr marL="3128775" indent="0" algn="ctr">
              <a:buNone/>
            </a:lvl7pPr>
            <a:lvl8pPr marL="3650238" indent="0" algn="ctr">
              <a:buNone/>
            </a:lvl8pPr>
            <a:lvl9pPr marL="41717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920A-FDFD-47B8-B023-C148B5624842}" type="datetimeFigureOut">
              <a:rPr lang="ru-RU"/>
              <a:pPr>
                <a:defRPr/>
              </a:pPr>
              <a:t>11.10.2017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99EDB-39E8-4CED-A4BD-72C11B993C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7FB4C-CC5C-4E86-AD5A-F88D27244E18}" type="datetimeFigureOut">
              <a:rPr lang="ru-RU"/>
              <a:pPr>
                <a:defRPr/>
              </a:pPr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B363D-47AD-454F-9C6E-E294DBCEF5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81917" y="1425791"/>
            <a:ext cx="1701284" cy="812648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8063" y="1425791"/>
            <a:ext cx="4977831" cy="81264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0820A-C6EE-4627-B42E-927559E44A02}" type="datetimeFigureOut">
              <a:rPr lang="ru-RU"/>
              <a:pPr>
                <a:defRPr/>
              </a:pPr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13CCA-8868-4010-830C-61FF00AEB2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D51F7-DCA8-4D6B-B135-21C97CBC0B64}" type="datetimeFigureOut">
              <a:rPr lang="ru-RU"/>
              <a:pPr>
                <a:defRPr/>
              </a:pPr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B33A7-4C45-4C27-82C4-93E048D3A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553" y="2053133"/>
            <a:ext cx="6427074" cy="212442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8553" y="4217273"/>
            <a:ext cx="6427074" cy="2354032"/>
          </a:xfrm>
        </p:spPr>
        <p:txBody>
          <a:bodyPr lIns="52146" rIns="52146"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3C9F-994E-4D8D-9955-C2364829D4F6}" type="datetimeFigureOut">
              <a:rPr lang="ru-RU"/>
              <a:pPr>
                <a:defRPr/>
              </a:pPr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8AC72-78A0-4AC2-8ACD-F745492102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1097857"/>
            <a:ext cx="6805137" cy="17822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8063" y="2993910"/>
            <a:ext cx="3339558" cy="6915065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43642" y="2993910"/>
            <a:ext cx="3339558" cy="6915065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E0454-04B7-45F7-82DA-84E8EF0AF3A2}" type="datetimeFigureOut">
              <a:rPr lang="ru-RU"/>
              <a:pPr>
                <a:defRPr/>
              </a:pPr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9EF6B-A14A-46C1-AB14-2E2F57ABDA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1097857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5" y="2892812"/>
            <a:ext cx="3340871" cy="1028101"/>
          </a:xfrm>
        </p:spPr>
        <p:txBody>
          <a:bodyPr lIns="52146" tIns="0" rIns="52146" bIns="0" anchor="ctr">
            <a:noAutofit/>
          </a:bodyPr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841019" y="2899844"/>
            <a:ext cx="3342183" cy="1021070"/>
          </a:xfrm>
        </p:spPr>
        <p:txBody>
          <a:bodyPr lIns="52146" tIns="0" rIns="52146" bIns="0" anchor="ctr"/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78065" y="3920915"/>
            <a:ext cx="3340871" cy="5996475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41019" y="3920915"/>
            <a:ext cx="3342183" cy="5996475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D88B4-2118-49B2-A1AD-91FF025B1AFA}" type="datetimeFigureOut">
              <a:rPr lang="ru-RU"/>
              <a:pPr>
                <a:defRPr/>
              </a:pPr>
              <a:t>11.10.2017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0A743-8E86-4EBC-900E-6DD25D70FE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1097857"/>
            <a:ext cx="6868147" cy="1782233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64481-7E0A-45DB-A9D3-66028BC283AC}" type="datetimeFigureOut">
              <a:rPr lang="ru-RU"/>
              <a:pPr>
                <a:defRPr/>
              </a:pPr>
              <a:t>11.10.2017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D6005-F386-4FEE-A3BB-C67EAF50B1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3F5A4-259F-4AAC-BE8C-44C873CAA882}" type="datetimeFigureOut">
              <a:rPr lang="ru-RU"/>
              <a:pPr>
                <a:defRPr/>
              </a:pPr>
              <a:t>11.10.2017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D69B1-76E2-4CC0-82C7-C53D92B5F3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095" y="802010"/>
            <a:ext cx="2268379" cy="1811937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3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67095" y="2613942"/>
            <a:ext cx="2268379" cy="7128933"/>
          </a:xfrm>
        </p:spPr>
        <p:txBody>
          <a:bodyPr lIns="20858" rIns="20858"/>
          <a:lstStyle>
            <a:lvl1pPr marL="0" indent="0" algn="l">
              <a:buNone/>
              <a:defRPr sz="1600"/>
            </a:lvl1pPr>
            <a:lvl2pPr indent="0" algn="l">
              <a:buNone/>
              <a:defRPr sz="1400"/>
            </a:lvl2pPr>
            <a:lvl3pPr indent="0" algn="l">
              <a:buNone/>
              <a:defRPr sz="1100"/>
            </a:lvl3pPr>
            <a:lvl4pPr indent="0" algn="l">
              <a:buNone/>
              <a:defRPr sz="1000"/>
            </a:lvl4pPr>
            <a:lvl5pPr indent="0" algn="l">
              <a:buNone/>
              <a:defRPr sz="10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956244" y="2613942"/>
            <a:ext cx="4226957" cy="7128933"/>
          </a:xfrm>
        </p:spPr>
        <p:txBody>
          <a:bodyPr tIns="0"/>
          <a:lstStyle>
            <a:lvl1pPr>
              <a:defRPr sz="3200"/>
            </a:lvl1pPr>
            <a:lvl2pPr>
              <a:defRPr sz="3000"/>
            </a:lvl2pPr>
            <a:lvl3pPr>
              <a:defRPr sz="2700"/>
            </a:lvl3pPr>
            <a:lvl4pPr>
              <a:defRPr sz="2300"/>
            </a:lvl4pPr>
            <a:lvl5pPr>
              <a:defRPr sz="21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07B4F-8DF1-48C2-8506-D4FAD02B111B}" type="datetimeFigureOut">
              <a:rPr lang="ru-RU"/>
              <a:pPr>
                <a:defRPr/>
              </a:pPr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3B774-1575-47B9-A195-2D949E77F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2618437" y="1728396"/>
            <a:ext cx="4347726" cy="641604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2" tIns="52146" rIns="104292" bIns="5214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6617857" y="8357932"/>
            <a:ext cx="129522" cy="24134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2" tIns="52146" rIns="104292" bIns="5214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8752" y="9068969"/>
            <a:ext cx="7578767" cy="16244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292" tIns="52146" rIns="104292" bIns="52146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3623107" y="9698320"/>
            <a:ext cx="3938158" cy="99508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292" tIns="52146" rIns="104292" bIns="52146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85" y="1835245"/>
            <a:ext cx="1829826" cy="2467716"/>
          </a:xfrm>
        </p:spPr>
        <p:txBody>
          <a:bodyPr lIns="52146" rIns="52146" bIns="52146"/>
          <a:lstStyle>
            <a:lvl1pPr algn="l">
              <a:buNone/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084" y="4410810"/>
            <a:ext cx="1827305" cy="3398125"/>
          </a:xfrm>
        </p:spPr>
        <p:txBody>
          <a:bodyPr lIns="73005" rIns="52146"/>
          <a:lstStyle>
            <a:lvl1pPr marL="0" indent="0" algn="l">
              <a:spcBef>
                <a:spcPts val="285"/>
              </a:spcBef>
              <a:buFontTx/>
              <a:buNone/>
              <a:defRPr sz="15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2882436" y="1870359"/>
            <a:ext cx="3818438" cy="6130883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7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989AD-627D-4B67-8C5B-07BBBEF7939B}" type="datetimeFigureOut">
              <a:rPr lang="ru-RU"/>
              <a:pPr>
                <a:defRPr/>
              </a:pPr>
              <a:t>11.10.2017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679116" y="9911819"/>
            <a:ext cx="504084" cy="5680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39647-5228-4480-A5CA-479B1951C6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62000">
              <a:schemeClr val="accent3">
                <a:lumMod val="60000"/>
                <a:lumOff val="40000"/>
                <a:alpha val="41000"/>
              </a:schemeClr>
            </a:gs>
            <a:gs pos="100000">
              <a:schemeClr val="accent2">
                <a:lumMod val="60000"/>
                <a:lumOff val="40000"/>
                <a:alpha val="62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8752" y="-11137"/>
            <a:ext cx="7578767" cy="16244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292" tIns="52146" rIns="104292" bIns="52146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3623107" y="-11139"/>
            <a:ext cx="3938158" cy="99508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292" tIns="52146" rIns="104292" bIns="52146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378063" y="1097188"/>
            <a:ext cx="6805137" cy="1782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52146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378063" y="3018660"/>
            <a:ext cx="6805137" cy="6843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92" tIns="52146" rIns="104292" bIns="52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378063" y="9911819"/>
            <a:ext cx="1764295" cy="56808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069546-8E57-43C3-AB0A-72DA2F542A52}" type="datetimeFigureOut">
              <a:rPr lang="ru-RU"/>
              <a:pPr>
                <a:defRPr/>
              </a:pPr>
              <a:t>11.10.2017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205368" y="9911819"/>
            <a:ext cx="2772463" cy="56808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6553095" y="9911819"/>
            <a:ext cx="630105" cy="568087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5F78BAC-3C41-4E05-B853-6B125E4DDC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5752" y="315604"/>
            <a:ext cx="7591019" cy="1011789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7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Calibri" pitchFamily="34" charset="0"/>
        </a:defRPr>
      </a:lvl5pPr>
      <a:lvl6pPr marL="521463" algn="l" rtl="0" fontAlgn="base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Calibri" pitchFamily="34" charset="0"/>
        </a:defRPr>
      </a:lvl6pPr>
      <a:lvl7pPr marL="1042925" algn="l" rtl="0" fontAlgn="base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Calibri" pitchFamily="34" charset="0"/>
        </a:defRPr>
      </a:lvl7pPr>
      <a:lvl8pPr marL="1564388" algn="l" rtl="0" fontAlgn="base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Calibri" pitchFamily="34" charset="0"/>
        </a:defRPr>
      </a:lvl8pPr>
      <a:lvl9pPr marL="2085850" algn="l" rtl="0" fontAlgn="base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Calibri" pitchFamily="34" charset="0"/>
        </a:defRPr>
      </a:lvl9pPr>
    </p:titleStyle>
    <p:bodyStyle>
      <a:lvl1pPr marL="311428" indent="-311428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9685" indent="-28064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25" indent="-280649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353" indent="-23900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667594" indent="-239003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981558" indent="-23987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190143" indent="-208585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03020" indent="-208585" algn="l" rtl="0" eaLnBrk="1" latinLnBrk="0" hangingPunct="1">
        <a:spcBef>
          <a:spcPct val="20000"/>
        </a:spcBef>
        <a:buClr>
          <a:schemeClr val="tx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815897" indent="-208585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4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8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58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73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87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5023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1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Прямоугольник 5"/>
          <p:cNvSpPr>
            <a:spLocks noChangeArrowheads="1"/>
          </p:cNvSpPr>
          <p:nvPr/>
        </p:nvSpPr>
        <p:spPr bwMode="auto">
          <a:xfrm>
            <a:off x="3566317" y="560354"/>
            <a:ext cx="3714776" cy="2244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292" tIns="52146" rIns="104292" bIns="52146">
            <a:spAutoFit/>
          </a:bodyPr>
          <a:lstStyle/>
          <a:p>
            <a:pPr algn="just"/>
            <a:endParaRPr lang="ru-RU" sz="1300" i="1" dirty="0">
              <a:solidFill>
                <a:schemeClr val="bg1"/>
              </a:solidFill>
              <a:latin typeface="Constantia" pitchFamily="18" charset="0"/>
            </a:endParaRPr>
          </a:p>
          <a:p>
            <a:pPr algn="just"/>
            <a:endParaRPr lang="ru-RU" sz="1400" i="1" dirty="0">
              <a:solidFill>
                <a:schemeClr val="bg1"/>
              </a:solidFill>
              <a:latin typeface="Constantia" pitchFamily="18" charset="0"/>
            </a:endParaRPr>
          </a:p>
          <a:p>
            <a:pPr algn="just"/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Родина попугая монаха – юго-восток Бра-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зилии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, центральная часть Аргентины. Попугаи живут большими стаями, строя общие гнёзда в ветвистой кроне деревьев.</a:t>
            </a:r>
            <a:r>
              <a:rPr lang="ru-RU" sz="1400" dirty="0" smtClean="0"/>
              <a:t> 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Религиозное название птицы обусловлено окрасом оперения, которое очень похоже на старинную рясу монахов-квакеров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. </a:t>
            </a:r>
            <a:endParaRPr lang="ru-RU" sz="1400" i="1" dirty="0" smtClean="0">
              <a:solidFill>
                <a:schemeClr val="bg1"/>
              </a:solidFill>
              <a:latin typeface="+mn-lt"/>
            </a:endParaRPr>
          </a:p>
          <a:p>
            <a:pPr algn="just"/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80169" y="2703494"/>
            <a:ext cx="6852394" cy="1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7" name="Прямоугольник 7"/>
          <p:cNvSpPr>
            <a:spLocks noChangeArrowheads="1"/>
          </p:cNvSpPr>
          <p:nvPr/>
        </p:nvSpPr>
        <p:spPr bwMode="auto">
          <a:xfrm>
            <a:off x="3352003" y="2774932"/>
            <a:ext cx="4000528" cy="102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292" tIns="52146" rIns="104292" bIns="52146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+mn-lt"/>
              </a:rPr>
              <a:t>Перепел японский 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 (</a:t>
            </a:r>
            <a:r>
              <a:rPr lang="en-US" sz="1400" b="1" i="1" dirty="0" err="1" smtClean="0">
                <a:solidFill>
                  <a:schemeClr val="bg1"/>
                </a:solidFill>
                <a:latin typeface="+mn-lt"/>
              </a:rPr>
              <a:t>Coturnix</a:t>
            </a:r>
            <a:r>
              <a:rPr lang="en-US" sz="1400" b="1" i="1" dirty="0" smtClean="0">
                <a:solidFill>
                  <a:schemeClr val="bg1"/>
                </a:solidFill>
                <a:latin typeface="+mn-lt"/>
              </a:rPr>
              <a:t> japonica</a:t>
            </a:r>
            <a:r>
              <a:rPr lang="ru-RU" sz="1400" b="1" i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+mn-lt"/>
              </a:rPr>
              <a:t>Temminck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400" b="1" dirty="0" smtClean="0">
                <a:solidFill>
                  <a:schemeClr val="bg1"/>
                </a:solidFill>
                <a:latin typeface="+mn-lt"/>
              </a:rPr>
              <a:t>et 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400" b="1" dirty="0" smtClean="0">
                <a:solidFill>
                  <a:schemeClr val="bg1"/>
                </a:solidFill>
                <a:latin typeface="+mn-lt"/>
              </a:rPr>
              <a:t>Schlegel)</a:t>
            </a:r>
            <a:endParaRPr lang="ru-RU" sz="1400" b="1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+mn-lt"/>
              </a:rPr>
              <a:t>Сем. Фазановые (</a:t>
            </a:r>
            <a:r>
              <a:rPr lang="en-US" sz="1400" i="1" dirty="0" err="1" smtClean="0">
                <a:solidFill>
                  <a:schemeClr val="bg1"/>
                </a:solidFill>
                <a:latin typeface="+mn-lt"/>
              </a:rPr>
              <a:t>Phasianidae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)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 </a:t>
            </a:r>
            <a:endParaRPr lang="ru-RU" sz="14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318" name="Прямоугольник 9"/>
          <p:cNvSpPr>
            <a:spLocks noChangeArrowheads="1"/>
          </p:cNvSpPr>
          <p:nvPr/>
        </p:nvSpPr>
        <p:spPr bwMode="auto">
          <a:xfrm>
            <a:off x="2916535" y="3546500"/>
            <a:ext cx="4364558" cy="1828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292" tIns="52146" rIns="104292" bIns="52146">
            <a:spAutoFit/>
          </a:bodyPr>
          <a:lstStyle/>
          <a:p>
            <a:pPr algn="just">
              <a:tabLst>
                <a:tab pos="80963" algn="l"/>
                <a:tab pos="3494088" algn="l"/>
              </a:tabLst>
            </a:pP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Перепел японский или немой – перелетная птица родом из Маньчжурии, Приморья, Японии. 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Одо-машнен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 человеком в Японии в конце XIX – начале XX века. Является основной птицей на перепели-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ных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 фермах, где разводится ради мяса и яиц; и основой </a:t>
            </a:r>
            <a:r>
              <a:rPr lang="ru-RU" sz="1400" i="1" dirty="0">
                <a:solidFill>
                  <a:schemeClr val="bg1"/>
                </a:solidFill>
                <a:latin typeface="+mn-lt"/>
              </a:rPr>
              <a:t>для множества цветных 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разновиднос-тей</a:t>
            </a:r>
            <a:r>
              <a:rPr lang="ru-RU" sz="1400" i="1" dirty="0">
                <a:solidFill>
                  <a:schemeClr val="bg1"/>
                </a:solidFill>
                <a:latin typeface="+mn-lt"/>
              </a:rPr>
              <a:t>, которые в большинстве своем 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используются </a:t>
            </a:r>
            <a:r>
              <a:rPr lang="ru-RU" sz="1400" i="1" dirty="0">
                <a:solidFill>
                  <a:schemeClr val="bg1"/>
                </a:solidFill>
                <a:latin typeface="+mn-lt"/>
              </a:rPr>
              <a:t>как декоративные 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птицы. </a:t>
            </a:r>
            <a:endParaRPr lang="ru-RU" sz="1400" i="1" dirty="0">
              <a:solidFill>
                <a:schemeClr val="bg1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324" name="Rectangle 5"/>
          <p:cNvSpPr>
            <a:spLocks noChangeArrowheads="1"/>
          </p:cNvSpPr>
          <p:nvPr/>
        </p:nvSpPr>
        <p:spPr bwMode="auto">
          <a:xfrm>
            <a:off x="3709193" y="8775724"/>
            <a:ext cx="3571900" cy="161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292" tIns="52146" rIns="104292" bIns="52146" anchor="t">
            <a:spAutoFit/>
          </a:bodyPr>
          <a:lstStyle/>
          <a:p>
            <a:pPr algn="just"/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Горлица бриллиантовая распространена в Австралии, населяет леса и заросли кустарников, растущих возле воды. 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Тём-но-серые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 крылья этой птицы усыпаны крошечными белыми пятнами, которые внешне напоминают алмазную россыпь, что и дало видовое название.</a:t>
            </a:r>
            <a:endParaRPr lang="ru-RU" sz="1400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66317" y="7989906"/>
            <a:ext cx="385765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+mn-lt"/>
              </a:rPr>
              <a:t>Горлица бриллиантовая</a:t>
            </a:r>
          </a:p>
          <a:p>
            <a:pPr lvl="0" algn="ctr"/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 (</a:t>
            </a:r>
            <a:r>
              <a:rPr lang="ru-RU" sz="1400" b="1" i="1" dirty="0" err="1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Geopelia</a:t>
            </a:r>
            <a:r>
              <a:rPr lang="ru-RU" sz="1400" b="1" i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cuneata</a:t>
            </a:r>
            <a:r>
              <a:rPr lang="ru-RU" sz="1400" b="1" i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Latham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)</a:t>
            </a:r>
          </a:p>
          <a:p>
            <a:pPr lvl="0" algn="ctr"/>
            <a:r>
              <a:rPr lang="ru-RU" sz="1400" dirty="0" smtClean="0">
                <a:solidFill>
                  <a:schemeClr val="bg1"/>
                </a:solidFill>
                <a:latin typeface="+mn-lt"/>
                <a:ea typeface="Calibri" pitchFamily="34" charset="0"/>
                <a:cs typeface="Times New Roman" pitchFamily="18" charset="0"/>
              </a:rPr>
              <a:t>Сем. Голубиные (</a:t>
            </a:r>
            <a:r>
              <a:rPr lang="en-US" sz="1400" i="1" dirty="0" err="1" smtClean="0">
                <a:solidFill>
                  <a:schemeClr val="bg1"/>
                </a:solidFill>
                <a:latin typeface="+mn-lt"/>
              </a:rPr>
              <a:t>Columbidae</a:t>
            </a:r>
            <a:r>
              <a:rPr lang="ru-RU" sz="14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)</a:t>
            </a:r>
            <a:endParaRPr lang="ru-RU" sz="1400" dirty="0" smtClean="0">
              <a:solidFill>
                <a:schemeClr val="bg1"/>
              </a:solidFill>
              <a:cs typeface="Arial" pitchFamily="34" charset="0"/>
            </a:endParaRPr>
          </a:p>
          <a:p>
            <a:endParaRPr lang="ru-RU" sz="16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80169" y="7989906"/>
            <a:ext cx="6852394" cy="1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3783013" y="203164"/>
            <a:ext cx="377825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Попугай монах-квакер</a:t>
            </a:r>
          </a:p>
          <a:p>
            <a:pPr lvl="0" algn="ctr"/>
            <a:r>
              <a:rPr lang="ru-RU" sz="1400" b="1" i="1" dirty="0" smtClean="0">
                <a:solidFill>
                  <a:schemeClr val="bg1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(</a:t>
            </a:r>
            <a:r>
              <a:rPr lang="ru-RU" sz="1400" b="1" i="1" dirty="0" err="1" smtClean="0">
                <a:solidFill>
                  <a:schemeClr val="bg1"/>
                </a:solidFill>
                <a:latin typeface="+mn-lt"/>
              </a:rPr>
              <a:t>Myiopsitta</a:t>
            </a:r>
            <a:r>
              <a:rPr lang="ru-RU" sz="1400" b="1" i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+mn-lt"/>
              </a:rPr>
              <a:t>monachus</a:t>
            </a:r>
            <a:r>
              <a:rPr lang="ru-RU" sz="1400" b="1" i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+mn-lt"/>
              </a:rPr>
              <a:t>Boddaert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)</a:t>
            </a:r>
            <a:endParaRPr lang="ru-RU" sz="1400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  <a:p>
            <a:pPr algn="ctr" eaLnBrk="0" hangingPunct="0"/>
            <a:r>
              <a:rPr lang="ru-RU" sz="1400" dirty="0" smtClean="0">
                <a:solidFill>
                  <a:schemeClr val="bg1"/>
                </a:solidFill>
                <a:latin typeface="+mn-lt"/>
                <a:ea typeface="Calibri" pitchFamily="34" charset="0"/>
                <a:cs typeface="Times New Roman" pitchFamily="18" charset="0"/>
              </a:rPr>
              <a:t>Сем. </a:t>
            </a:r>
            <a:r>
              <a:rPr lang="ru-RU" sz="1400" dirty="0" err="1" smtClean="0">
                <a:solidFill>
                  <a:schemeClr val="bg1"/>
                </a:solidFill>
                <a:latin typeface="+mn-lt"/>
                <a:ea typeface="Calibri" pitchFamily="34" charset="0"/>
                <a:cs typeface="Times New Roman" pitchFamily="18" charset="0"/>
              </a:rPr>
              <a:t>Попугаевые</a:t>
            </a:r>
            <a:r>
              <a:rPr lang="ru-RU" sz="1400" dirty="0" smtClean="0">
                <a:solidFill>
                  <a:schemeClr val="bg1"/>
                </a:solidFill>
                <a:latin typeface="+mn-lt"/>
                <a:ea typeface="Calibri" pitchFamily="34" charset="0"/>
                <a:cs typeface="Times New Roman" pitchFamily="18" charset="0"/>
              </a:rPr>
              <a:t> (</a:t>
            </a:r>
            <a:r>
              <a:rPr lang="en-US" sz="1400" i="1" dirty="0" err="1" smtClean="0">
                <a:solidFill>
                  <a:schemeClr val="bg1"/>
                </a:solidFill>
                <a:latin typeface="+mn-lt"/>
              </a:rPr>
              <a:t>Psittacidae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)</a:t>
            </a:r>
            <a:endParaRPr lang="ru-RU" sz="1400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  <a:p>
            <a:pPr lvl="0" algn="ctr" eaLnBrk="0" hangingPunct="0"/>
            <a:endParaRPr lang="ru-RU" sz="1400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916535" y="5512527"/>
            <a:ext cx="18722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80963" algn="l"/>
                <a:tab pos="3494088" algn="l"/>
              </a:tabLst>
            </a:pP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Мини-курочки</a:t>
            </a:r>
            <a:r>
              <a:rPr lang="ru-RU" sz="1400" i="1" dirty="0">
                <a:solidFill>
                  <a:schemeClr val="bg1"/>
                </a:solidFill>
                <a:latin typeface="+mn-lt"/>
              </a:rPr>
              <a:t>, так с любовью 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называ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-ют этих птиц. 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Поч-ти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 каждый день самка перепела не-сет яйцо, которое употребляют в пи-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щу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.</a:t>
            </a:r>
          </a:p>
        </p:txBody>
      </p:sp>
      <p:pic>
        <p:nvPicPr>
          <p:cNvPr id="1029" name="Picture 5" descr="C:\Users\Зимний Сад\Desktop\ind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045" y="2917808"/>
            <a:ext cx="2276897" cy="20239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7" name="Picture 3" descr="C:\Users\Зимний Сад\Desktop\13262450_w640_h640_kalita_monah.jpg"/>
          <p:cNvPicPr>
            <a:picLocks noChangeAspect="1" noChangeArrowheads="1"/>
          </p:cNvPicPr>
          <p:nvPr/>
        </p:nvPicPr>
        <p:blipFill rotWithShape="1">
          <a:blip r:embed="rId4" cstate="print"/>
          <a:srcRect t="6025" b="8902"/>
          <a:stretch/>
        </p:blipFill>
        <p:spPr bwMode="auto">
          <a:xfrm>
            <a:off x="351607" y="346040"/>
            <a:ext cx="2970000" cy="20173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Рисунок 15" descr="C:\Users\Зимний Сад\Desktop\perepel_tehasskij_belyj_faraon_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3045" y="5561014"/>
            <a:ext cx="2218853" cy="17813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Рисунок 17" descr="C:\Users\Зимний Сад\Desktop\kitaiskii_raspisnoi_perepel_6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95077" y="5561014"/>
            <a:ext cx="2184450" cy="18617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718616" y="5006027"/>
            <a:ext cx="15135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порода Фараон</a:t>
            </a:r>
            <a:endParaRPr lang="ru-RU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1606" y="7473991"/>
            <a:ext cx="31531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порода Техасский белый фараон</a:t>
            </a:r>
            <a:endParaRPr lang="ru-RU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02960" y="7473991"/>
            <a:ext cx="2880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порода Китайский расписной</a:t>
            </a:r>
            <a:endParaRPr lang="ru-RU" sz="14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9" name="Picture 5" descr="C:\Users\Зимний Сад\Desktop\images.jpg"/>
          <p:cNvPicPr>
            <a:picLocks noChangeAspect="1" noChangeArrowheads="1"/>
          </p:cNvPicPr>
          <p:nvPr/>
        </p:nvPicPr>
        <p:blipFill>
          <a:blip r:embed="rId7" cstate="print"/>
          <a:srcRect b="14023"/>
          <a:stretch>
            <a:fillRect/>
          </a:stretch>
        </p:blipFill>
        <p:spPr bwMode="auto">
          <a:xfrm>
            <a:off x="423045" y="8275658"/>
            <a:ext cx="2970000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4823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3441" y="203164"/>
            <a:ext cx="3929090" cy="1059418"/>
          </a:xfrm>
          <a:prstGeom prst="rect">
            <a:avLst/>
          </a:prstGeom>
        </p:spPr>
        <p:txBody>
          <a:bodyPr wrap="square" lIns="104292" tIns="52146" rIns="104292" bIns="52146">
            <a:spAutoFit/>
          </a:bodyPr>
          <a:lstStyle/>
          <a:p>
            <a:pPr algn="ctr"/>
            <a:r>
              <a:rPr lang="ru-RU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Корелла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, или Нимфа</a:t>
            </a:r>
          </a:p>
          <a:p>
            <a:pPr algn="ctr"/>
            <a:r>
              <a:rPr lang="ru-RU" sz="1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(</a:t>
            </a:r>
            <a:r>
              <a:rPr lang="ru-RU" sz="1400" b="1" i="1" dirty="0" err="1" smtClean="0">
                <a:solidFill>
                  <a:schemeClr val="bg1"/>
                </a:solidFill>
                <a:latin typeface="+mn-lt"/>
              </a:rPr>
              <a:t>Nymphicus</a:t>
            </a:r>
            <a:r>
              <a:rPr lang="ru-RU" sz="1400" b="1" i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+mn-lt"/>
              </a:rPr>
              <a:t>hollandicus</a:t>
            </a:r>
            <a:r>
              <a:rPr lang="ru-RU" sz="1400" dirty="0" smtClean="0"/>
              <a:t> </a:t>
            </a:r>
            <a:r>
              <a:rPr lang="en-US" sz="1400" b="1" dirty="0" smtClean="0">
                <a:solidFill>
                  <a:schemeClr val="bg1"/>
                </a:solidFill>
                <a:latin typeface="+mn-lt"/>
              </a:rPr>
              <a:t> Kerr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)</a:t>
            </a:r>
            <a:endParaRPr lang="ru-RU" sz="14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en-US" sz="1400" dirty="0" err="1" smtClean="0">
                <a:solidFill>
                  <a:schemeClr val="bg1"/>
                </a:solidFill>
                <a:latin typeface="+mn-lt"/>
              </a:rPr>
              <a:t>Сем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.</a:t>
            </a:r>
            <a:r>
              <a:rPr lang="en-US" sz="14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Какаду (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Caсa</a:t>
            </a:r>
            <a:r>
              <a:rPr lang="en-US" sz="1400" i="1" dirty="0" err="1" smtClean="0">
                <a:solidFill>
                  <a:schemeClr val="bg1"/>
                </a:solidFill>
                <a:latin typeface="+mn-lt"/>
              </a:rPr>
              <a:t>tu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idae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) </a:t>
            </a:r>
          </a:p>
          <a:p>
            <a:pPr>
              <a:defRPr/>
            </a:pPr>
            <a:endParaRPr lang="en-US" sz="1400" i="1" dirty="0">
              <a:solidFill>
                <a:schemeClr val="bg1">
                  <a:lumMod val="95000"/>
                  <a:lumOff val="5000"/>
                </a:schemeClr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315" name="Прямоугольник 5"/>
          <p:cNvSpPr>
            <a:spLocks noChangeArrowheads="1"/>
          </p:cNvSpPr>
          <p:nvPr/>
        </p:nvSpPr>
        <p:spPr bwMode="auto">
          <a:xfrm>
            <a:off x="3637755" y="1060420"/>
            <a:ext cx="3714776" cy="139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292" tIns="52146" rIns="104292" bIns="52146">
            <a:spAutoFit/>
          </a:bodyPr>
          <a:lstStyle/>
          <a:p>
            <a:pPr algn="just">
              <a:tabLst>
                <a:tab pos="3495675" algn="l"/>
              </a:tabLst>
            </a:pP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Родиной 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корелл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 является Австралия.</a:t>
            </a:r>
            <a:r>
              <a:rPr lang="ru-RU" sz="1400" dirty="0" smtClean="0">
                <a:latin typeface="+mn-lt"/>
              </a:rPr>
              <a:t> 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Этого попугая легко распознать по гордому хохолку на голове, заостренному хвосту и характерному «румянцу». </a:t>
            </a:r>
            <a:br>
              <a:rPr lang="ru-RU" sz="1400" i="1" dirty="0" smtClean="0">
                <a:solidFill>
                  <a:schemeClr val="bg1"/>
                </a:solidFill>
                <a:latin typeface="+mn-lt"/>
              </a:rPr>
            </a:br>
            <a:endParaRPr lang="ru-RU" sz="1400" i="1" dirty="0" smtClean="0">
              <a:solidFill>
                <a:schemeClr val="bg1"/>
              </a:solidFill>
              <a:latin typeface="+mn-lt"/>
            </a:endParaRPr>
          </a:p>
          <a:p>
            <a:pPr algn="just"/>
            <a:endParaRPr lang="ru-RU" sz="1400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318" name="Прямоугольник 9"/>
          <p:cNvSpPr>
            <a:spLocks noChangeArrowheads="1"/>
          </p:cNvSpPr>
          <p:nvPr/>
        </p:nvSpPr>
        <p:spPr bwMode="auto">
          <a:xfrm>
            <a:off x="280169" y="2989246"/>
            <a:ext cx="3929090" cy="2259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292" tIns="52146" rIns="104292" bIns="52146">
            <a:spAutoFit/>
          </a:bodyPr>
          <a:lstStyle/>
          <a:p>
            <a:pPr algn="just">
              <a:tabLst>
                <a:tab pos="80963" algn="l"/>
                <a:tab pos="3494088" algn="l"/>
              </a:tabLst>
            </a:pP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Корелла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 – пугливая птица, даже пьет  воду на лету. Большую часть своей жизни про-водит в кроне кустарников и деревьев. Хо-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рошо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 приручается, предана своему хозяину. Но не обладает особыми талантами к 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обу-чению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, может запомнить несколько фраз. </a:t>
            </a:r>
          </a:p>
          <a:p>
            <a:pPr algn="just">
              <a:tabLst>
                <a:tab pos="80963" algn="l"/>
                <a:tab pos="3494088" algn="l"/>
              </a:tabLst>
            </a:pP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Селекционерами выведено много различных мутаций 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корелл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, отличающихся по цвету оперения и расположению рисунка.</a:t>
            </a:r>
          </a:p>
          <a:p>
            <a:pPr algn="just">
              <a:tabLst>
                <a:tab pos="80963" algn="l"/>
                <a:tab pos="3494088" algn="l"/>
              </a:tabLst>
            </a:pPr>
            <a:endParaRPr lang="en-US" sz="1400" dirty="0" smtClean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51607" y="5275262"/>
            <a:ext cx="6852394" cy="1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1" name="Rectangle 2"/>
          <p:cNvSpPr>
            <a:spLocks noChangeArrowheads="1"/>
          </p:cNvSpPr>
          <p:nvPr/>
        </p:nvSpPr>
        <p:spPr bwMode="auto">
          <a:xfrm>
            <a:off x="3566317" y="6060092"/>
            <a:ext cx="3714776" cy="185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292" tIns="52146" rIns="104292" bIns="52146" anchor="ctr">
            <a:spAutoFit/>
          </a:bodyPr>
          <a:lstStyle/>
          <a:p>
            <a:pPr algn="just"/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Природа одарила эту птицу ярким 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опе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-рением с чешуйчатым окрасом.</a:t>
            </a:r>
            <a:r>
              <a:rPr lang="ru-RU" sz="1400" dirty="0" smtClean="0"/>
              <a:t> 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Родина 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ро-зелл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 – Австралия и прилегающие к ней острова. Населяют они степи, саванны. 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Розелл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 можно обучить некоторым 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сло</a:t>
            </a:r>
            <a:r>
              <a:rPr lang="en-US" sz="1400" i="1" dirty="0" smtClean="0">
                <a:solidFill>
                  <a:schemeClr val="bg1"/>
                </a:solidFill>
                <a:latin typeface="+mn-lt"/>
              </a:rPr>
              <a:t>-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вам, не более</a:t>
            </a:r>
            <a:r>
              <a:rPr lang="ru-RU" sz="1600" i="1" dirty="0" smtClean="0">
                <a:solidFill>
                  <a:schemeClr val="bg1"/>
                </a:solidFill>
                <a:latin typeface="+mn-lt"/>
              </a:rPr>
              <a:t> 2-3 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слов. Зато они способны неплохо копировать звуки и мелодии. </a:t>
            </a:r>
          </a:p>
          <a:p>
            <a:pPr algn="just"/>
            <a:endParaRPr lang="ru-RU" sz="1400" i="1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324" name="Rectangle 5"/>
          <p:cNvSpPr>
            <a:spLocks noChangeArrowheads="1"/>
          </p:cNvSpPr>
          <p:nvPr/>
        </p:nvSpPr>
        <p:spPr bwMode="auto">
          <a:xfrm>
            <a:off x="3579713" y="8722248"/>
            <a:ext cx="3772818" cy="185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292" tIns="52146" rIns="104292" bIns="52146" anchor="t">
            <a:spAutoFit/>
          </a:bodyPr>
          <a:lstStyle/>
          <a:p>
            <a:pPr algn="just"/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Волнистые попугаи родом из Австралии. Живут стаями до сотен тысяч особей.</a:t>
            </a:r>
            <a:r>
              <a:rPr lang="ru-RU" sz="1400" i="1" dirty="0" smtClean="0">
                <a:latin typeface="+mn-lt"/>
              </a:rPr>
              <a:t> 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Птицы очень умные, могут считать, обладают хорошей памятью. Их можно научить говорить более </a:t>
            </a:r>
            <a:r>
              <a:rPr lang="ru-RU" sz="1600" i="1" dirty="0" smtClean="0">
                <a:solidFill>
                  <a:schemeClr val="bg1"/>
                </a:solidFill>
                <a:latin typeface="+mn-lt"/>
              </a:rPr>
              <a:t>100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 слов и 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неслож-ные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 предложения. Существует много </a:t>
            </a:r>
            <a:r>
              <a:rPr lang="ru-RU" sz="1400" i="1" dirty="0" err="1" smtClean="0">
                <a:solidFill>
                  <a:schemeClr val="bg1"/>
                </a:solidFill>
                <a:latin typeface="+mn-lt"/>
              </a:rPr>
              <a:t>цве-товых</a:t>
            </a:r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 вариаций оперенья этих попугаев.</a:t>
            </a:r>
            <a:endParaRPr lang="ru-RU" sz="1400" b="1" i="1" dirty="0" smtClean="0">
              <a:solidFill>
                <a:schemeClr val="bg1"/>
              </a:solidFill>
              <a:latin typeface="+mn-lt"/>
            </a:endParaRPr>
          </a:p>
          <a:p>
            <a:pPr algn="just"/>
            <a:r>
              <a:rPr lang="ru-RU" sz="1400" i="1" dirty="0" smtClean="0">
                <a:solidFill>
                  <a:schemeClr val="bg1"/>
                </a:solidFill>
                <a:latin typeface="+mn-lt"/>
              </a:rPr>
              <a:t>   </a:t>
            </a:r>
            <a:endParaRPr lang="ru-RU" sz="1400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52069" y="7918468"/>
            <a:ext cx="35719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+mn-lt"/>
              </a:rPr>
              <a:t>Попугай волнистый</a:t>
            </a:r>
          </a:p>
          <a:p>
            <a:pPr lvl="0" algn="ctr"/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 (</a:t>
            </a:r>
            <a:r>
              <a:rPr lang="en-US" sz="1400" b="1" i="1" dirty="0" err="1" smtClean="0">
                <a:solidFill>
                  <a:schemeClr val="bg1"/>
                </a:solidFill>
                <a:latin typeface="+mn-lt"/>
              </a:rPr>
              <a:t>Melopsittacus</a:t>
            </a:r>
            <a:r>
              <a:rPr lang="en-US" sz="1400" b="1" i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400" b="1" i="1" dirty="0" err="1" smtClean="0">
                <a:solidFill>
                  <a:schemeClr val="bg1"/>
                </a:solidFill>
                <a:latin typeface="+mn-lt"/>
              </a:rPr>
              <a:t>undulatus</a:t>
            </a:r>
            <a:r>
              <a:rPr lang="en-US" sz="1400" b="1" dirty="0" smtClean="0">
                <a:solidFill>
                  <a:schemeClr val="bg1"/>
                </a:solidFill>
                <a:latin typeface="+mn-lt"/>
              </a:rPr>
              <a:t> Shaw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)</a:t>
            </a:r>
          </a:p>
          <a:p>
            <a:pPr lvl="0" algn="ctr"/>
            <a:r>
              <a:rPr lang="ru-RU" sz="1400" dirty="0" smtClean="0">
                <a:solidFill>
                  <a:schemeClr val="bg1"/>
                </a:solidFill>
                <a:latin typeface="+mn-lt"/>
                <a:ea typeface="Calibri" pitchFamily="34" charset="0"/>
                <a:cs typeface="Times New Roman" pitchFamily="18" charset="0"/>
              </a:rPr>
              <a:t>Сем. </a:t>
            </a:r>
            <a:r>
              <a:rPr lang="ru-RU" sz="1400" dirty="0" err="1" smtClean="0">
                <a:solidFill>
                  <a:schemeClr val="bg1"/>
                </a:solidFill>
                <a:latin typeface="+mn-lt"/>
                <a:ea typeface="Calibri" pitchFamily="34" charset="0"/>
                <a:cs typeface="Times New Roman" pitchFamily="18" charset="0"/>
              </a:rPr>
              <a:t>Попугаевые</a:t>
            </a:r>
            <a:r>
              <a:rPr lang="ru-RU" sz="1400" dirty="0" smtClean="0">
                <a:solidFill>
                  <a:schemeClr val="bg1"/>
                </a:solidFill>
                <a:latin typeface="+mn-lt"/>
                <a:ea typeface="Calibri" pitchFamily="34" charset="0"/>
                <a:cs typeface="Times New Roman" pitchFamily="18" charset="0"/>
              </a:rPr>
              <a:t> (</a:t>
            </a:r>
            <a:r>
              <a:rPr lang="en-US" sz="1400" i="1" dirty="0" err="1" smtClean="0">
                <a:solidFill>
                  <a:schemeClr val="bg1"/>
                </a:solidFill>
                <a:latin typeface="+mn-lt"/>
              </a:rPr>
              <a:t>Psittacidae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)</a:t>
            </a:r>
            <a:endParaRPr lang="ru-RU" sz="1400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  <a:p>
            <a:pPr algn="ctr"/>
            <a:endParaRPr lang="ru-RU" sz="1400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  <a:p>
            <a:pPr lvl="0" algn="ctr"/>
            <a:endParaRPr lang="ru-RU" sz="1400" b="1" dirty="0" smtClean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80169" y="7918468"/>
            <a:ext cx="6852394" cy="1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Admin\Desktop\image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"/>
          <a:stretch/>
        </p:blipFill>
        <p:spPr bwMode="auto">
          <a:xfrm>
            <a:off x="351607" y="346040"/>
            <a:ext cx="2970261" cy="200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Admin\Desktop\korella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6" r="22391" b="14868"/>
          <a:stretch/>
        </p:blipFill>
        <p:spPr bwMode="auto">
          <a:xfrm>
            <a:off x="4852201" y="2346304"/>
            <a:ext cx="2357454" cy="22970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423573" y="4775196"/>
            <a:ext cx="2748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err="1" smtClean="0">
                <a:solidFill>
                  <a:schemeClr val="bg1"/>
                </a:solidFill>
                <a:latin typeface="+mn-lt"/>
              </a:rPr>
              <a:t>Корелла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 окраса Жемчужный</a:t>
            </a:r>
            <a:endParaRPr lang="ru-RU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5921" y="2560618"/>
            <a:ext cx="2250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err="1" smtClean="0">
                <a:solidFill>
                  <a:schemeClr val="bg1"/>
                </a:solidFill>
                <a:latin typeface="+mn-lt"/>
              </a:rPr>
              <a:t>Корелла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 окраса Сорока</a:t>
            </a:r>
          </a:p>
          <a:p>
            <a:endParaRPr lang="ru-RU" dirty="0"/>
          </a:p>
        </p:txBody>
      </p:sp>
      <p:pic>
        <p:nvPicPr>
          <p:cNvPr id="19" name="Picture 3" descr="C:\Users\Зимний Сад\Desktop\фото птиц\index (3).jpg"/>
          <p:cNvPicPr>
            <a:picLocks noChangeAspect="1" noChangeArrowheads="1"/>
          </p:cNvPicPr>
          <p:nvPr/>
        </p:nvPicPr>
        <p:blipFill>
          <a:blip r:embed="rId5" cstate="print"/>
          <a:srcRect t="2892" b="13225"/>
          <a:stretch>
            <a:fillRect/>
          </a:stretch>
        </p:blipFill>
        <p:spPr bwMode="auto">
          <a:xfrm>
            <a:off x="351608" y="5561014"/>
            <a:ext cx="2973227" cy="200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" name="Прямоугольник 19"/>
          <p:cNvSpPr/>
          <p:nvPr/>
        </p:nvSpPr>
        <p:spPr>
          <a:xfrm>
            <a:off x="3566317" y="5275262"/>
            <a:ext cx="377825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b="1" dirty="0" err="1" smtClean="0">
                <a:solidFill>
                  <a:schemeClr val="bg1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Розелла</a:t>
            </a:r>
            <a:r>
              <a:rPr lang="ru-RU" b="1" dirty="0" smtClean="0">
                <a:solidFill>
                  <a:schemeClr val="bg1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 пестрая                                                       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sz="1400" b="1" i="1" dirty="0" err="1" smtClean="0">
                <a:solidFill>
                  <a:schemeClr val="bg1"/>
                </a:solidFill>
                <a:latin typeface="+mn-lt"/>
              </a:rPr>
              <a:t>Platycercus</a:t>
            </a:r>
            <a:r>
              <a:rPr lang="en-US" sz="1400" b="1" i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400" b="1" i="1" dirty="0" err="1" smtClean="0">
                <a:solidFill>
                  <a:schemeClr val="bg1"/>
                </a:solidFill>
                <a:latin typeface="+mn-lt"/>
              </a:rPr>
              <a:t>eximius</a:t>
            </a:r>
            <a:r>
              <a:rPr lang="en-US" sz="1400" b="1" i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400" b="1" dirty="0" smtClean="0">
                <a:solidFill>
                  <a:schemeClr val="bg1"/>
                </a:solidFill>
                <a:latin typeface="+mn-lt"/>
              </a:rPr>
              <a:t>Shaw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)</a:t>
            </a:r>
            <a:endParaRPr lang="ru-RU" sz="1400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  <a:p>
            <a:pPr lvl="0" algn="ctr" eaLnBrk="0" hangingPunct="0"/>
            <a:r>
              <a:rPr lang="ru-RU" sz="1400" dirty="0" smtClean="0">
                <a:solidFill>
                  <a:schemeClr val="bg1"/>
                </a:solidFill>
                <a:latin typeface="+mn-lt"/>
                <a:ea typeface="Calibri" pitchFamily="34" charset="0"/>
                <a:cs typeface="Times New Roman" pitchFamily="18" charset="0"/>
              </a:rPr>
              <a:t>Сем. </a:t>
            </a:r>
            <a:r>
              <a:rPr lang="ru-RU" sz="1400" dirty="0" err="1" smtClean="0">
                <a:solidFill>
                  <a:schemeClr val="bg1"/>
                </a:solidFill>
                <a:latin typeface="+mn-lt"/>
                <a:ea typeface="Calibri" pitchFamily="34" charset="0"/>
                <a:cs typeface="Times New Roman" pitchFamily="18" charset="0"/>
              </a:rPr>
              <a:t>Попугаевые</a:t>
            </a:r>
            <a:r>
              <a:rPr lang="ru-RU" sz="1400" dirty="0" smtClean="0">
                <a:solidFill>
                  <a:schemeClr val="bg1"/>
                </a:solidFill>
                <a:latin typeface="+mn-lt"/>
                <a:ea typeface="Calibri" pitchFamily="34" charset="0"/>
                <a:cs typeface="Times New Roman" pitchFamily="18" charset="0"/>
              </a:rPr>
              <a:t> (</a:t>
            </a:r>
            <a:r>
              <a:rPr lang="en-US" sz="1400" i="1" dirty="0" err="1" smtClean="0">
                <a:solidFill>
                  <a:schemeClr val="bg1"/>
                </a:solidFill>
                <a:latin typeface="+mn-lt"/>
              </a:rPr>
              <a:t>Psittacidae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)</a:t>
            </a:r>
            <a:endParaRPr lang="ru-RU" sz="1400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4" name="Picture 2" descr="C:\Users\Зимний Сад\Desktop\317646813_18d06cd31b_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1607" y="8272159"/>
            <a:ext cx="2970261" cy="19867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4823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Admin\Desktop\agaporni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83" y="560354"/>
            <a:ext cx="2357454" cy="21951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280565" y="274602"/>
            <a:ext cx="400052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latin typeface="Constantia" pitchFamily="18" charset="0"/>
                <a:cs typeface="Times New Roman" pitchFamily="18" charset="0"/>
              </a:rPr>
              <a:t>Розовощекий неразлучник </a:t>
            </a:r>
            <a:endParaRPr lang="en-US" b="1" dirty="0" smtClean="0">
              <a:latin typeface="Constantia" pitchFamily="18" charset="0"/>
              <a:cs typeface="Times New Roman" pitchFamily="18" charset="0"/>
            </a:endParaRPr>
          </a:p>
          <a:p>
            <a:pPr indent="450850" algn="ctr">
              <a:spcAft>
                <a:spcPts val="0"/>
              </a:spcAft>
            </a:pPr>
            <a:r>
              <a:rPr lang="en-US" sz="1400" b="1" i="1" dirty="0" smtClean="0">
                <a:latin typeface="Constantia" pitchFamily="18" charset="0"/>
                <a:cs typeface="Times New Roman" pitchFamily="18" charset="0"/>
              </a:rPr>
              <a:t>(</a:t>
            </a:r>
            <a:r>
              <a:rPr lang="la-Latn" sz="1400" b="1" i="1" dirty="0" smtClean="0">
                <a:latin typeface="Constantia" pitchFamily="18" charset="0"/>
                <a:cs typeface="Times New Roman" pitchFamily="18" charset="0"/>
              </a:rPr>
              <a:t>Agapornis roseicollis </a:t>
            </a:r>
            <a:r>
              <a:rPr lang="en-US" sz="1400" b="1" dirty="0" err="1" smtClean="0">
                <a:latin typeface="Constantia" pitchFamily="18" charset="0"/>
                <a:cs typeface="Times New Roman" pitchFamily="18" charset="0"/>
              </a:rPr>
              <a:t>Viellot</a:t>
            </a:r>
            <a:r>
              <a:rPr lang="en-US" sz="1400" b="1" dirty="0" smtClean="0">
                <a:latin typeface="Constantia" pitchFamily="18" charset="0"/>
                <a:cs typeface="Times New Roman" pitchFamily="18" charset="0"/>
              </a:rPr>
              <a:t>)</a:t>
            </a:r>
            <a:endParaRPr lang="ru-RU" sz="1400" b="1" dirty="0" smtClean="0">
              <a:latin typeface="Constantia" pitchFamily="18" charset="0"/>
              <a:cs typeface="Times New Roman" pitchFamily="18" charset="0"/>
            </a:endParaRPr>
          </a:p>
          <a:p>
            <a:pPr indent="450850" algn="ctr">
              <a:spcAft>
                <a:spcPts val="0"/>
              </a:spcAft>
            </a:pPr>
            <a:r>
              <a:rPr lang="en-US" sz="1400" dirty="0" smtClean="0">
                <a:latin typeface="Constantia" pitchFamily="18" charset="0"/>
                <a:cs typeface="Times New Roman" pitchFamily="18" charset="0"/>
              </a:rPr>
              <a:t> C</a:t>
            </a:r>
            <a:r>
              <a:rPr lang="ru-RU" sz="1400" dirty="0" smtClean="0">
                <a:latin typeface="Constantia" pitchFamily="18" charset="0"/>
                <a:cs typeface="Times New Roman" pitchFamily="18" charset="0"/>
              </a:rPr>
              <a:t>ем</a:t>
            </a:r>
            <a:r>
              <a:rPr lang="en-US" sz="1400" dirty="0" smtClean="0">
                <a:latin typeface="Constantia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Constantia" pitchFamily="18" charset="0"/>
                <a:cs typeface="Times New Roman" pitchFamily="18" charset="0"/>
              </a:rPr>
              <a:t>Попугаевые</a:t>
            </a:r>
            <a:r>
              <a:rPr lang="en-US" sz="1400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1400" i="1" dirty="0" smtClean="0">
                <a:latin typeface="Constantia" pitchFamily="18" charset="0"/>
                <a:cs typeface="Times New Roman" pitchFamily="18" charset="0"/>
              </a:rPr>
              <a:t>(</a:t>
            </a:r>
            <a:r>
              <a:rPr lang="la-Latn" sz="1400" i="1" dirty="0" smtClean="0">
                <a:latin typeface="Constantia" pitchFamily="18" charset="0"/>
                <a:cs typeface="Times New Roman" pitchFamily="18" charset="0"/>
              </a:rPr>
              <a:t>Psittacidae</a:t>
            </a:r>
            <a:r>
              <a:rPr lang="en-US" sz="1400" i="1" dirty="0" smtClean="0">
                <a:latin typeface="Constantia" pitchFamily="18" charset="0"/>
                <a:cs typeface="Times New Roman" pitchFamily="18" charset="0"/>
              </a:rPr>
              <a:t>)</a:t>
            </a:r>
            <a:endParaRPr lang="ru-RU" sz="1400" dirty="0" smtClean="0">
              <a:latin typeface="Constantia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80565" y="1131858"/>
            <a:ext cx="40719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 algn="just"/>
            <a:r>
              <a:rPr lang="ru-RU" sz="1400" i="1" dirty="0" smtClean="0">
                <a:latin typeface="Constantia" pitchFamily="18" charset="0"/>
                <a:cs typeface="Times New Roman" pitchFamily="18" charset="0"/>
              </a:rPr>
              <a:t>Неразлучники  проворные попугаи, </a:t>
            </a:r>
            <a:r>
              <a:rPr lang="ru-RU" sz="1400" i="1" dirty="0" err="1" smtClean="0">
                <a:latin typeface="Constantia" pitchFamily="18" charset="0"/>
                <a:cs typeface="Times New Roman" pitchFamily="18" charset="0"/>
              </a:rPr>
              <a:t>хоро-шо</a:t>
            </a:r>
            <a:r>
              <a:rPr lang="ru-RU" sz="1400" i="1" dirty="0" smtClean="0">
                <a:latin typeface="Constantia" pitchFamily="18" charset="0"/>
                <a:cs typeface="Times New Roman" pitchFamily="18" charset="0"/>
              </a:rPr>
              <a:t> бегают по земле и лазают по деревьям, </a:t>
            </a:r>
            <a:r>
              <a:rPr lang="ru-RU" sz="1400" i="1" dirty="0" err="1" smtClean="0">
                <a:latin typeface="Constantia" pitchFamily="18" charset="0"/>
                <a:cs typeface="Times New Roman" pitchFamily="18" charset="0"/>
              </a:rPr>
              <a:t>стре-мительно</a:t>
            </a:r>
            <a:r>
              <a:rPr lang="ru-RU" sz="1400" i="1" dirty="0" smtClean="0">
                <a:latin typeface="Constantia" pitchFamily="18" charset="0"/>
                <a:cs typeface="Times New Roman" pitchFamily="18" charset="0"/>
              </a:rPr>
              <a:t> летают, держаться стаями. </a:t>
            </a:r>
            <a:r>
              <a:rPr lang="ru-RU" sz="1400" i="1" dirty="0" err="1" smtClean="0">
                <a:latin typeface="Constantia" pitchFamily="18" charset="0"/>
                <a:cs typeface="Times New Roman" pitchFamily="18" charset="0"/>
              </a:rPr>
              <a:t>Оби-тают</a:t>
            </a:r>
            <a:r>
              <a:rPr lang="ru-RU" sz="1400" i="1" dirty="0" smtClean="0">
                <a:latin typeface="Constantia" pitchFamily="18" charset="0"/>
                <a:cs typeface="Times New Roman" pitchFamily="18" charset="0"/>
              </a:rPr>
              <a:t> в Анголе в Африке. </a:t>
            </a:r>
            <a:endParaRPr lang="en-US" sz="1400" i="1" dirty="0" smtClean="0">
              <a:latin typeface="Constantia" pitchFamily="18" charset="0"/>
              <a:cs typeface="Times New Roman" pitchFamily="18" charset="0"/>
            </a:endParaRPr>
          </a:p>
          <a:p>
            <a:pPr indent="360000" algn="just"/>
            <a:r>
              <a:rPr lang="ru-RU" sz="1400" i="1" dirty="0" smtClean="0">
                <a:latin typeface="Constantia" pitchFamily="18" charset="0"/>
                <a:cs typeface="Times New Roman" pitchFamily="18" charset="0"/>
              </a:rPr>
              <a:t>Издавна их называли неразлучниками, так как считали, что при гибели одной птицы, другая вскоре погибает от тоски, но это не так. После гибели одной птицы, другая </a:t>
            </a:r>
            <a:r>
              <a:rPr lang="ru-RU" sz="1400" i="1" dirty="0" err="1" smtClean="0">
                <a:latin typeface="Constantia" pitchFamily="18" charset="0"/>
                <a:cs typeface="Times New Roman" pitchFamily="18" charset="0"/>
              </a:rPr>
              <a:t>быст-ро</a:t>
            </a:r>
            <a:r>
              <a:rPr lang="ru-RU" sz="1400" i="1" dirty="0" smtClean="0">
                <a:latin typeface="Constantia" pitchFamily="18" charset="0"/>
                <a:cs typeface="Times New Roman" pitchFamily="18" charset="0"/>
              </a:rPr>
              <a:t> найдет себе партнёра.</a:t>
            </a:r>
            <a:endParaRPr lang="ru-RU" sz="1400" i="1" dirty="0">
              <a:latin typeface="Constantia" pitchFamily="18" charset="0"/>
            </a:endParaRPr>
          </a:p>
        </p:txBody>
      </p:sp>
      <p:pic>
        <p:nvPicPr>
          <p:cNvPr id="7" name="Содержимое 6" descr="IMG_0578.JPG"/>
          <p:cNvPicPr>
            <a:picLocks noChangeAspect="1"/>
          </p:cNvPicPr>
          <p:nvPr/>
        </p:nvPicPr>
        <p:blipFill>
          <a:blip r:embed="rId3" cstate="print"/>
          <a:srcRect t="4785" b="4785"/>
          <a:stretch>
            <a:fillRect/>
          </a:stretch>
        </p:blipFill>
        <p:spPr>
          <a:xfrm>
            <a:off x="708797" y="3917940"/>
            <a:ext cx="2196719" cy="29289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IMG_054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1607" y="7847030"/>
            <a:ext cx="3011496" cy="23017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4280697" y="7204088"/>
            <a:ext cx="27749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Constantia" pitchFamily="18" charset="0"/>
                <a:cs typeface="Times New Roman" pitchFamily="18" charset="0"/>
              </a:rPr>
              <a:t>Малый солдатский ара</a:t>
            </a:r>
          </a:p>
          <a:p>
            <a:pPr algn="ctr"/>
            <a:r>
              <a:rPr lang="ru-RU" sz="1400" b="1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latin typeface="Constantia" pitchFamily="18" charset="0"/>
                <a:cs typeface="Times New Roman" pitchFamily="18" charset="0"/>
              </a:rPr>
              <a:t>(</a:t>
            </a:r>
            <a:r>
              <a:rPr lang="la-Latn" sz="1400" b="1" i="1" dirty="0" smtClean="0">
                <a:latin typeface="Constantia" pitchFamily="18" charset="0"/>
                <a:cs typeface="Times New Roman" pitchFamily="18" charset="0"/>
              </a:rPr>
              <a:t>Ara militari</a:t>
            </a:r>
            <a:r>
              <a:rPr lang="en-US" sz="1400" b="1" i="1" dirty="0" smtClean="0">
                <a:latin typeface="Constantia" pitchFamily="18" charset="0"/>
                <a:cs typeface="Times New Roman" pitchFamily="18" charset="0"/>
              </a:rPr>
              <a:t>s </a:t>
            </a:r>
            <a:r>
              <a:rPr lang="en-US" sz="1400" b="1" dirty="0" smtClean="0">
                <a:latin typeface="Constantia" pitchFamily="18" charset="0"/>
                <a:cs typeface="Times New Roman" pitchFamily="18" charset="0"/>
              </a:rPr>
              <a:t>Linnaeus</a:t>
            </a:r>
            <a:r>
              <a:rPr lang="ru-RU" sz="1400" b="1" i="1" dirty="0" smtClean="0">
                <a:latin typeface="Constantia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1400" dirty="0" smtClean="0">
                <a:latin typeface="Constantia" pitchFamily="18" charset="0"/>
                <a:cs typeface="Times New Roman" pitchFamily="18" charset="0"/>
              </a:rPr>
              <a:t>  Сем. </a:t>
            </a:r>
            <a:r>
              <a:rPr lang="ru-RU" sz="1400" dirty="0" err="1" smtClean="0">
                <a:latin typeface="Constantia" pitchFamily="18" charset="0"/>
                <a:cs typeface="Times New Roman" pitchFamily="18" charset="0"/>
              </a:rPr>
              <a:t>Попугаевые</a:t>
            </a:r>
            <a:r>
              <a:rPr lang="en-US" sz="1400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1400" i="1" dirty="0" smtClean="0">
                <a:latin typeface="Constantia" pitchFamily="18" charset="0"/>
                <a:cs typeface="Times New Roman" pitchFamily="18" charset="0"/>
              </a:rPr>
              <a:t>(</a:t>
            </a:r>
            <a:r>
              <a:rPr lang="la-Latn" sz="1400" i="1" dirty="0" smtClean="0">
                <a:latin typeface="Constantia" pitchFamily="18" charset="0"/>
                <a:cs typeface="Times New Roman" pitchFamily="18" charset="0"/>
              </a:rPr>
              <a:t>Psittacidae</a:t>
            </a:r>
            <a:r>
              <a:rPr lang="en-US" sz="1400" i="1" dirty="0" smtClean="0">
                <a:latin typeface="Constantia" pitchFamily="18" charset="0"/>
                <a:cs typeface="Times New Roman" pitchFamily="18" charset="0"/>
              </a:rPr>
              <a:t>)</a:t>
            </a:r>
            <a:endParaRPr lang="ru-RU" sz="1400" i="1" dirty="0" smtClean="0">
              <a:latin typeface="Constantia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137821" y="3632188"/>
            <a:ext cx="25946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+mn-lt"/>
                <a:cs typeface="Times New Roman" pitchFamily="18" charset="0"/>
              </a:rPr>
              <a:t>Ара красный</a:t>
            </a:r>
          </a:p>
          <a:p>
            <a:pPr algn="ctr"/>
            <a:r>
              <a:rPr lang="ru-RU" sz="1400" b="1" dirty="0" smtClean="0">
                <a:latin typeface="+mn-lt"/>
                <a:cs typeface="Times New Roman" pitchFamily="18" charset="0"/>
              </a:rPr>
              <a:t> (</a:t>
            </a:r>
            <a:r>
              <a:rPr lang="en-US" sz="1400" b="1" i="1" dirty="0" err="1" smtClean="0">
                <a:latin typeface="+mn-lt"/>
                <a:cs typeface="Times New Roman" pitchFamily="18" charset="0"/>
              </a:rPr>
              <a:t>Ara</a:t>
            </a:r>
            <a:r>
              <a:rPr lang="en-US" sz="1400" b="1" i="1" dirty="0" smtClean="0">
                <a:latin typeface="+mn-lt"/>
                <a:cs typeface="Times New Roman" pitchFamily="18" charset="0"/>
              </a:rPr>
              <a:t> </a:t>
            </a:r>
            <a:r>
              <a:rPr lang="en-US" sz="1400" b="1" i="1" dirty="0" err="1" smtClean="0">
                <a:latin typeface="+mn-lt"/>
                <a:cs typeface="Times New Roman" pitchFamily="18" charset="0"/>
              </a:rPr>
              <a:t>macao</a:t>
            </a:r>
            <a:r>
              <a:rPr lang="en-US" sz="1400" b="1" i="1" dirty="0" smtClean="0">
                <a:latin typeface="+mn-lt"/>
                <a:cs typeface="Times New Roman" pitchFamily="18" charset="0"/>
              </a:rPr>
              <a:t> </a:t>
            </a:r>
            <a:r>
              <a:rPr lang="en-US" sz="1400" b="1" dirty="0" smtClean="0">
                <a:latin typeface="+mn-lt"/>
                <a:cs typeface="Times New Roman" pitchFamily="18" charset="0"/>
              </a:rPr>
              <a:t>Linnaeus</a:t>
            </a:r>
            <a:r>
              <a:rPr lang="ru-RU" sz="1400" b="1" dirty="0" smtClean="0">
                <a:latin typeface="+mn-lt"/>
                <a:cs typeface="Times New Roman" pitchFamily="18" charset="0"/>
              </a:rPr>
              <a:t>)</a:t>
            </a:r>
            <a:r>
              <a:rPr lang="ru-RU" sz="1400" dirty="0" smtClean="0">
                <a:latin typeface="+mn-lt"/>
                <a:cs typeface="Times New Roman" pitchFamily="18" charset="0"/>
              </a:rPr>
              <a:t> </a:t>
            </a:r>
          </a:p>
          <a:p>
            <a:pPr algn="ctr"/>
            <a:r>
              <a:rPr lang="ru-RU" sz="1400" dirty="0" smtClean="0">
                <a:latin typeface="+mn-lt"/>
                <a:cs typeface="Times New Roman" pitchFamily="18" charset="0"/>
              </a:rPr>
              <a:t>Сем. </a:t>
            </a:r>
            <a:r>
              <a:rPr lang="ru-RU" sz="1400" dirty="0" err="1" smtClean="0">
                <a:latin typeface="+mn-lt"/>
                <a:cs typeface="Times New Roman" pitchFamily="18" charset="0"/>
              </a:rPr>
              <a:t>Попугаевые</a:t>
            </a:r>
            <a:r>
              <a:rPr lang="en-US" sz="1400" dirty="0" smtClean="0">
                <a:latin typeface="+mn-lt"/>
                <a:cs typeface="Times New Roman" pitchFamily="18" charset="0"/>
              </a:rPr>
              <a:t> </a:t>
            </a:r>
            <a:r>
              <a:rPr lang="en-US" sz="1400" i="1" dirty="0" smtClean="0">
                <a:latin typeface="+mn-lt"/>
                <a:cs typeface="Times New Roman" pitchFamily="18" charset="0"/>
              </a:rPr>
              <a:t>(</a:t>
            </a:r>
            <a:r>
              <a:rPr lang="la-Latn" sz="1400" i="1" dirty="0" smtClean="0">
                <a:latin typeface="+mn-lt"/>
                <a:cs typeface="Times New Roman" pitchFamily="18" charset="0"/>
              </a:rPr>
              <a:t>Psittacidae</a:t>
            </a:r>
            <a:r>
              <a:rPr lang="en-US" sz="1400" i="1" dirty="0" smtClean="0">
                <a:latin typeface="+mn-lt"/>
                <a:cs typeface="Times New Roman" pitchFamily="18" charset="0"/>
              </a:rPr>
              <a:t>)</a:t>
            </a:r>
            <a:endParaRPr lang="ru-RU" sz="1400" dirty="0" smtClean="0">
              <a:latin typeface="+mn-lt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352003" y="4489444"/>
            <a:ext cx="40005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 algn="just"/>
            <a:r>
              <a:rPr lang="ru-RU" sz="1400" i="1" dirty="0" smtClean="0">
                <a:latin typeface="Constantia" pitchFamily="18" charset="0"/>
                <a:cs typeface="Times New Roman" pitchFamily="18" charset="0"/>
              </a:rPr>
              <a:t>Ара красный </a:t>
            </a:r>
            <a:r>
              <a:rPr lang="ru-RU" sz="1400" i="1" dirty="0" smtClean="0">
                <a:latin typeface="Constantia" pitchFamily="18" charset="0"/>
              </a:rPr>
              <a:t>– </a:t>
            </a:r>
            <a:r>
              <a:rPr lang="ru-RU" sz="1400" i="1" dirty="0" smtClean="0">
                <a:latin typeface="Constantia" pitchFamily="18" charset="0"/>
                <a:cs typeface="Times New Roman" pitchFamily="18" charset="0"/>
              </a:rPr>
              <a:t> большой и красивый </a:t>
            </a:r>
            <a:r>
              <a:rPr lang="ru-RU" sz="1400" i="1" dirty="0" err="1" smtClean="0">
                <a:latin typeface="Constantia" pitchFamily="18" charset="0"/>
                <a:cs typeface="Times New Roman" pitchFamily="18" charset="0"/>
              </a:rPr>
              <a:t>попу-гай</a:t>
            </a:r>
            <a:r>
              <a:rPr lang="ru-RU" sz="1400" i="1" dirty="0" smtClean="0">
                <a:latin typeface="Constantia" pitchFamily="18" charset="0"/>
                <a:cs typeface="Times New Roman" pitchFamily="18" charset="0"/>
              </a:rPr>
              <a:t>. Длина тела 78-90 см, хвоста </a:t>
            </a:r>
            <a:r>
              <a:rPr lang="ru-RU" sz="1400" i="1" dirty="0" smtClean="0">
                <a:latin typeface="Constantia" pitchFamily="18" charset="0"/>
              </a:rPr>
              <a:t> –</a:t>
            </a:r>
            <a:r>
              <a:rPr lang="ru-RU" sz="1400" i="1" dirty="0" smtClean="0">
                <a:latin typeface="Constantia" pitchFamily="18" charset="0"/>
                <a:cs typeface="Times New Roman" pitchFamily="18" charset="0"/>
              </a:rPr>
              <a:t>  50-62 см.   Вес – 900-1200 граммов.</a:t>
            </a:r>
          </a:p>
          <a:p>
            <a:pPr indent="360000" algn="just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Обитает в Центральной и Южной Америке: от Мексики до Эквадора, Боливии и реки Амазонки.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Населяют тропические леса. Предпочитают держаться в кронах высоких деревьев. Питаются в основном растительной пищей: плодами, орехами, молодыми побегами деревьев и кустарников</a:t>
            </a:r>
            <a:endParaRPr lang="ru-RU" sz="1400" i="1" dirty="0">
              <a:latin typeface="Constant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0697" y="863284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780631" y="8204220"/>
            <a:ext cx="3571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 algn="just"/>
            <a:r>
              <a:rPr lang="ru-RU" sz="1400" i="1" dirty="0" smtClean="0">
                <a:latin typeface="Constantia" pitchFamily="18" charset="0"/>
                <a:cs typeface="Times New Roman" pitchFamily="18" charset="0"/>
              </a:rPr>
              <a:t>Малый солдатский ара обитает в Колумбии, Мексике и Боливии. В </a:t>
            </a:r>
            <a:r>
              <a:rPr lang="ru-RU" sz="1400" i="1" dirty="0" err="1" smtClean="0">
                <a:latin typeface="Constantia" pitchFamily="18" charset="0"/>
                <a:cs typeface="Times New Roman" pitchFamily="18" charset="0"/>
              </a:rPr>
              <a:t>тро-пических</a:t>
            </a:r>
            <a:r>
              <a:rPr lang="ru-RU" sz="1400" i="1" dirty="0" smtClean="0">
                <a:latin typeface="Constantia" pitchFamily="18" charset="0"/>
                <a:cs typeface="Times New Roman" pitchFamily="18" charset="0"/>
              </a:rPr>
              <a:t> лесах птицы держатся в стае на кронах высоких деревьев, в период созревания урожая летают кормиться на овощные и кукурузные плантации. </a:t>
            </a:r>
          </a:p>
          <a:p>
            <a:pPr indent="360000" algn="just"/>
            <a:r>
              <a:rPr lang="ru-RU" sz="1400" i="1" dirty="0" smtClean="0">
                <a:latin typeface="Constantia" pitchFamily="18" charset="0"/>
                <a:cs typeface="Times New Roman" pitchFamily="18" charset="0"/>
              </a:rPr>
              <a:t>Иногда они селятся на песчаных холмах, где вырывают под гнёзда довольно глубокие, иногда до 1 м, норы.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23045" y="3346436"/>
            <a:ext cx="6852394" cy="1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94483" y="7061212"/>
            <a:ext cx="6852394" cy="1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4342</TotalTime>
  <Words>596</Words>
  <Application>Microsoft Office PowerPoint</Application>
  <PresentationFormat>Произвольный</PresentationFormat>
  <Paragraphs>52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Constantia</vt:lpstr>
      <vt:lpstr>Times New Roman</vt:lpstr>
      <vt:lpstr>Wingdings 2</vt:lpstr>
      <vt:lpstr>Поток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473</cp:revision>
  <cp:lastPrinted>2016-11-17T13:53:06Z</cp:lastPrinted>
  <dcterms:created xsi:type="dcterms:W3CDTF">2014-07-07T12:55:10Z</dcterms:created>
  <dcterms:modified xsi:type="dcterms:W3CDTF">2017-10-11T12:25:46Z</dcterms:modified>
</cp:coreProperties>
</file>