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695D-DD74-4A65-B5FA-AEB326B7DA6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5BF71-D01B-447D-BC79-74FB99F9A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i="1" dirty="0" smtClean="0"/>
              <a:t>СТРУКТУРА  </a:t>
            </a:r>
            <a:br>
              <a:rPr lang="ru-RU" sz="5400" b="1" i="1" dirty="0" smtClean="0"/>
            </a:br>
            <a:r>
              <a:rPr lang="ru-RU" sz="5400" b="1" i="1" dirty="0" smtClean="0"/>
              <a:t>КУРСОВОЙ РАБОТЫ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6400800" cy="20953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ГОСТ 7.1-2003</a:t>
            </a:r>
            <a:r>
              <a:rPr lang="ru-RU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543956" cy="5054617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 smtClean="0"/>
              <a:t>Бачурина, А. Ф. Печеночники и мхи Украины и смежных территорий / А. Ф. Бачурина, Л. Я. </a:t>
            </a:r>
            <a:r>
              <a:rPr lang="ru-RU" dirty="0" err="1" smtClean="0"/>
              <a:t>Партыка</a:t>
            </a:r>
            <a:r>
              <a:rPr lang="ru-RU" dirty="0" smtClean="0"/>
              <a:t>. – Киев: </a:t>
            </a:r>
            <a:r>
              <a:rPr lang="ru-RU" dirty="0" err="1" smtClean="0"/>
              <a:t>Наукова</a:t>
            </a:r>
            <a:r>
              <a:rPr lang="ru-RU" dirty="0" smtClean="0"/>
              <a:t> думка, 1979. – 205 с.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e-BY" dirty="0" smtClean="0"/>
              <a:t>Водарасц</a:t>
            </a:r>
            <a:r>
              <a:rPr lang="en-US" dirty="0" err="1" smtClean="0"/>
              <a:t>i</a:t>
            </a:r>
            <a:r>
              <a:rPr lang="be-BY" dirty="0" smtClean="0"/>
              <a:t>, грыбы, л</a:t>
            </a:r>
            <a:r>
              <a:rPr lang="en-US" dirty="0" err="1" smtClean="0"/>
              <a:t>i</a:t>
            </a:r>
            <a:r>
              <a:rPr lang="be-BY" dirty="0" smtClean="0"/>
              <a:t>шайни</a:t>
            </a:r>
            <a:r>
              <a:rPr lang="en-US" dirty="0" err="1" smtClean="0"/>
              <a:t>i</a:t>
            </a:r>
            <a:r>
              <a:rPr lang="be-BY" dirty="0" smtClean="0"/>
              <a:t>к</a:t>
            </a:r>
            <a:r>
              <a:rPr lang="en-US" dirty="0" err="1" smtClean="0"/>
              <a:t>i</a:t>
            </a:r>
            <a:r>
              <a:rPr lang="be-BY" dirty="0" smtClean="0"/>
              <a:t>, мохападобные / В.Я. Стрэльская </a:t>
            </a:r>
            <a:r>
              <a:rPr lang="ru-RU" dirty="0" smtClean="0"/>
              <a:t>[и др.]. – Минск : Нар. </a:t>
            </a:r>
            <a:r>
              <a:rPr lang="ru-RU" dirty="0" err="1" smtClean="0"/>
              <a:t>асвета</a:t>
            </a:r>
            <a:r>
              <a:rPr lang="ru-RU" dirty="0" smtClean="0"/>
              <a:t>, 1978. – 128 с.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 err="1" smtClean="0"/>
              <a:t>Гарибова</a:t>
            </a:r>
            <a:r>
              <a:rPr lang="ru-RU" dirty="0" smtClean="0"/>
              <a:t>, Л. В. Водоросли, лишайники и мохообразные СССР/ Л. В. </a:t>
            </a:r>
            <a:r>
              <a:rPr lang="ru-RU" dirty="0" err="1" smtClean="0"/>
              <a:t>Гарибова</a:t>
            </a:r>
            <a:r>
              <a:rPr lang="ru-RU" dirty="0" smtClean="0"/>
              <a:t> [и др.]. Отв. </a:t>
            </a:r>
            <a:r>
              <a:rPr lang="ru-RU" dirty="0" err="1" smtClean="0"/>
              <a:t>ред</a:t>
            </a:r>
            <a:r>
              <a:rPr lang="ru-RU" dirty="0" smtClean="0"/>
              <a:t>: М. В. Горленко. М. : Мысль, 1978. – 365 с.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dirty="0" smtClean="0"/>
              <a:t>Энциклопедия </a:t>
            </a:r>
            <a:r>
              <a:rPr lang="ru-RU" dirty="0" err="1" smtClean="0"/>
              <a:t>Кругосвет</a:t>
            </a:r>
            <a:r>
              <a:rPr lang="ru-RU" dirty="0" smtClean="0"/>
              <a:t> [Электронный ресурс]. – Режим доступа: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содержат вспомогательный дополнительный и иллюстративный материал, который не вошел в основное содержание(рисунки, таблицы)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i="1" dirty="0" smtClean="0"/>
              <a:t>Образец оформления рисунка</a:t>
            </a:r>
            <a:endParaRPr lang="ru-RU" dirty="0"/>
          </a:p>
        </p:txBody>
      </p:sp>
      <p:pic>
        <p:nvPicPr>
          <p:cNvPr id="4" name="Рисунок 1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1357290" y="1071546"/>
            <a:ext cx="62865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85720" y="4071942"/>
            <a:ext cx="8358246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dirty="0" smtClean="0"/>
          </a:p>
          <a:p>
            <a:pPr algn="ctr">
              <a:lnSpc>
                <a:spcPct val="80000"/>
              </a:lnSpc>
            </a:pPr>
            <a:r>
              <a:rPr lang="ru-RU" sz="2400" dirty="0" smtClean="0"/>
              <a:t>Рисунок 1 – </a:t>
            </a:r>
            <a:r>
              <a:rPr lang="ru-RU" sz="2400" b="1" dirty="0" smtClean="0"/>
              <a:t>Представители простейших </a:t>
            </a:r>
            <a:r>
              <a:rPr lang="en-US" sz="2400" dirty="0" smtClean="0"/>
              <a:t>[5]</a:t>
            </a:r>
            <a:r>
              <a:rPr lang="ru-RU" sz="2400" dirty="0" smtClean="0"/>
              <a:t> </a:t>
            </a:r>
            <a:endParaRPr lang="ru-RU" sz="2400" i="1" dirty="0" smtClean="0"/>
          </a:p>
          <a:p>
            <a:pPr algn="ctr">
              <a:lnSpc>
                <a:spcPct val="80000"/>
              </a:lnSpc>
            </a:pPr>
            <a:r>
              <a:rPr lang="ru-RU" i="1" dirty="0" smtClean="0"/>
              <a:t>А</a:t>
            </a:r>
            <a:r>
              <a:rPr lang="ru-RU" dirty="0" smtClean="0"/>
              <a:t> – Инфузория туфелька (</a:t>
            </a:r>
            <a:r>
              <a:rPr lang="ru-RU" i="1" dirty="0" err="1" smtClean="0"/>
              <a:t>Paramecium</a:t>
            </a:r>
            <a:r>
              <a:rPr lang="ru-RU" dirty="0" smtClean="0"/>
              <a:t>): </a:t>
            </a:r>
            <a:r>
              <a:rPr lang="ru-RU" i="1" dirty="0" smtClean="0"/>
              <a:t>1</a:t>
            </a:r>
            <a:r>
              <a:rPr lang="ru-RU" dirty="0" smtClean="0"/>
              <a:t> – реснички</a:t>
            </a:r>
            <a:r>
              <a:rPr lang="ru-RU" i="1" dirty="0" smtClean="0"/>
              <a:t>; 2</a:t>
            </a:r>
            <a:r>
              <a:rPr lang="ru-RU" dirty="0" smtClean="0"/>
              <a:t> – пищеварительные вакуоли; </a:t>
            </a:r>
            <a:r>
              <a:rPr lang="ru-RU" i="1" dirty="0" smtClean="0"/>
              <a:t>3 </a:t>
            </a:r>
            <a:r>
              <a:rPr lang="ru-RU" dirty="0" smtClean="0"/>
              <a:t>– макронуклеус; </a:t>
            </a:r>
            <a:r>
              <a:rPr lang="ru-RU" i="1" dirty="0" smtClean="0"/>
              <a:t>4</a:t>
            </a:r>
            <a:r>
              <a:rPr lang="ru-RU" dirty="0" smtClean="0"/>
              <a:t> – микронуклеус; </a:t>
            </a:r>
            <a:r>
              <a:rPr lang="ru-RU" i="1" dirty="0" smtClean="0"/>
              <a:t>5</a:t>
            </a:r>
            <a:r>
              <a:rPr lang="ru-RU" dirty="0" smtClean="0"/>
              <a:t> – ротовое отверстие и глотка; </a:t>
            </a:r>
            <a:endParaRPr lang="ru-RU" i="1" dirty="0" smtClean="0"/>
          </a:p>
          <a:p>
            <a:pPr algn="ctr">
              <a:lnSpc>
                <a:spcPct val="80000"/>
              </a:lnSpc>
            </a:pPr>
            <a:r>
              <a:rPr lang="ru-RU" i="1" dirty="0" smtClean="0"/>
              <a:t>6</a:t>
            </a:r>
            <a:r>
              <a:rPr lang="ru-RU" dirty="0" smtClean="0"/>
              <a:t> – </a:t>
            </a:r>
            <a:r>
              <a:rPr lang="ru-RU" dirty="0" err="1" smtClean="0"/>
              <a:t>непереваренные</a:t>
            </a:r>
            <a:r>
              <a:rPr lang="ru-RU" dirty="0" smtClean="0"/>
              <a:t> остатки пищи; </a:t>
            </a:r>
            <a:r>
              <a:rPr lang="ru-RU" i="1" dirty="0" smtClean="0"/>
              <a:t>7</a:t>
            </a:r>
            <a:r>
              <a:rPr lang="ru-RU" dirty="0" smtClean="0"/>
              <a:t> – трихоцисты; </a:t>
            </a:r>
            <a:r>
              <a:rPr lang="ru-RU" i="1" dirty="0" smtClean="0"/>
              <a:t>8</a:t>
            </a:r>
            <a:r>
              <a:rPr lang="ru-RU" dirty="0" smtClean="0"/>
              <a:t> – сократительные вакуоли;</a:t>
            </a:r>
            <a:endParaRPr lang="ru-RU" i="1" dirty="0" smtClean="0"/>
          </a:p>
          <a:p>
            <a:pPr algn="ctr">
              <a:lnSpc>
                <a:spcPct val="80000"/>
              </a:lnSpc>
            </a:pPr>
            <a:r>
              <a:rPr lang="ru-RU" i="1" dirty="0" smtClean="0"/>
              <a:t>Б</a:t>
            </a:r>
            <a:r>
              <a:rPr lang="ru-RU" dirty="0" smtClean="0"/>
              <a:t> – Амеба протей </a:t>
            </a:r>
            <a:r>
              <a:rPr lang="ru-RU" i="1" dirty="0" smtClean="0"/>
              <a:t>(</a:t>
            </a:r>
            <a:r>
              <a:rPr lang="en-US" i="1" dirty="0" smtClean="0"/>
              <a:t>Amoeba </a:t>
            </a:r>
            <a:r>
              <a:rPr lang="en-US" i="1" dirty="0" err="1" smtClean="0"/>
              <a:t>proteus</a:t>
            </a:r>
            <a:r>
              <a:rPr lang="ru-RU" i="1" dirty="0" smtClean="0"/>
              <a:t>)</a:t>
            </a:r>
            <a:r>
              <a:rPr lang="ru-RU" dirty="0" smtClean="0"/>
              <a:t>: </a:t>
            </a:r>
            <a:r>
              <a:rPr lang="ru-RU" i="1" dirty="0" smtClean="0"/>
              <a:t>1</a:t>
            </a:r>
            <a:r>
              <a:rPr lang="ru-RU" dirty="0" smtClean="0"/>
              <a:t> – ядро; </a:t>
            </a:r>
            <a:r>
              <a:rPr lang="ru-RU" i="1" dirty="0" smtClean="0"/>
              <a:t>2</a:t>
            </a:r>
            <a:r>
              <a:rPr lang="ru-RU" dirty="0" smtClean="0"/>
              <a:t> – сократительная вакуоль; </a:t>
            </a:r>
            <a:endParaRPr lang="ru-RU" i="1" dirty="0" smtClean="0"/>
          </a:p>
          <a:p>
            <a:pPr algn="ctr">
              <a:lnSpc>
                <a:spcPct val="80000"/>
              </a:lnSpc>
            </a:pPr>
            <a:r>
              <a:rPr lang="ru-RU" i="1" dirty="0" smtClean="0"/>
              <a:t>3</a:t>
            </a:r>
            <a:r>
              <a:rPr lang="ru-RU" dirty="0" smtClean="0"/>
              <a:t> – заглатываемые пищевые частички; </a:t>
            </a:r>
            <a:r>
              <a:rPr lang="ru-RU" i="1" dirty="0" smtClean="0"/>
              <a:t>4</a:t>
            </a:r>
            <a:r>
              <a:rPr lang="ru-RU" dirty="0" smtClean="0"/>
              <a:t> – пищеварительные вакуоли;</a:t>
            </a:r>
            <a:endParaRPr lang="ru-RU" i="1" dirty="0" smtClean="0"/>
          </a:p>
          <a:p>
            <a:pPr algn="ctr">
              <a:lnSpc>
                <a:spcPct val="80000"/>
              </a:lnSpc>
            </a:pPr>
            <a:r>
              <a:rPr lang="ru-RU" i="1" dirty="0" smtClean="0"/>
              <a:t>В</a:t>
            </a:r>
            <a:r>
              <a:rPr lang="ru-RU" dirty="0" smtClean="0"/>
              <a:t> – Эвглена зеленая </a:t>
            </a:r>
            <a:r>
              <a:rPr lang="ru-RU" i="1" dirty="0" smtClean="0"/>
              <a:t>(</a:t>
            </a:r>
            <a:r>
              <a:rPr lang="en-US" i="1" dirty="0" smtClean="0"/>
              <a:t>Euglena </a:t>
            </a:r>
            <a:r>
              <a:rPr lang="en-US" i="1" dirty="0" err="1" smtClean="0"/>
              <a:t>viridis</a:t>
            </a:r>
            <a:r>
              <a:rPr lang="ru-RU" i="1" dirty="0" smtClean="0"/>
              <a:t>)</a:t>
            </a:r>
            <a:r>
              <a:rPr lang="ru-RU" dirty="0" smtClean="0"/>
              <a:t>: </a:t>
            </a:r>
            <a:r>
              <a:rPr lang="ru-RU" i="1" dirty="0" smtClean="0"/>
              <a:t>1</a:t>
            </a:r>
            <a:r>
              <a:rPr lang="ru-RU" dirty="0" smtClean="0"/>
              <a:t> – жгутик; </a:t>
            </a:r>
            <a:r>
              <a:rPr lang="ru-RU" i="1" dirty="0" smtClean="0"/>
              <a:t>2</a:t>
            </a:r>
            <a:r>
              <a:rPr lang="ru-RU" dirty="0" smtClean="0"/>
              <a:t> – ядро; </a:t>
            </a:r>
            <a:r>
              <a:rPr lang="ru-RU" i="1" dirty="0" smtClean="0"/>
              <a:t>3</a:t>
            </a:r>
            <a:r>
              <a:rPr lang="ru-RU" dirty="0" smtClean="0"/>
              <a:t> – хлоропласты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i="1" dirty="0" smtClean="0"/>
              <a:t>Образец оформления рисунка</a:t>
            </a:r>
            <a:endParaRPr lang="ru-RU" dirty="0"/>
          </a:p>
        </p:txBody>
      </p:sp>
      <p:pic>
        <p:nvPicPr>
          <p:cNvPr id="4" name="Picture 4" descr="SDC101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57224" y="1643050"/>
            <a:ext cx="7597942" cy="3357586"/>
          </a:xfrm>
          <a:noFill/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95338" y="5038725"/>
            <a:ext cx="7554912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Рисунок 2 − </a:t>
            </a:r>
            <a:r>
              <a:rPr lang="en-US" i="1" dirty="0" err="1">
                <a:solidFill>
                  <a:schemeClr val="tx1"/>
                </a:solidFill>
              </a:rPr>
              <a:t>Populus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nigra</a:t>
            </a:r>
            <a:r>
              <a:rPr lang="ru-RU" dirty="0">
                <a:solidFill>
                  <a:schemeClr val="tx1"/>
                </a:solidFill>
              </a:rPr>
              <a:t>. Поперечный срез однолетнего стебля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Технические требования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Параметры страницы:</a:t>
            </a:r>
          </a:p>
          <a:p>
            <a:r>
              <a:rPr lang="ru-RU" dirty="0" smtClean="0"/>
              <a:t>формат - А4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размеры полей: правое – 10 мм,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	верхнее и нижнее –20 мм,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левое – 30 мм.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Абзацный отступ -1,25 см</a:t>
            </a:r>
          </a:p>
          <a:p>
            <a:r>
              <a:rPr lang="ru-RU" dirty="0" smtClean="0"/>
              <a:t>шрифт - </a:t>
            </a:r>
            <a:r>
              <a:rPr lang="ru-RU" i="1" dirty="0" smtClean="0"/>
              <a:t>Т</a:t>
            </a:r>
            <a:r>
              <a:rPr lang="en-US" i="1" dirty="0" smtClean="0"/>
              <a:t>NR </a:t>
            </a:r>
            <a:r>
              <a:rPr lang="ru-RU" dirty="0" smtClean="0"/>
              <a:t>12-14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интервал - полуторный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РЕКОМЕНДУЕМЫЙ ОБЪЕМ  25-35 страниц</a:t>
            </a:r>
          </a:p>
          <a:p>
            <a:pPr algn="ctr">
              <a:buNone/>
            </a:pP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ГДЕ НАЙТИ ИНФОРМАЦИЮ?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1. !    САЙТ БРГУ ИМ. А.С. ПУШКИНА - СТРАНИЦА БИОЛОГИЧЕСКОГО ФАКУЛЬТЕТА - ЗАКЛАДКА «СТУДЕНТУ»</a:t>
            </a:r>
          </a:p>
          <a:p>
            <a:endParaRPr lang="ru-RU" sz="4000" b="1" dirty="0" smtClean="0"/>
          </a:p>
          <a:p>
            <a:r>
              <a:rPr lang="ru-RU" sz="4000" b="1" dirty="0" smtClean="0">
                <a:solidFill>
                  <a:srgbClr val="FF0000"/>
                </a:solidFill>
              </a:rPr>
              <a:t>	ИНФОРМАЦИЯ ПО ВЫПОЛНЕНИЮ, ПРЕДСТАВЛЕНИЮ К ЗАЩИТЕ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		И ЗАЩИТЕ ДИПЛОМНОЙ РАБОТЫ</a:t>
            </a:r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dirty="0" smtClean="0"/>
              <a:t> </a:t>
            </a:r>
          </a:p>
          <a:p>
            <a:pPr>
              <a:buNone/>
            </a:pPr>
            <a:r>
              <a:rPr lang="ru-RU" sz="4000" dirty="0" smtClean="0"/>
              <a:t>ПОСТАНОВЛЕНИЕ МИНИСТЕРСТВА ОБРАЗОВАНИЯ РЕСПУБЛИКИ БЕЛАРУСЬ от 29 мая 2012 г. № 53 «Правила проведения аттестации студентов, курсантов, слушателей при освоении содержания образовательных программ высшего образования»</a:t>
            </a:r>
            <a:r>
              <a:rPr lang="ru-RU" sz="4000" b="1" dirty="0" smtClean="0"/>
              <a:t> </a:t>
            </a:r>
            <a:r>
              <a:rPr lang="ru-RU" sz="4000" dirty="0" smtClean="0"/>
              <a:t>регламентирует порядок подготовки к защите, защиту дипломной работы и ее структуру (см. п. 61–70, ПРИЛОЖЕНИЕ 9).</a:t>
            </a:r>
          </a:p>
          <a:p>
            <a:pPr>
              <a:buNone/>
            </a:pPr>
            <a:r>
              <a:rPr lang="ru-RU" sz="4000" dirty="0" smtClean="0"/>
              <a:t>При оформлении дипломной работы рекомендуется придерживаться п. 6 «Правила оформления отчета» </a:t>
            </a:r>
            <a:r>
              <a:rPr lang="ru-RU" sz="4000" dirty="0" err="1" smtClean="0"/>
              <a:t>ГОСТа</a:t>
            </a:r>
            <a:r>
              <a:rPr lang="ru-RU" sz="4000" dirty="0" smtClean="0"/>
              <a:t> 7.32-2001.</a:t>
            </a:r>
          </a:p>
          <a:p>
            <a:pPr>
              <a:buNone/>
            </a:pPr>
            <a:r>
              <a:rPr lang="ru-RU" sz="4000" dirty="0" smtClean="0"/>
              <a:t>Оформлять список использованных источников в соответствии с ГОСТ 7.1-2003</a:t>
            </a:r>
          </a:p>
          <a:p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	Электронные версии документов размещены на сайте </a:t>
            </a:r>
            <a:r>
              <a:rPr lang="ru-RU" sz="4000" dirty="0" err="1" smtClean="0">
                <a:solidFill>
                  <a:srgbClr val="FF0000"/>
                </a:solidFill>
              </a:rPr>
              <a:t>БрГУ</a:t>
            </a:r>
            <a:r>
              <a:rPr lang="ru-RU" sz="4000" dirty="0" smtClean="0">
                <a:solidFill>
                  <a:srgbClr val="FF0000"/>
                </a:solidFill>
              </a:rPr>
              <a:t> в разделах «Наука» и «Учебно-методический отдел», а также находятся на кафедрах.</a:t>
            </a: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be-BY" sz="4000" b="1" dirty="0" smtClean="0">
                <a:solidFill>
                  <a:srgbClr val="00B050"/>
                </a:solidFill>
              </a:rPr>
              <a:t>2.! ОРГАНИЗАЦИЯ НАУЧНОГО БИОЛОГИЧЕСКОГО  ИССЛЕДОВАНИЯ И ПРЕДСТАВЛЕНИЕ РЕЗУЛЬТАТОВ: МЕТОДИЧЕСКИЕ РЕКОМЕНДАЦИИ / И.Д. ЛУКЬЯНЧИК, С.М.  ЛЕНИВКО / ПОД ОБЩ. РЕД. С.М. ЛЕНИВКО ; БРЕСТ. ГОС. УН-Т ИМЕНИ А.С. ПУШКИНА.  –  БРЕСТ : БРГУ, 2017. – 52 С.</a:t>
            </a:r>
            <a:endParaRPr lang="ru-RU" sz="4000" b="1" dirty="0" smtClean="0">
              <a:solidFill>
                <a:srgbClr val="00B050"/>
              </a:solidFill>
            </a:endParaRPr>
          </a:p>
          <a:p>
            <a:endParaRPr lang="ru-RU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Структурные элементы</a:t>
            </a:r>
            <a:br>
              <a:rPr lang="ru-RU" b="1" i="1" dirty="0" smtClean="0"/>
            </a:br>
            <a:r>
              <a:rPr lang="ru-RU" b="1" i="1" dirty="0" smtClean="0"/>
              <a:t> курсовой работы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/>
              <a:t>Титульный лист </a:t>
            </a: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ru-RU" b="1" i="1" dirty="0" smtClean="0"/>
              <a:t>Оглавление </a:t>
            </a:r>
            <a:r>
              <a:rPr lang="ru-RU" sz="2000" b="1" i="1" dirty="0" smtClean="0"/>
              <a:t>(содержание) </a:t>
            </a:r>
            <a:endParaRPr lang="en-US" sz="2000" b="1" i="1" dirty="0" smtClean="0"/>
          </a:p>
          <a:p>
            <a:pPr>
              <a:lnSpc>
                <a:spcPct val="90000"/>
              </a:lnSpc>
            </a:pPr>
            <a:r>
              <a:rPr lang="ru-RU" b="1" dirty="0" smtClean="0"/>
              <a:t>Обозначения и сокращения </a:t>
            </a:r>
            <a:r>
              <a:rPr lang="ru-RU" sz="2000" b="1" dirty="0" smtClean="0"/>
              <a:t>(при необходимости)</a:t>
            </a:r>
          </a:p>
          <a:p>
            <a:pPr>
              <a:lnSpc>
                <a:spcPct val="90000"/>
              </a:lnSpc>
            </a:pPr>
            <a:r>
              <a:rPr lang="ru-RU" b="1" i="1" dirty="0" smtClean="0"/>
              <a:t>Введение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Основная часть(3-4 ГЛАВЫ);</a:t>
            </a:r>
          </a:p>
          <a:p>
            <a:pPr>
              <a:lnSpc>
                <a:spcPct val="90000"/>
              </a:lnSpc>
            </a:pPr>
            <a:r>
              <a:rPr lang="ru-RU" b="1" i="1" dirty="0" smtClean="0"/>
              <a:t>Заключение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Список использованной литературы</a:t>
            </a: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ru-RU" b="1" i="1" dirty="0" smtClean="0"/>
              <a:t>Приложения </a:t>
            </a:r>
            <a:r>
              <a:rPr lang="ru-RU" sz="2000" b="1" i="1" dirty="0" smtClean="0"/>
              <a:t>(при  необходимости)</a:t>
            </a:r>
          </a:p>
          <a:p>
            <a:pPr>
              <a:lnSpc>
                <a:spcPct val="90000"/>
              </a:lnSpc>
            </a:pPr>
            <a:endParaRPr lang="ru-RU" b="1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ТИТУЛЬНЫЙ ЛИСТ</a:t>
            </a: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 fontScale="62500" lnSpcReduction="20000"/>
          </a:bodyPr>
          <a:lstStyle/>
          <a:p>
            <a:pPr marL="0" algn="ct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МИНИСТЕРСТВО ОБРАЗОВАНИЯ РЕСПУБЛИКИ БЕЛАРУСЬ</a:t>
            </a: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Учреждение образования </a:t>
            </a: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«Брестский государственный университет</a:t>
            </a: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и</a:t>
            </a:r>
            <a:r>
              <a:rPr lang="ru-RU" dirty="0" smtClean="0">
                <a:solidFill>
                  <a:srgbClr val="002060"/>
                </a:solidFill>
              </a:rPr>
              <a:t>мени </a:t>
            </a:r>
            <a:r>
              <a:rPr lang="ru-RU" dirty="0" smtClean="0">
                <a:solidFill>
                  <a:srgbClr val="002060"/>
                </a:solidFill>
              </a:rPr>
              <a:t>А.С. Пушкина»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  </a:t>
            </a: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Биологический факультет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pPr marL="0" algn="r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Кафедра </a:t>
            </a:r>
            <a:r>
              <a:rPr lang="ru-RU" i="1" dirty="0" smtClean="0">
                <a:solidFill>
                  <a:srgbClr val="FF0000"/>
                </a:solidFill>
              </a:rPr>
              <a:t>название</a:t>
            </a:r>
            <a:endParaRPr lang="ru-RU" i="1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buNone/>
              <a:defRPr/>
            </a:pPr>
            <a:endParaRPr lang="ru-RU" dirty="0">
              <a:solidFill>
                <a:srgbClr val="002060"/>
              </a:solidFill>
            </a:endParaRP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Курсовая работа</a:t>
            </a:r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i="1" dirty="0" smtClean="0">
                <a:solidFill>
                  <a:srgbClr val="FF0000"/>
                </a:solidFill>
              </a:rPr>
              <a:t>НАЗВАНИЕ РАБОТЫ</a:t>
            </a:r>
            <a:endParaRPr lang="ru-RU" i="1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buNone/>
              <a:defRPr/>
            </a:pPr>
            <a:r>
              <a:rPr lang="be-BY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i="1" dirty="0" smtClean="0">
                <a:solidFill>
                  <a:srgbClr val="FF0000"/>
                </a:solidFill>
              </a:rPr>
              <a:t>ФИО исполнителя</a:t>
            </a:r>
            <a:endParaRPr lang="ru-RU" i="1" dirty="0">
              <a:solidFill>
                <a:srgbClr val="FF0000"/>
              </a:solidFill>
            </a:endParaRPr>
          </a:p>
          <a:p>
            <a:pPr marL="0" algn="ct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студент </a:t>
            </a:r>
            <a:r>
              <a:rPr lang="ru-RU" i="1" dirty="0" smtClean="0">
                <a:solidFill>
                  <a:srgbClr val="FF0000"/>
                </a:solidFill>
              </a:rPr>
              <a:t>2</a:t>
            </a:r>
            <a:r>
              <a:rPr lang="ru-RU" dirty="0" smtClean="0">
                <a:solidFill>
                  <a:srgbClr val="002060"/>
                </a:solidFill>
              </a:rPr>
              <a:t> курса </a:t>
            </a:r>
            <a:r>
              <a:rPr lang="ru-RU" dirty="0">
                <a:solidFill>
                  <a:srgbClr val="002060"/>
                </a:solidFill>
              </a:rPr>
              <a:t>специальности «</a:t>
            </a:r>
            <a:r>
              <a:rPr lang="ru-RU" i="1" dirty="0">
                <a:solidFill>
                  <a:srgbClr val="FF0000"/>
                </a:solidFill>
              </a:rPr>
              <a:t>Биология</a:t>
            </a:r>
            <a:r>
              <a:rPr lang="ru-RU" dirty="0">
                <a:solidFill>
                  <a:srgbClr val="002060"/>
                </a:solidFill>
              </a:rPr>
              <a:t>»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pPr marL="0" algn="r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Научный руководитель:</a:t>
            </a:r>
          </a:p>
          <a:p>
            <a:pPr marL="0" algn="r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кандидат биологических наук,</a:t>
            </a:r>
          </a:p>
          <a:p>
            <a:pPr marL="0" algn="r">
              <a:spcBef>
                <a:spcPts val="0"/>
              </a:spcBef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доцент</a:t>
            </a:r>
            <a:endParaRPr lang="ru-RU" i="1" dirty="0">
              <a:solidFill>
                <a:srgbClr val="FF0000"/>
              </a:solidFill>
            </a:endParaRPr>
          </a:p>
          <a:p>
            <a:pPr marL="0" algn="r">
              <a:spcBef>
                <a:spcPts val="0"/>
              </a:spcBef>
              <a:buNone/>
              <a:defRPr/>
            </a:pPr>
            <a:r>
              <a:rPr lang="ru-RU" i="1" dirty="0" smtClean="0">
                <a:solidFill>
                  <a:srgbClr val="FF0000"/>
                </a:solidFill>
              </a:rPr>
              <a:t>ФИО руководителя</a:t>
            </a:r>
            <a:endParaRPr lang="ru-RU" i="1" dirty="0">
              <a:solidFill>
                <a:srgbClr val="FF0000"/>
              </a:solidFill>
            </a:endParaRPr>
          </a:p>
          <a:p>
            <a:pPr marL="0" algn="r">
              <a:spcBef>
                <a:spcPts val="0"/>
              </a:spcBef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pPr marL="0" algn="r">
              <a:spcBef>
                <a:spcPts val="0"/>
              </a:spcBef>
              <a:buNone/>
              <a:defRPr/>
            </a:pPr>
            <a:endParaRPr lang="ru-RU" dirty="0">
              <a:solidFill>
                <a:srgbClr val="002060"/>
              </a:solidFill>
            </a:endParaRPr>
          </a:p>
          <a:p>
            <a:pPr algn="ctr"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Брест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2018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ОГЛАВЛЕНИЕ: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ВВЕДЕНИЕ……………………………………………………………………3</a:t>
            </a:r>
          </a:p>
          <a:p>
            <a:pPr>
              <a:lnSpc>
                <a:spcPct val="80000"/>
              </a:lnSpc>
              <a:buNone/>
            </a:pPr>
            <a:endParaRPr lang="ru-RU" sz="3600" dirty="0" smtClean="0"/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ОБОЗНАЧЕНИЯ И СОКРАЩЕНИЯ………………………………….5</a:t>
            </a:r>
          </a:p>
          <a:p>
            <a:pPr>
              <a:lnSpc>
                <a:spcPct val="80000"/>
              </a:lnSpc>
              <a:buNone/>
            </a:pPr>
            <a:endParaRPr lang="ru-RU" sz="3600" dirty="0" smtClean="0"/>
          </a:p>
          <a:p>
            <a:pPr>
              <a:lnSpc>
                <a:spcPct val="80000"/>
              </a:lnSpc>
              <a:buFontTx/>
              <a:buAutoNum type="arabicPlain"/>
            </a:pPr>
            <a:r>
              <a:rPr lang="ru-RU" sz="3600" dirty="0" smtClean="0">
                <a:solidFill>
                  <a:srgbClr val="FF0000"/>
                </a:solidFill>
              </a:rPr>
              <a:t>ОБЗОР ЛИТЕРАТУРЫ</a:t>
            </a:r>
            <a:r>
              <a:rPr lang="ru-RU" sz="3600" dirty="0" smtClean="0"/>
              <a:t>………………………………………………..6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1.1  ……………………………………………………………………………… 6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1.2  …………………………………………………………………………….. 10</a:t>
            </a:r>
          </a:p>
          <a:p>
            <a:pPr>
              <a:lnSpc>
                <a:spcPct val="80000"/>
              </a:lnSpc>
              <a:buFontTx/>
              <a:buAutoNum type="arabicPlain" startAt="2"/>
            </a:pPr>
            <a:r>
              <a:rPr lang="ru-RU" sz="3600" dirty="0" smtClean="0">
                <a:solidFill>
                  <a:srgbClr val="FF0000"/>
                </a:solidFill>
              </a:rPr>
              <a:t>МАТЕРИАЛЫ И МЕТОДЫ</a:t>
            </a:r>
            <a:r>
              <a:rPr lang="ru-RU" sz="3600" dirty="0" smtClean="0"/>
              <a:t>……………………………………….. 14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2.1  …………………………………………………………………………….. 14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2.2  …………………………………………………………………………….. 16</a:t>
            </a:r>
          </a:p>
          <a:p>
            <a:pPr>
              <a:lnSpc>
                <a:spcPct val="80000"/>
              </a:lnSpc>
              <a:buFontTx/>
              <a:buAutoNum type="arabicPlain" startAt="3"/>
            </a:pPr>
            <a:r>
              <a:rPr lang="ru-RU" sz="3600" dirty="0" smtClean="0">
                <a:solidFill>
                  <a:srgbClr val="FF0000"/>
                </a:solidFill>
              </a:rPr>
              <a:t>РЕЗУЛЬТАТЫ И ИХ ОБСУЖДЕНИЕ</a:t>
            </a:r>
            <a:r>
              <a:rPr lang="ru-RU" sz="3600" dirty="0" smtClean="0"/>
              <a:t>…………………………… 18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3.1  …………………………………………………………………………….. 18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3.2 ……………………………………………………………………………… 24</a:t>
            </a:r>
          </a:p>
          <a:p>
            <a:pPr>
              <a:lnSpc>
                <a:spcPct val="80000"/>
              </a:lnSpc>
              <a:buNone/>
            </a:pPr>
            <a:endParaRPr lang="ru-RU" sz="3600" dirty="0" smtClean="0"/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ЗАКЛЮЧЕНИЕ ……………………………………………………………..32</a:t>
            </a:r>
          </a:p>
          <a:p>
            <a:pPr>
              <a:lnSpc>
                <a:spcPct val="80000"/>
              </a:lnSpc>
              <a:buNone/>
            </a:pPr>
            <a:endParaRPr lang="ru-RU" sz="3600" dirty="0" smtClean="0"/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СПИСОК ИСПОЛЬЗОВАННОЙ ЛИТЕРАТУРЫ  ………………34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ПРИЛОЖЕНИЯ  ……………………………………………………………35</a:t>
            </a:r>
          </a:p>
          <a:p>
            <a:pPr>
              <a:lnSpc>
                <a:spcPct val="80000"/>
              </a:lnSpc>
              <a:buNone/>
            </a:pP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i="1" dirty="0" smtClean="0"/>
              <a:t>ОБОЗНАЧЕНИЯ И СОКРАЩЕНИЯ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 – волокна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 – ксилема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Л – луч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 – перидерма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 – сердцевина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Т – трихомы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Ф – флоэма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Э – эпидерма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5400" i="1" dirty="0" smtClean="0"/>
              <a:t>ВВЕДЕНИЕ</a:t>
            </a:r>
            <a:endParaRPr lang="ru-RU" sz="5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endParaRPr lang="ru-RU" sz="4800" b="1" dirty="0" smtClean="0"/>
          </a:p>
          <a:p>
            <a:pPr>
              <a:lnSpc>
                <a:spcPct val="90000"/>
              </a:lnSpc>
            </a:pPr>
            <a:r>
              <a:rPr lang="ru-RU" sz="3100" b="1" dirty="0"/>
              <a:t>А</a:t>
            </a:r>
            <a:r>
              <a:rPr lang="ru-RU" sz="3100" b="1" dirty="0" smtClean="0"/>
              <a:t>ктуальность темы. </a:t>
            </a:r>
            <a:r>
              <a:rPr lang="ru-RU" sz="3100" i="1" dirty="0" smtClean="0">
                <a:solidFill>
                  <a:srgbClr val="002060"/>
                </a:solidFill>
              </a:rPr>
              <a:t>Предпосылки, которые обусловили проведение исследования в той или иной области науки</a:t>
            </a:r>
          </a:p>
          <a:p>
            <a:pPr>
              <a:lnSpc>
                <a:spcPct val="90000"/>
              </a:lnSpc>
              <a:buNone/>
            </a:pPr>
            <a:r>
              <a:rPr lang="ru-RU" sz="3100" b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ru-RU" sz="3100" b="1" i="1" dirty="0" smtClean="0"/>
              <a:t>Цель исследования: </a:t>
            </a:r>
          </a:p>
          <a:p>
            <a:pPr>
              <a:lnSpc>
                <a:spcPct val="90000"/>
              </a:lnSpc>
            </a:pPr>
            <a:r>
              <a:rPr lang="ru-RU" sz="3100" b="1" i="1" dirty="0" smtClean="0"/>
              <a:t> Задачи исследования:</a:t>
            </a:r>
          </a:p>
          <a:p>
            <a:pPr>
              <a:buNone/>
            </a:pPr>
            <a:r>
              <a:rPr lang="ru-RU" sz="3100" b="1" i="1" dirty="0" smtClean="0"/>
              <a:t>	</a:t>
            </a:r>
            <a:r>
              <a:rPr lang="ru-RU" sz="3100" b="1" dirty="0" smtClean="0"/>
              <a:t>Объект исследования</a:t>
            </a:r>
            <a:r>
              <a:rPr lang="ru-RU" sz="3100" b="1" dirty="0" smtClean="0">
                <a:solidFill>
                  <a:srgbClr val="002060"/>
                </a:solidFill>
              </a:rPr>
              <a:t>  </a:t>
            </a:r>
            <a:r>
              <a:rPr lang="ru-RU" sz="3100" i="1" dirty="0" smtClean="0">
                <a:solidFill>
                  <a:srgbClr val="002060"/>
                </a:solidFill>
              </a:rPr>
              <a:t>– фармакопейные лекарственные растения.</a:t>
            </a:r>
          </a:p>
          <a:p>
            <a:pPr>
              <a:buNone/>
            </a:pPr>
            <a:r>
              <a:rPr lang="ru-RU" sz="3100" b="1" i="1" dirty="0" smtClean="0"/>
              <a:t>	</a:t>
            </a:r>
            <a:r>
              <a:rPr lang="ru-RU" sz="3100" b="1" dirty="0" smtClean="0"/>
              <a:t>Предмет исследования  </a:t>
            </a:r>
            <a:r>
              <a:rPr lang="ru-RU" sz="3100" i="1" dirty="0" smtClean="0">
                <a:solidFill>
                  <a:srgbClr val="002060"/>
                </a:solidFill>
              </a:rPr>
              <a:t>– эколого-ценотические, морфологические, ресурсные и фитохимические характеристики популяций отмеченных видов на градиентах среды обитания.</a:t>
            </a:r>
          </a:p>
          <a:p>
            <a:pPr>
              <a:lnSpc>
                <a:spcPct val="90000"/>
              </a:lnSpc>
            </a:pPr>
            <a:endParaRPr lang="ru-RU" sz="3100" b="1" dirty="0" smtClean="0"/>
          </a:p>
          <a:p>
            <a:pPr>
              <a:lnSpc>
                <a:spcPct val="90000"/>
              </a:lnSpc>
            </a:pPr>
            <a:r>
              <a:rPr lang="ru-RU" sz="3100" b="1" dirty="0" smtClean="0"/>
              <a:t>Методы исследования</a:t>
            </a:r>
          </a:p>
          <a:p>
            <a:pPr>
              <a:lnSpc>
                <a:spcPct val="90000"/>
              </a:lnSpc>
            </a:pPr>
            <a:endParaRPr lang="ru-RU" sz="2200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ОСНОВНАЯ ЧАСТЬ:</a:t>
            </a:r>
            <a:r>
              <a:rPr lang="ru-RU" i="1" u="sng" dirty="0" smtClean="0"/>
              <a:t/>
            </a:r>
            <a:br>
              <a:rPr lang="ru-RU" i="1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lain"/>
            </a:pPr>
            <a:r>
              <a:rPr lang="ru-RU" dirty="0" smtClean="0"/>
              <a:t>ОБЗОР ЛИТЕРАТУРЫ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1.1 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1.2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2	МАТЕРИАЛЫ И МЕТОДЫ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2.1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2.2 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3	РЕЗУЛЬТАТЫ И ИХ ОБСУЖДЕНИЕ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3.1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ru-RU" dirty="0" smtClean="0"/>
              <a:t>3.2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Содержит теоретические и практические выводы и предложения, к которым пришел студент в результате дипломного исследования. </a:t>
            </a:r>
          </a:p>
          <a:p>
            <a:r>
              <a:rPr lang="ru-RU" dirty="0" smtClean="0"/>
              <a:t>Выводы  должны соответствовать целям и задачам, сформулированным во введении, и отражать степень решения проблемы.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! Количество выводов = количеству задач!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СПИСОК </a:t>
            </a:r>
            <a:r>
              <a:rPr lang="ru-RU" b="1" i="1" dirty="0" smtClean="0"/>
              <a:t>ИСПОЛЬЗОВАННОЙ ЛИТЕРАТУРЫ: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должен быть представлен теми источниками, которые отражены в курсовой работе;</a:t>
            </a:r>
          </a:p>
          <a:p>
            <a:r>
              <a:rPr lang="ru-RU" dirty="0" smtClean="0"/>
              <a:t>литературные источники в списке приводятся в алфавитном порядке либо по мере упоминания в тексте; </a:t>
            </a:r>
          </a:p>
          <a:p>
            <a:r>
              <a:rPr lang="ru-RU" dirty="0" smtClean="0"/>
              <a:t>ссылки на источники приводятся в тексте, например: </a:t>
            </a:r>
            <a:r>
              <a:rPr lang="en-US" i="1" dirty="0" smtClean="0">
                <a:cs typeface="Arial" charset="0"/>
              </a:rPr>
              <a:t>[</a:t>
            </a:r>
            <a:r>
              <a:rPr lang="ru-RU" i="1" dirty="0" smtClean="0">
                <a:cs typeface="Arial" charset="0"/>
              </a:rPr>
              <a:t>5, с. 47</a:t>
            </a:r>
            <a:r>
              <a:rPr lang="en-US" i="1" dirty="0" smtClean="0">
                <a:cs typeface="Arial" charset="0"/>
              </a:rPr>
              <a:t>]</a:t>
            </a:r>
            <a:r>
              <a:rPr lang="ru-RU" i="1" dirty="0" smtClean="0">
                <a:cs typeface="Arial" charset="0"/>
              </a:rPr>
              <a:t>;</a:t>
            </a:r>
            <a:endParaRPr lang="en-US" i="1" dirty="0" smtClean="0">
              <a:cs typeface="Arial" charset="0"/>
            </a:endParaRPr>
          </a:p>
          <a:p>
            <a:r>
              <a:rPr lang="ru-RU" dirty="0" smtClean="0"/>
              <a:t>оформлен, согласно требованиям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err="1" smtClean="0"/>
              <a:t>ГОСТа</a:t>
            </a:r>
            <a:r>
              <a:rPr lang="ru-RU" i="1" dirty="0" smtClean="0"/>
              <a:t> 7.1-2003 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460</Words>
  <Application>Microsoft Office PowerPoint</Application>
  <PresentationFormat>Экран (4:3)</PresentationFormat>
  <Paragraphs>138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СТРУКТУРА   КУРСОВОЙ РАБОТЫ</vt:lpstr>
      <vt:lpstr>Структурные элементы  курсовой работы</vt:lpstr>
      <vt:lpstr>ТИТУЛЬНЫЙ ЛИСТ</vt:lpstr>
      <vt:lpstr>ОГЛАВЛЕНИЕ:</vt:lpstr>
      <vt:lpstr>ОБОЗНАЧЕНИЯ И СОКРАЩЕНИЯ</vt:lpstr>
      <vt:lpstr>ВВЕДЕНИЕ</vt:lpstr>
      <vt:lpstr>ОСНОВНАЯ ЧАСТЬ: </vt:lpstr>
      <vt:lpstr>ЗАКЛЮЧЕНИЕ</vt:lpstr>
      <vt:lpstr>СПИСОК ИСПОЛЬЗОВАННОЙ ЛИТЕРАТУРЫ:</vt:lpstr>
      <vt:lpstr>ГОСТ 7.1-2003 </vt:lpstr>
      <vt:lpstr>ПРИЛОЖЕНИЯ</vt:lpstr>
      <vt:lpstr>Образец оформления рисунка</vt:lpstr>
      <vt:lpstr>Образец оформления рисунка</vt:lpstr>
      <vt:lpstr>Технические требования</vt:lpstr>
      <vt:lpstr>ГДЕ НАЙТИ ИНФОРМАЦИЮ?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  КУРСОВОЙ РАБОТЫ</dc:title>
  <dc:creator>Олег</dc:creator>
  <cp:lastModifiedBy>User</cp:lastModifiedBy>
  <cp:revision>18</cp:revision>
  <dcterms:created xsi:type="dcterms:W3CDTF">2016-12-07T17:12:46Z</dcterms:created>
  <dcterms:modified xsi:type="dcterms:W3CDTF">2018-10-24T11:42:08Z</dcterms:modified>
</cp:coreProperties>
</file>