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9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71" r:id="rId13"/>
    <p:sldId id="270" r:id="rId14"/>
    <p:sldId id="269" r:id="rId15"/>
    <p:sldId id="281" r:id="rId16"/>
    <p:sldId id="282" r:id="rId17"/>
    <p:sldId id="258" r:id="rId18"/>
    <p:sldId id="283" r:id="rId19"/>
    <p:sldId id="286" r:id="rId20"/>
    <p:sldId id="287" r:id="rId21"/>
    <p:sldId id="284" r:id="rId22"/>
    <p:sldId id="267" r:id="rId23"/>
    <p:sldId id="285" r:id="rId24"/>
    <p:sldId id="288" r:id="rId25"/>
    <p:sldId id="289" r:id="rId26"/>
    <p:sldId id="268" r:id="rId27"/>
    <p:sldId id="266" r:id="rId28"/>
    <p:sldId id="265" r:id="rId29"/>
    <p:sldId id="260" r:id="rId30"/>
    <p:sldId id="261" r:id="rId31"/>
    <p:sldId id="290" r:id="rId32"/>
    <p:sldId id="264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6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B0F6BD-6871-4ECC-8D1F-1F8EEAFD9E17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59799-CD60-4250-B4D0-8D9008C2DF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391414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54F32E-47DA-483E-9CBA-514A6754C772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DE2045-5C87-4FF2-8CE6-273475B49E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961681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906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466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AA86-14B6-4E96-B563-25BDED215783}" type="datetime1">
              <a:rPr lang="ru-RU" smtClean="0"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407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49A27-E576-414C-BA28-643CE0297564}" type="datetime1">
              <a:rPr lang="ru-RU" smtClean="0"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26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AEFAE-2448-4EFE-88DF-569B0A318831}" type="datetime1">
              <a:rPr lang="ru-RU" smtClean="0"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84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BFAC-5AA9-4CD6-8ADF-38D9D6994128}" type="datetime1">
              <a:rPr lang="ru-RU" smtClean="0"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779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2D8D2-5B4D-4F6F-9301-91EDDD658804}" type="datetime1">
              <a:rPr lang="ru-RU" smtClean="0"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82255-1FE4-46E4-A9FA-C924CB61F22F}" type="datetime1">
              <a:rPr lang="ru-RU" smtClean="0"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217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577B-DAA0-4765-9BAB-E9C37850250E}" type="datetime1">
              <a:rPr lang="ru-RU" smtClean="0"/>
              <a:t>04.11.2019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575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4018F-FBA3-4183-8AFA-0A37008BFCCF}" type="datetime1">
              <a:rPr lang="ru-RU" smtClean="0"/>
              <a:t>04.11.2019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262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2BC15-D65D-4723-8C23-937BDD3FDD55}" type="datetime1">
              <a:rPr lang="ru-RU" smtClean="0"/>
              <a:t>04.11.2019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190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4C3FA-ABA0-4001-9925-79832AADCCE2}" type="datetime1">
              <a:rPr lang="ru-RU" smtClean="0"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307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BA58E-2F20-4926-B669-44C11F81816B}" type="datetime1">
              <a:rPr lang="ru-RU" smtClean="0"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042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025B2-EC2B-4C0D-841F-A82F7002C869}" type="datetime1">
              <a:rPr lang="ru-RU" smtClean="0"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624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indent="720000" algn="l"/>
            <a:r>
              <a:rPr lang="ru-RU" sz="3500" dirty="0">
                <a:solidFill>
                  <a:schemeClr val="tx1"/>
                </a:solidFill>
              </a:rPr>
              <a:t>1. Понятие и виды коррупционных правонарушений.</a:t>
            </a:r>
          </a:p>
          <a:p>
            <a:pPr indent="720000" algn="l"/>
            <a:r>
              <a:rPr lang="ru-RU" sz="3500" dirty="0">
                <a:solidFill>
                  <a:schemeClr val="tx1"/>
                </a:solidFill>
              </a:rPr>
              <a:t>2. Коррупционные преступления по законодательству </a:t>
            </a:r>
            <a:r>
              <a:rPr lang="ru-RU" sz="3500" dirty="0" smtClean="0">
                <a:solidFill>
                  <a:schemeClr val="tx1"/>
                </a:solidFill>
              </a:rPr>
              <a:t>Республики </a:t>
            </a:r>
            <a:r>
              <a:rPr lang="ru-RU" sz="3500" dirty="0">
                <a:solidFill>
                  <a:schemeClr val="tx1"/>
                </a:solidFill>
              </a:rPr>
              <a:t>Беларусь.</a:t>
            </a:r>
          </a:p>
          <a:p>
            <a:pPr indent="720000" algn="l"/>
            <a:r>
              <a:rPr lang="ru-RU" sz="3500" dirty="0">
                <a:solidFill>
                  <a:schemeClr val="tx1"/>
                </a:solidFill>
              </a:rPr>
              <a:t>3. Юридическая ответственность за коррупционные правонарушения.</a:t>
            </a:r>
          </a:p>
          <a:p>
            <a:pPr indent="720000" algn="l"/>
            <a:r>
              <a:rPr lang="ru-RU" sz="3500" dirty="0">
                <a:solidFill>
                  <a:schemeClr val="tx1"/>
                </a:solidFill>
              </a:rPr>
              <a:t>4. Гарантии физическим лицам, </a:t>
            </a:r>
            <a:r>
              <a:rPr lang="ru-RU" sz="3500" dirty="0" smtClean="0">
                <a:solidFill>
                  <a:schemeClr val="tx1"/>
                </a:solidFill>
              </a:rPr>
              <a:t>способствующим </a:t>
            </a:r>
            <a:r>
              <a:rPr lang="ru-RU" sz="3500" dirty="0">
                <a:solidFill>
                  <a:schemeClr val="tx1"/>
                </a:solidFill>
              </a:rPr>
              <a:t>выявлению </a:t>
            </a:r>
            <a:r>
              <a:rPr lang="ru-RU" sz="3500" dirty="0" smtClean="0">
                <a:solidFill>
                  <a:schemeClr val="tx1"/>
                </a:solidFill>
              </a:rPr>
              <a:t>коррупционных </a:t>
            </a:r>
            <a:r>
              <a:rPr lang="ru-RU" sz="3500" dirty="0">
                <a:solidFill>
                  <a:schemeClr val="tx1"/>
                </a:solidFill>
              </a:rPr>
              <a:t>правонарушений.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/>
              <a:t>Лекция 4</a:t>
            </a:r>
            <a:r>
              <a:rPr lang="ru-RU" sz="4800" b="1" dirty="0"/>
              <a:t>. Коррупционные правонарушения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EC848CB6-E822-43E3-ADD7-56AA0DF64B2A}" type="slidenum">
              <a:rPr lang="ru-RU" sz="1600" smtClean="0">
                <a:solidFill>
                  <a:schemeClr val="tx1"/>
                </a:solidFill>
              </a:rPr>
              <a:t>1</a:t>
            </a:fld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18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91683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/>
              <a:t>В ст. 37 Закона Республики Беларусь </a:t>
            </a:r>
            <a:br>
              <a:rPr lang="ru-RU" sz="3600" dirty="0"/>
            </a:br>
            <a:r>
              <a:rPr lang="ru-RU" sz="3600" dirty="0"/>
              <a:t>«О борьбе с коррупцией» установлен перечень коррупционных правонарушений</a:t>
            </a:r>
            <a:r>
              <a:rPr lang="ru-RU" sz="3600" dirty="0" smtClean="0"/>
              <a:t>: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916832"/>
            <a:ext cx="9144000" cy="494116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ru-RU" sz="3600" dirty="0">
                <a:solidFill>
                  <a:schemeClr val="tx1"/>
                </a:solidFill>
              </a:rPr>
              <a:t>– </a:t>
            </a:r>
            <a:r>
              <a:rPr lang="ru-RU" sz="3600" b="1" dirty="0">
                <a:solidFill>
                  <a:srgbClr val="FF0000"/>
                </a:solidFill>
              </a:rPr>
              <a:t>использование</a:t>
            </a:r>
            <a:r>
              <a:rPr lang="ru-RU" sz="3600" dirty="0">
                <a:solidFill>
                  <a:schemeClr val="tx1"/>
                </a:solidFill>
              </a:rPr>
              <a:t> государственным должностным лицом </a:t>
            </a:r>
            <a:r>
              <a:rPr lang="ru-RU" sz="3600" b="1" dirty="0">
                <a:solidFill>
                  <a:srgbClr val="FF0000"/>
                </a:solidFill>
              </a:rPr>
              <a:t>в личных </a:t>
            </a:r>
            <a:r>
              <a:rPr lang="ru-RU" sz="3600" b="1" dirty="0" smtClean="0">
                <a:solidFill>
                  <a:srgbClr val="FF0000"/>
                </a:solidFill>
              </a:rPr>
              <a:t>и иных </a:t>
            </a:r>
            <a:r>
              <a:rPr lang="ru-RU" sz="3600" b="1" dirty="0">
                <a:solidFill>
                  <a:srgbClr val="FF0000"/>
                </a:solidFill>
              </a:rPr>
              <a:t>внеслужебных интересах </a:t>
            </a:r>
            <a:r>
              <a:rPr lang="ru-RU" sz="3600" dirty="0">
                <a:solidFill>
                  <a:schemeClr val="tx1"/>
                </a:solidFill>
              </a:rPr>
              <a:t>предоставленного ему для </a:t>
            </a:r>
            <a:r>
              <a:rPr lang="ru-RU" sz="3600" dirty="0" smtClean="0">
                <a:solidFill>
                  <a:schemeClr val="tx1"/>
                </a:solidFill>
              </a:rPr>
              <a:t>выполнения государственных </a:t>
            </a:r>
            <a:r>
              <a:rPr lang="ru-RU" sz="3600" dirty="0">
                <a:solidFill>
                  <a:schemeClr val="tx1"/>
                </a:solidFill>
              </a:rPr>
              <a:t>функций </a:t>
            </a:r>
            <a:r>
              <a:rPr lang="ru-RU" sz="3600" b="1" dirty="0">
                <a:solidFill>
                  <a:srgbClr val="FF0000"/>
                </a:solidFill>
              </a:rPr>
              <a:t>имущества</a:t>
            </a:r>
            <a:r>
              <a:rPr lang="ru-RU" sz="3600" dirty="0">
                <a:solidFill>
                  <a:srgbClr val="FF0000"/>
                </a:solidFill>
              </a:rPr>
              <a:t>, находящегося в </a:t>
            </a:r>
            <a:r>
              <a:rPr lang="ru-RU" sz="3600" dirty="0" smtClean="0">
                <a:solidFill>
                  <a:srgbClr val="FF0000"/>
                </a:solidFill>
              </a:rPr>
              <a:t>государственной собственности</a:t>
            </a:r>
            <a:r>
              <a:rPr lang="ru-RU" sz="3600" dirty="0">
                <a:solidFill>
                  <a:srgbClr val="FF0000"/>
                </a:solidFill>
              </a:rPr>
              <a:t>, </a:t>
            </a:r>
            <a:r>
              <a:rPr lang="ru-RU" sz="3600" dirty="0">
                <a:solidFill>
                  <a:schemeClr val="tx1"/>
                </a:solidFill>
              </a:rPr>
              <a:t>если это не предусмотрено законом;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</a:rPr>
              <a:t>10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13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91683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/>
              <a:t>В ст. 37 Закона Республики Беларусь </a:t>
            </a:r>
            <a:br>
              <a:rPr lang="ru-RU" sz="3600" dirty="0"/>
            </a:br>
            <a:r>
              <a:rPr lang="ru-RU" sz="3600" dirty="0"/>
              <a:t>«О борьбе с коррупцией» установлен перечень коррупционных правонарушений</a:t>
            </a:r>
            <a:r>
              <a:rPr lang="ru-RU" sz="3600" dirty="0" smtClean="0"/>
              <a:t>: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916832"/>
            <a:ext cx="9144000" cy="494116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ru-RU" sz="2800" dirty="0">
                <a:solidFill>
                  <a:schemeClr val="tx1"/>
                </a:solidFill>
              </a:rPr>
              <a:t>– </a:t>
            </a:r>
            <a:r>
              <a:rPr lang="ru-RU" sz="2800" b="1" dirty="0">
                <a:solidFill>
                  <a:srgbClr val="FF0000"/>
                </a:solidFill>
              </a:rPr>
              <a:t>использование </a:t>
            </a:r>
            <a:r>
              <a:rPr lang="ru-RU" sz="2800" dirty="0">
                <a:solidFill>
                  <a:schemeClr val="tx1"/>
                </a:solidFill>
              </a:rPr>
              <a:t>государственным должностным лицом своих </a:t>
            </a:r>
            <a:r>
              <a:rPr lang="ru-RU" sz="2800" dirty="0" smtClean="0">
                <a:solidFill>
                  <a:srgbClr val="FF0000"/>
                </a:solidFill>
              </a:rPr>
              <a:t>служебных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>
                <a:solidFill>
                  <a:srgbClr val="FF0000"/>
                </a:solidFill>
              </a:rPr>
              <a:t>полномочий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>
                <a:solidFill>
                  <a:srgbClr val="FF0000"/>
                </a:solidFill>
              </a:rPr>
              <a:t>в целях получения кредита, займа, </a:t>
            </a:r>
            <a:r>
              <a:rPr lang="ru-RU" sz="2800" dirty="0" smtClean="0">
                <a:solidFill>
                  <a:srgbClr val="FF0000"/>
                </a:solidFill>
              </a:rPr>
              <a:t>приобретения ценных </a:t>
            </a:r>
            <a:r>
              <a:rPr lang="ru-RU" sz="2800" dirty="0">
                <a:solidFill>
                  <a:srgbClr val="FF0000"/>
                </a:solidFill>
              </a:rPr>
              <a:t>бумаг, недвижимого и иного имущества</a:t>
            </a:r>
            <a:r>
              <a:rPr lang="ru-RU" sz="2800" dirty="0">
                <a:solidFill>
                  <a:schemeClr val="tx1"/>
                </a:solidFill>
              </a:rPr>
              <a:t>;</a:t>
            </a:r>
          </a:p>
          <a:p>
            <a:pPr algn="l"/>
            <a:r>
              <a:rPr lang="ru-RU" sz="2800" dirty="0">
                <a:solidFill>
                  <a:schemeClr val="tx1"/>
                </a:solidFill>
              </a:rPr>
              <a:t>– </a:t>
            </a:r>
            <a:r>
              <a:rPr lang="ru-RU" sz="2800" b="1" dirty="0">
                <a:solidFill>
                  <a:srgbClr val="FF0000"/>
                </a:solidFill>
              </a:rPr>
              <a:t>мелкое хищение </a:t>
            </a:r>
            <a:r>
              <a:rPr lang="ru-RU" sz="2800" dirty="0">
                <a:solidFill>
                  <a:schemeClr val="tx1"/>
                </a:solidFill>
              </a:rPr>
              <a:t>имущества путем злоупотребления </a:t>
            </a:r>
            <a:r>
              <a:rPr lang="ru-RU" sz="2800" dirty="0" smtClean="0">
                <a:solidFill>
                  <a:schemeClr val="tx1"/>
                </a:solidFill>
              </a:rPr>
              <a:t>служебными полномочиями</a:t>
            </a:r>
            <a:r>
              <a:rPr lang="ru-RU" sz="2800" dirty="0">
                <a:solidFill>
                  <a:schemeClr val="tx1"/>
                </a:solidFill>
              </a:rPr>
              <a:t>.</a:t>
            </a:r>
          </a:p>
          <a:p>
            <a:r>
              <a:rPr lang="ru-RU" sz="2800" dirty="0">
                <a:solidFill>
                  <a:srgbClr val="7030A0"/>
                </a:solidFill>
              </a:rPr>
              <a:t>Совершение указанных правонарушений влечет за собой </a:t>
            </a:r>
            <a:r>
              <a:rPr lang="ru-RU" sz="2800" b="1" dirty="0" smtClean="0">
                <a:solidFill>
                  <a:srgbClr val="7030A0"/>
                </a:solidFill>
              </a:rPr>
              <a:t>ответственность</a:t>
            </a:r>
            <a:r>
              <a:rPr lang="ru-RU" sz="2800" dirty="0" smtClean="0">
                <a:solidFill>
                  <a:srgbClr val="7030A0"/>
                </a:solidFill>
              </a:rPr>
              <a:t> </a:t>
            </a:r>
            <a:r>
              <a:rPr lang="ru-RU" sz="2800" dirty="0">
                <a:solidFill>
                  <a:srgbClr val="7030A0"/>
                </a:solidFill>
              </a:rPr>
              <a:t>в соответствии с законодательными актами: </a:t>
            </a:r>
            <a:r>
              <a:rPr lang="ru-RU" sz="2800" b="1" dirty="0" smtClean="0">
                <a:solidFill>
                  <a:srgbClr val="7030A0"/>
                </a:solidFill>
              </a:rPr>
              <a:t>административную</a:t>
            </a:r>
            <a:r>
              <a:rPr lang="ru-RU" sz="2800" dirty="0" smtClean="0">
                <a:solidFill>
                  <a:srgbClr val="7030A0"/>
                </a:solidFill>
              </a:rPr>
              <a:t>, </a:t>
            </a:r>
            <a:r>
              <a:rPr lang="ru-RU" sz="2800" b="1" dirty="0">
                <a:solidFill>
                  <a:srgbClr val="7030A0"/>
                </a:solidFill>
              </a:rPr>
              <a:t>уголовную</a:t>
            </a:r>
            <a:r>
              <a:rPr lang="ru-RU" sz="2800" dirty="0">
                <a:solidFill>
                  <a:srgbClr val="7030A0"/>
                </a:solidFill>
              </a:rPr>
              <a:t> </a:t>
            </a:r>
            <a:endParaRPr lang="ru-RU" sz="2800" dirty="0" smtClean="0">
              <a:solidFill>
                <a:srgbClr val="7030A0"/>
              </a:solidFill>
            </a:endParaRPr>
          </a:p>
          <a:p>
            <a:r>
              <a:rPr lang="ru-RU" sz="2800" dirty="0" smtClean="0">
                <a:solidFill>
                  <a:srgbClr val="7030A0"/>
                </a:solidFill>
              </a:rPr>
              <a:t>и </a:t>
            </a:r>
            <a:r>
              <a:rPr lang="ru-RU" sz="2800" b="1" dirty="0">
                <a:solidFill>
                  <a:srgbClr val="7030A0"/>
                </a:solidFill>
              </a:rPr>
              <a:t>дисциплинарную.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</a:rPr>
              <a:t>11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59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2. Коррупционные преступления по законодательству Республики Беларусь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84784"/>
            <a:ext cx="9144000" cy="537321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Постановлением Генеральной прокуратуры </a:t>
            </a:r>
            <a:r>
              <a:rPr lang="ru-RU" sz="2400" dirty="0" smtClean="0">
                <a:solidFill>
                  <a:schemeClr val="tx1"/>
                </a:solidFill>
              </a:rPr>
              <a:t>РБ, </a:t>
            </a:r>
            <a:r>
              <a:rPr lang="ru-RU" sz="2400" dirty="0">
                <a:solidFill>
                  <a:schemeClr val="tx1"/>
                </a:solidFill>
              </a:rPr>
              <a:t>КГК РБ, </a:t>
            </a:r>
            <a:r>
              <a:rPr lang="ru-RU" sz="2400" dirty="0" smtClean="0">
                <a:solidFill>
                  <a:schemeClr val="tx1"/>
                </a:solidFill>
              </a:rPr>
              <a:t>Оперативно-аналитического </a:t>
            </a:r>
            <a:r>
              <a:rPr lang="ru-RU" sz="2400" dirty="0">
                <a:solidFill>
                  <a:schemeClr val="tx1"/>
                </a:solidFill>
              </a:rPr>
              <a:t>центра при Президенте РБ, МВД РБ, КГБ  </a:t>
            </a:r>
            <a:r>
              <a:rPr lang="ru-RU" sz="2400" dirty="0" smtClean="0">
                <a:solidFill>
                  <a:schemeClr val="tx1"/>
                </a:solidFill>
              </a:rPr>
              <a:t>РБ от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31 января 2011 г. </a:t>
            </a:r>
            <a:r>
              <a:rPr lang="ru-RU" sz="2400" dirty="0" smtClean="0">
                <a:solidFill>
                  <a:schemeClr val="tx1"/>
                </a:solidFill>
              </a:rPr>
              <a:t>был </a:t>
            </a:r>
            <a:r>
              <a:rPr lang="ru-RU" sz="2400" dirty="0">
                <a:solidFill>
                  <a:schemeClr val="tx1"/>
                </a:solidFill>
              </a:rPr>
              <a:t>утвержден перечень </a:t>
            </a:r>
            <a:r>
              <a:rPr lang="ru-RU" sz="2400" dirty="0" smtClean="0">
                <a:solidFill>
                  <a:schemeClr val="tx1"/>
                </a:solidFill>
              </a:rPr>
              <a:t>коррупционных </a:t>
            </a:r>
            <a:r>
              <a:rPr lang="ru-RU" sz="2400" dirty="0">
                <a:solidFill>
                  <a:schemeClr val="tx1"/>
                </a:solidFill>
              </a:rPr>
              <a:t>преступлений</a:t>
            </a:r>
            <a:r>
              <a:rPr lang="ru-RU" sz="2400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ru-RU" sz="2500" spc="-180" dirty="0">
                <a:solidFill>
                  <a:schemeClr val="tx1"/>
                </a:solidFill>
              </a:rPr>
              <a:t>1) </a:t>
            </a:r>
            <a:r>
              <a:rPr lang="ru-RU" sz="2500" spc="-180" dirty="0">
                <a:solidFill>
                  <a:srgbClr val="FF0000"/>
                </a:solidFill>
              </a:rPr>
              <a:t>хищение</a:t>
            </a:r>
            <a:r>
              <a:rPr lang="ru-RU" sz="2500" spc="-180" dirty="0">
                <a:solidFill>
                  <a:schemeClr val="tx1"/>
                </a:solidFill>
              </a:rPr>
              <a:t> путем злоупотребления служебными </a:t>
            </a:r>
            <a:r>
              <a:rPr lang="ru-RU" sz="2500" spc="-180" dirty="0" smtClean="0">
                <a:solidFill>
                  <a:schemeClr val="tx1"/>
                </a:solidFill>
              </a:rPr>
              <a:t>полномочиями (</a:t>
            </a:r>
            <a:r>
              <a:rPr lang="ru-RU" sz="2500" spc="-180" dirty="0">
                <a:solidFill>
                  <a:schemeClr val="tx1"/>
                </a:solidFill>
              </a:rPr>
              <a:t>ст. 210 УК);</a:t>
            </a:r>
          </a:p>
          <a:p>
            <a:pPr algn="l"/>
            <a:r>
              <a:rPr lang="ru-RU" sz="2500" spc="-150" dirty="0">
                <a:solidFill>
                  <a:schemeClr val="tx1"/>
                </a:solidFill>
              </a:rPr>
              <a:t>2) </a:t>
            </a:r>
            <a:r>
              <a:rPr lang="ru-RU" sz="2500" spc="-150" dirty="0">
                <a:solidFill>
                  <a:srgbClr val="FF0000"/>
                </a:solidFill>
              </a:rPr>
              <a:t>легализация («отмывание») </a:t>
            </a:r>
            <a:r>
              <a:rPr lang="ru-RU" sz="2500" spc="-150" dirty="0">
                <a:solidFill>
                  <a:schemeClr val="tx1"/>
                </a:solidFill>
              </a:rPr>
              <a:t>материальных ценностей, </a:t>
            </a:r>
            <a:r>
              <a:rPr lang="ru-RU" sz="2500" spc="-150" dirty="0" smtClean="0">
                <a:solidFill>
                  <a:schemeClr val="tx1"/>
                </a:solidFill>
              </a:rPr>
              <a:t>приобретенных </a:t>
            </a:r>
            <a:r>
              <a:rPr lang="ru-RU" sz="2500" spc="-150" dirty="0">
                <a:solidFill>
                  <a:schemeClr val="tx1"/>
                </a:solidFill>
              </a:rPr>
              <a:t>преступным путем, совершенная должностным лицом с </a:t>
            </a:r>
            <a:r>
              <a:rPr lang="ru-RU" sz="2500" spc="-150" dirty="0" smtClean="0">
                <a:solidFill>
                  <a:schemeClr val="tx1"/>
                </a:solidFill>
              </a:rPr>
              <a:t>использованием своих </a:t>
            </a:r>
            <a:r>
              <a:rPr lang="ru-RU" sz="2500" spc="-150" dirty="0">
                <a:solidFill>
                  <a:schemeClr val="tx1"/>
                </a:solidFill>
              </a:rPr>
              <a:t>служебных полномочий (ч. 2 и ч. 3 ст. </a:t>
            </a:r>
            <a:r>
              <a:rPr lang="ru-RU" sz="2500" spc="-150" dirty="0" smtClean="0">
                <a:solidFill>
                  <a:schemeClr val="tx1"/>
                </a:solidFill>
              </a:rPr>
              <a:t> 235 </a:t>
            </a:r>
            <a:r>
              <a:rPr lang="ru-RU" sz="2500" spc="-150" dirty="0">
                <a:solidFill>
                  <a:schemeClr val="tx1"/>
                </a:solidFill>
              </a:rPr>
              <a:t>УК);</a:t>
            </a:r>
          </a:p>
          <a:p>
            <a:pPr algn="l"/>
            <a:r>
              <a:rPr lang="ru-RU" sz="2500" spc="-150" dirty="0">
                <a:solidFill>
                  <a:schemeClr val="tx1"/>
                </a:solidFill>
              </a:rPr>
              <a:t>3) </a:t>
            </a:r>
            <a:r>
              <a:rPr lang="ru-RU" sz="2500" spc="-150" dirty="0">
                <a:solidFill>
                  <a:srgbClr val="FF0000"/>
                </a:solidFill>
              </a:rPr>
              <a:t>злоупотребление властью </a:t>
            </a:r>
            <a:r>
              <a:rPr lang="ru-RU" sz="2500" spc="-150" dirty="0">
                <a:solidFill>
                  <a:schemeClr val="tx1"/>
                </a:solidFill>
              </a:rPr>
              <a:t>или служебными полномочиями из </a:t>
            </a:r>
            <a:r>
              <a:rPr lang="ru-RU" sz="2500" spc="-150" dirty="0" smtClean="0">
                <a:solidFill>
                  <a:schemeClr val="tx1"/>
                </a:solidFill>
              </a:rPr>
              <a:t>корыстной </a:t>
            </a:r>
            <a:r>
              <a:rPr lang="ru-RU" sz="2500" spc="-150" dirty="0">
                <a:solidFill>
                  <a:schemeClr val="tx1"/>
                </a:solidFill>
              </a:rPr>
              <a:t>или иной личной заинтересованности (ч. </a:t>
            </a:r>
            <a:r>
              <a:rPr lang="ru-RU" sz="2500" spc="-150" dirty="0" smtClean="0">
                <a:solidFill>
                  <a:schemeClr val="tx1"/>
                </a:solidFill>
              </a:rPr>
              <a:t> 2 </a:t>
            </a:r>
            <a:r>
              <a:rPr lang="ru-RU" sz="2500" spc="-150" dirty="0">
                <a:solidFill>
                  <a:schemeClr val="tx1"/>
                </a:solidFill>
              </a:rPr>
              <a:t>и </a:t>
            </a:r>
            <a:r>
              <a:rPr lang="ru-RU" sz="2500" spc="-150" dirty="0" smtClean="0">
                <a:solidFill>
                  <a:schemeClr val="tx1"/>
                </a:solidFill>
              </a:rPr>
              <a:t> ч</a:t>
            </a:r>
            <a:r>
              <a:rPr lang="ru-RU" sz="2500" spc="-150" dirty="0">
                <a:solidFill>
                  <a:schemeClr val="tx1"/>
                </a:solidFill>
              </a:rPr>
              <a:t>. </a:t>
            </a:r>
            <a:r>
              <a:rPr lang="ru-RU" sz="2500" spc="-150" dirty="0" smtClean="0">
                <a:solidFill>
                  <a:schemeClr val="tx1"/>
                </a:solidFill>
              </a:rPr>
              <a:t> 3  ст</a:t>
            </a:r>
            <a:r>
              <a:rPr lang="ru-RU" sz="2500" spc="-150" dirty="0">
                <a:solidFill>
                  <a:schemeClr val="tx1"/>
                </a:solidFill>
              </a:rPr>
              <a:t>. </a:t>
            </a:r>
            <a:r>
              <a:rPr lang="ru-RU" sz="2500" spc="-150" dirty="0" smtClean="0">
                <a:solidFill>
                  <a:schemeClr val="tx1"/>
                </a:solidFill>
              </a:rPr>
              <a:t> 424 </a:t>
            </a:r>
            <a:r>
              <a:rPr lang="ru-RU" sz="2500" spc="-150" dirty="0">
                <a:solidFill>
                  <a:schemeClr val="tx1"/>
                </a:solidFill>
              </a:rPr>
              <a:t>УК);</a:t>
            </a:r>
          </a:p>
          <a:p>
            <a:pPr algn="l"/>
            <a:r>
              <a:rPr lang="ru-RU" sz="2500" spc="-150" dirty="0">
                <a:solidFill>
                  <a:schemeClr val="tx1"/>
                </a:solidFill>
              </a:rPr>
              <a:t>4) </a:t>
            </a:r>
            <a:r>
              <a:rPr lang="ru-RU" sz="2500" spc="-150" dirty="0">
                <a:solidFill>
                  <a:srgbClr val="FF0000"/>
                </a:solidFill>
              </a:rPr>
              <a:t>бездействие</a:t>
            </a:r>
            <a:r>
              <a:rPr lang="ru-RU" sz="2500" spc="-150" dirty="0">
                <a:solidFill>
                  <a:schemeClr val="tx1"/>
                </a:solidFill>
              </a:rPr>
              <a:t> должностного лица из корыстной или иной личной </a:t>
            </a:r>
            <a:r>
              <a:rPr lang="ru-RU" sz="2500" spc="-150" dirty="0" smtClean="0">
                <a:solidFill>
                  <a:schemeClr val="tx1"/>
                </a:solidFill>
              </a:rPr>
              <a:t>заинтересованности </a:t>
            </a:r>
            <a:r>
              <a:rPr lang="ru-RU" sz="2500" spc="-150" dirty="0">
                <a:solidFill>
                  <a:schemeClr val="tx1"/>
                </a:solidFill>
              </a:rPr>
              <a:t>(ч. 2 и ч. 3 </a:t>
            </a:r>
            <a:r>
              <a:rPr lang="ru-RU" sz="2500" spc="-150" dirty="0" smtClean="0">
                <a:solidFill>
                  <a:schemeClr val="tx1"/>
                </a:solidFill>
              </a:rPr>
              <a:t> ст</a:t>
            </a:r>
            <a:r>
              <a:rPr lang="ru-RU" sz="2500" spc="-150" dirty="0">
                <a:solidFill>
                  <a:schemeClr val="tx1"/>
                </a:solidFill>
              </a:rPr>
              <a:t>. </a:t>
            </a:r>
            <a:r>
              <a:rPr lang="ru-RU" sz="2500" spc="-150" dirty="0" smtClean="0">
                <a:solidFill>
                  <a:schemeClr val="tx1"/>
                </a:solidFill>
              </a:rPr>
              <a:t> 425 </a:t>
            </a:r>
            <a:r>
              <a:rPr lang="ru-RU" sz="2500" spc="-150" dirty="0">
                <a:solidFill>
                  <a:schemeClr val="tx1"/>
                </a:solidFill>
              </a:rPr>
              <a:t>УК);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</a:rPr>
              <a:t>12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38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26875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dirty="0"/>
              <a:t>перечень коррупционных преступлений</a:t>
            </a:r>
            <a:r>
              <a:rPr lang="ru-RU" sz="4000" dirty="0" smtClean="0"/>
              <a:t>: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68760"/>
            <a:ext cx="9144000" cy="558924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5) </a:t>
            </a:r>
            <a:r>
              <a:rPr lang="ru-RU" dirty="0">
                <a:solidFill>
                  <a:srgbClr val="FF0000"/>
                </a:solidFill>
              </a:rPr>
              <a:t>превышение власти </a:t>
            </a:r>
            <a:r>
              <a:rPr lang="ru-RU" dirty="0">
                <a:solidFill>
                  <a:schemeClr val="tx1"/>
                </a:solidFill>
              </a:rPr>
              <a:t>или служебных полномочий, совершенное </a:t>
            </a:r>
            <a:r>
              <a:rPr lang="ru-RU" dirty="0" smtClean="0">
                <a:solidFill>
                  <a:schemeClr val="tx1"/>
                </a:solidFill>
              </a:rPr>
              <a:t>из корыстной </a:t>
            </a:r>
            <a:r>
              <a:rPr lang="ru-RU" dirty="0">
                <a:solidFill>
                  <a:schemeClr val="tx1"/>
                </a:solidFill>
              </a:rPr>
              <a:t>или иной личной заинтересованности (ч. 2 и ч. 3 ст. 426 УК);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6) </a:t>
            </a:r>
            <a:r>
              <a:rPr lang="ru-RU" dirty="0">
                <a:solidFill>
                  <a:srgbClr val="FF0000"/>
                </a:solidFill>
              </a:rPr>
              <a:t>незаконное участие в предпринимательской </a:t>
            </a:r>
            <a:r>
              <a:rPr lang="ru-RU" dirty="0" smtClean="0">
                <a:solidFill>
                  <a:srgbClr val="FF0000"/>
                </a:solidFill>
              </a:rPr>
              <a:t>деятельности </a:t>
            </a:r>
            <a:r>
              <a:rPr lang="ru-RU" dirty="0">
                <a:solidFill>
                  <a:schemeClr val="tx1"/>
                </a:solidFill>
              </a:rPr>
              <a:t>(ст. 429 УК);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7) </a:t>
            </a:r>
            <a:r>
              <a:rPr lang="ru-RU" dirty="0">
                <a:solidFill>
                  <a:srgbClr val="FF0000"/>
                </a:solidFill>
              </a:rPr>
              <a:t>получение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взятки</a:t>
            </a:r>
            <a:r>
              <a:rPr lang="ru-RU" dirty="0">
                <a:solidFill>
                  <a:schemeClr val="tx1"/>
                </a:solidFill>
              </a:rPr>
              <a:t> (ст. 430 УК);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8) </a:t>
            </a:r>
            <a:r>
              <a:rPr lang="ru-RU" dirty="0">
                <a:solidFill>
                  <a:srgbClr val="FF0000"/>
                </a:solidFill>
              </a:rPr>
              <a:t>дача взятки </a:t>
            </a:r>
            <a:r>
              <a:rPr lang="ru-RU" dirty="0">
                <a:solidFill>
                  <a:schemeClr val="tx1"/>
                </a:solidFill>
              </a:rPr>
              <a:t>(ст. 431 УК);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9) </a:t>
            </a:r>
            <a:r>
              <a:rPr lang="ru-RU" dirty="0">
                <a:solidFill>
                  <a:srgbClr val="FF0000"/>
                </a:solidFill>
              </a:rPr>
              <a:t>посредничество во взяточничестве </a:t>
            </a:r>
            <a:r>
              <a:rPr lang="ru-RU" dirty="0">
                <a:solidFill>
                  <a:schemeClr val="tx1"/>
                </a:solidFill>
              </a:rPr>
              <a:t>(ст. 432 УК);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10) </a:t>
            </a:r>
            <a:r>
              <a:rPr lang="ru-RU" dirty="0">
                <a:solidFill>
                  <a:srgbClr val="FF0000"/>
                </a:solidFill>
              </a:rPr>
              <a:t>злоупотребление властью</a:t>
            </a:r>
            <a:r>
              <a:rPr lang="ru-RU" dirty="0">
                <a:solidFill>
                  <a:schemeClr val="tx1"/>
                </a:solidFill>
              </a:rPr>
              <a:t>, превышение власти либо </a:t>
            </a:r>
            <a:r>
              <a:rPr lang="ru-RU" dirty="0" smtClean="0">
                <a:solidFill>
                  <a:schemeClr val="tx1"/>
                </a:solidFill>
              </a:rPr>
              <a:t>бездействие власти</a:t>
            </a:r>
            <a:r>
              <a:rPr lang="ru-RU" dirty="0">
                <a:solidFill>
                  <a:schemeClr val="tx1"/>
                </a:solidFill>
              </a:rPr>
              <a:t>, совершенные из корыстной или иной личной </a:t>
            </a:r>
            <a:r>
              <a:rPr lang="ru-RU" dirty="0" smtClean="0">
                <a:solidFill>
                  <a:schemeClr val="tx1"/>
                </a:solidFill>
              </a:rPr>
              <a:t>заинтересованности </a:t>
            </a:r>
            <a:r>
              <a:rPr lang="ru-RU" dirty="0">
                <a:solidFill>
                  <a:schemeClr val="tx1"/>
                </a:solidFill>
              </a:rPr>
              <a:t>(ст. 455 УК).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</a:rPr>
              <a:t>13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44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2474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24744"/>
            <a:ext cx="9144000" cy="573325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Самое большое количество преступлений  </a:t>
            </a:r>
            <a:r>
              <a:rPr lang="ru-RU" sz="3600" dirty="0" smtClean="0">
                <a:solidFill>
                  <a:schemeClr val="tx1"/>
                </a:solidFill>
                <a:latin typeface="Times New Roman"/>
                <a:cs typeface="Times New Roman"/>
              </a:rPr>
              <a:t>̶</a:t>
            </a:r>
            <a:endParaRPr lang="ru-RU" sz="3600" dirty="0" smtClean="0">
              <a:solidFill>
                <a:schemeClr val="tx1"/>
              </a:solidFill>
            </a:endParaRPr>
          </a:p>
          <a:p>
            <a:r>
              <a:rPr lang="ru-RU" sz="3600" dirty="0" smtClean="0">
                <a:solidFill>
                  <a:schemeClr val="tx1"/>
                </a:solidFill>
              </a:rPr>
              <a:t>по </a:t>
            </a:r>
            <a:r>
              <a:rPr lang="ru-RU" sz="3600" b="1" dirty="0" smtClean="0">
                <a:solidFill>
                  <a:schemeClr val="tx1"/>
                </a:solidFill>
              </a:rPr>
              <a:t>ст</a:t>
            </a:r>
            <a:r>
              <a:rPr lang="ru-RU" sz="3600" b="1" dirty="0">
                <a:solidFill>
                  <a:schemeClr val="tx1"/>
                </a:solidFill>
              </a:rPr>
              <a:t>. 210 «Хищение путем </a:t>
            </a:r>
            <a:r>
              <a:rPr lang="ru-RU" sz="3600" b="1" dirty="0" smtClean="0">
                <a:solidFill>
                  <a:schemeClr val="tx1"/>
                </a:solidFill>
              </a:rPr>
              <a:t>злоупотребления </a:t>
            </a:r>
            <a:r>
              <a:rPr lang="ru-RU" sz="3600" b="1" dirty="0">
                <a:solidFill>
                  <a:schemeClr val="tx1"/>
                </a:solidFill>
              </a:rPr>
              <a:t>служебными полномочиями» </a:t>
            </a: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УК </a:t>
            </a:r>
            <a:r>
              <a:rPr lang="ru-RU" sz="3600" dirty="0">
                <a:solidFill>
                  <a:schemeClr val="tx1"/>
                </a:solidFill>
              </a:rPr>
              <a:t>Республики </a:t>
            </a:r>
            <a:r>
              <a:rPr lang="ru-RU" sz="3600" dirty="0" smtClean="0">
                <a:solidFill>
                  <a:schemeClr val="tx1"/>
                </a:solidFill>
              </a:rPr>
              <a:t>Беларусь.</a:t>
            </a:r>
          </a:p>
          <a:p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988683"/>
            <a:ext cx="3816424" cy="2818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05064"/>
            <a:ext cx="3816424" cy="2852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</a:rPr>
              <a:t>14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92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Некоторые </a:t>
            </a:r>
            <a:r>
              <a:rPr lang="ru-RU" dirty="0">
                <a:solidFill>
                  <a:schemeClr val="tx1"/>
                </a:solidFill>
              </a:rPr>
              <a:t>коррупционные преступления самым тесным образом </a:t>
            </a:r>
            <a:r>
              <a:rPr lang="ru-RU" b="1" dirty="0" smtClean="0">
                <a:solidFill>
                  <a:srgbClr val="FF0000"/>
                </a:solidFill>
              </a:rPr>
              <a:t>могут быть </a:t>
            </a:r>
            <a:r>
              <a:rPr lang="ru-RU" b="1" dirty="0">
                <a:solidFill>
                  <a:srgbClr val="FF0000"/>
                </a:solidFill>
              </a:rPr>
              <a:t>связаны </a:t>
            </a:r>
            <a:r>
              <a:rPr lang="ru-RU" dirty="0">
                <a:solidFill>
                  <a:schemeClr val="tx1"/>
                </a:solidFill>
              </a:rPr>
              <a:t>с другими преступлениями (совершаться теми же лицами</a:t>
            </a:r>
            <a:r>
              <a:rPr lang="ru-RU" dirty="0" smtClean="0">
                <a:solidFill>
                  <a:schemeClr val="tx1"/>
                </a:solidFill>
              </a:rPr>
              <a:t>, представлять </a:t>
            </a:r>
            <a:r>
              <a:rPr lang="ru-RU" dirty="0">
                <a:solidFill>
                  <a:schemeClr val="tx1"/>
                </a:solidFill>
              </a:rPr>
              <a:t>собой часть общей преступной деятельности): </a:t>
            </a:r>
            <a:r>
              <a:rPr lang="ru-RU" dirty="0" smtClean="0">
                <a:solidFill>
                  <a:srgbClr val="FF0000"/>
                </a:solidFill>
              </a:rPr>
              <a:t>мошенничеством</a:t>
            </a:r>
            <a:r>
              <a:rPr lang="ru-RU" dirty="0" smtClean="0">
                <a:solidFill>
                  <a:schemeClr val="tx1"/>
                </a:solidFill>
              </a:rPr>
              <a:t> (</a:t>
            </a:r>
            <a:r>
              <a:rPr lang="ru-RU" dirty="0">
                <a:solidFill>
                  <a:schemeClr val="tx1"/>
                </a:solidFill>
              </a:rPr>
              <a:t>ст. 209 УК), </a:t>
            </a:r>
            <a:r>
              <a:rPr lang="ru-RU" dirty="0">
                <a:solidFill>
                  <a:srgbClr val="FF0000"/>
                </a:solidFill>
              </a:rPr>
              <a:t>присвоением либо растратой </a:t>
            </a:r>
            <a:r>
              <a:rPr lang="ru-RU" dirty="0">
                <a:solidFill>
                  <a:schemeClr val="tx1"/>
                </a:solidFill>
              </a:rPr>
              <a:t>(ст. 211 УК</a:t>
            </a:r>
            <a:r>
              <a:rPr lang="ru-RU">
                <a:solidFill>
                  <a:schemeClr val="tx1"/>
                </a:solidFill>
              </a:rPr>
              <a:t>), </a:t>
            </a:r>
            <a:r>
              <a:rPr lang="ru-RU" smtClean="0">
                <a:solidFill>
                  <a:srgbClr val="FF0000"/>
                </a:solidFill>
              </a:rPr>
              <a:t>выманиванием </a:t>
            </a:r>
            <a:r>
              <a:rPr lang="ru-RU" dirty="0">
                <a:solidFill>
                  <a:srgbClr val="FF0000"/>
                </a:solidFill>
              </a:rPr>
              <a:t>кредита или субсидии </a:t>
            </a:r>
            <a:r>
              <a:rPr lang="ru-RU" dirty="0">
                <a:solidFill>
                  <a:schemeClr val="tx1"/>
                </a:solidFill>
              </a:rPr>
              <a:t>(ст. 237 УК),</a:t>
            </a:r>
          </a:p>
          <a:p>
            <a:r>
              <a:rPr lang="ru-RU" dirty="0">
                <a:solidFill>
                  <a:srgbClr val="FF0000"/>
                </a:solidFill>
              </a:rPr>
              <a:t>сокрытием экономической несостоятельности </a:t>
            </a:r>
            <a:r>
              <a:rPr lang="ru-RU" dirty="0" smtClean="0">
                <a:solidFill>
                  <a:srgbClr val="FF0000"/>
                </a:solidFill>
              </a:rPr>
              <a:t>     </a:t>
            </a:r>
            <a:r>
              <a:rPr lang="ru-RU" dirty="0" smtClean="0">
                <a:solidFill>
                  <a:schemeClr val="tx1"/>
                </a:solidFill>
              </a:rPr>
              <a:t>(</a:t>
            </a:r>
            <a:r>
              <a:rPr lang="ru-RU" dirty="0">
                <a:solidFill>
                  <a:schemeClr val="tx1"/>
                </a:solidFill>
              </a:rPr>
              <a:t>ст. 239 УК), </a:t>
            </a:r>
            <a:r>
              <a:rPr lang="ru-RU" dirty="0">
                <a:solidFill>
                  <a:srgbClr val="FF0000"/>
                </a:solidFill>
              </a:rPr>
              <a:t>ложным и </a:t>
            </a:r>
            <a:r>
              <a:rPr lang="ru-RU" dirty="0" smtClean="0">
                <a:solidFill>
                  <a:srgbClr val="FF0000"/>
                </a:solidFill>
              </a:rPr>
              <a:t>преднамеренным </a:t>
            </a:r>
            <a:r>
              <a:rPr lang="ru-RU" dirty="0">
                <a:solidFill>
                  <a:srgbClr val="FF0000"/>
                </a:solidFill>
              </a:rPr>
              <a:t>банкротством </a:t>
            </a:r>
            <a:r>
              <a:rPr lang="ru-RU" dirty="0">
                <a:solidFill>
                  <a:schemeClr val="tx1"/>
                </a:solidFill>
              </a:rPr>
              <a:t>(ст. ст. 238 и 240 УК, соответственно) и др.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</a:rPr>
              <a:t>15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2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rgbClr val="FFFF00"/>
                </a:solidFill>
              </a:rPr>
              <a:t>16</a:t>
            </a:r>
            <a:endParaRPr lang="ru-RU" sz="1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56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3. Юридическая ответственность за коррупционные правонарушения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В зависимости от вида коррупционного </a:t>
            </a:r>
            <a:r>
              <a:rPr lang="ru-RU" sz="4000" dirty="0" smtClean="0">
                <a:solidFill>
                  <a:schemeClr val="tx1"/>
                </a:solidFill>
              </a:rPr>
              <a:t>правонарушения:</a:t>
            </a:r>
          </a:p>
          <a:p>
            <a:pPr marL="514350" indent="-514350" algn="l">
              <a:buAutoNum type="arabicPeriod"/>
            </a:pPr>
            <a:r>
              <a:rPr lang="ru-RU" sz="4000" dirty="0" smtClean="0">
                <a:solidFill>
                  <a:schemeClr val="tx1"/>
                </a:solidFill>
              </a:rPr>
              <a:t>Уголовная </a:t>
            </a:r>
            <a:r>
              <a:rPr lang="ru-RU" sz="4000" dirty="0">
                <a:solidFill>
                  <a:schemeClr val="tx1"/>
                </a:solidFill>
              </a:rPr>
              <a:t>ответственность</a:t>
            </a:r>
            <a:r>
              <a:rPr lang="ru-RU" sz="4000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 algn="l">
              <a:buAutoNum type="arabicPeriod"/>
            </a:pPr>
            <a:r>
              <a:rPr lang="ru-RU" sz="4000" dirty="0" smtClean="0">
                <a:solidFill>
                  <a:schemeClr val="tx1"/>
                </a:solidFill>
              </a:rPr>
              <a:t>Административная </a:t>
            </a:r>
            <a:r>
              <a:rPr lang="ru-RU" sz="4000" dirty="0">
                <a:solidFill>
                  <a:schemeClr val="tx1"/>
                </a:solidFill>
              </a:rPr>
              <a:t>ответственность</a:t>
            </a:r>
            <a:r>
              <a:rPr lang="ru-RU" sz="4000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 algn="l">
              <a:buAutoNum type="arabicPeriod"/>
            </a:pPr>
            <a:r>
              <a:rPr lang="ru-RU" sz="4000" dirty="0" smtClean="0">
                <a:solidFill>
                  <a:schemeClr val="tx1"/>
                </a:solidFill>
              </a:rPr>
              <a:t>Дисциплинарная </a:t>
            </a:r>
            <a:r>
              <a:rPr lang="ru-RU" sz="4000" dirty="0">
                <a:solidFill>
                  <a:schemeClr val="tx1"/>
                </a:solidFill>
              </a:rPr>
              <a:t>ответственность</a:t>
            </a:r>
            <a:r>
              <a:rPr lang="ru-RU" sz="4000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 algn="l">
              <a:buAutoNum type="arabicPeriod"/>
            </a:pPr>
            <a:r>
              <a:rPr lang="ru-RU" sz="4000" dirty="0" smtClean="0">
                <a:solidFill>
                  <a:schemeClr val="tx1"/>
                </a:solidFill>
              </a:rPr>
              <a:t>Гражданская </a:t>
            </a:r>
            <a:r>
              <a:rPr lang="ru-RU" sz="4000" dirty="0">
                <a:solidFill>
                  <a:schemeClr val="tx1"/>
                </a:solidFill>
              </a:rPr>
              <a:t>ответственность</a:t>
            </a:r>
            <a:r>
              <a:rPr lang="ru-RU" sz="4000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 algn="l">
              <a:buAutoNum type="arabicPeriod"/>
            </a:pPr>
            <a:r>
              <a:rPr lang="ru-RU" sz="4000" dirty="0">
                <a:solidFill>
                  <a:schemeClr val="tx1"/>
                </a:solidFill>
              </a:rPr>
              <a:t>Иная юридическая ответственность.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</a:rPr>
              <a:t>17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67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98072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ru-RU" sz="3600" b="1" dirty="0" smtClean="0"/>
              <a:t>1. Уголовная </a:t>
            </a:r>
            <a:r>
              <a:rPr lang="ru-RU" sz="3600" b="1" dirty="0"/>
              <a:t>ответственность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80728"/>
            <a:ext cx="9144000" cy="587727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indent="457200" algn="l"/>
            <a:r>
              <a:rPr lang="ru-RU" sz="2700" dirty="0" smtClean="0">
                <a:solidFill>
                  <a:schemeClr val="tx1"/>
                </a:solidFill>
              </a:rPr>
              <a:t>За </a:t>
            </a:r>
            <a:r>
              <a:rPr lang="ru-RU" sz="2700" dirty="0">
                <a:solidFill>
                  <a:schemeClr val="tx1"/>
                </a:solidFill>
              </a:rPr>
              <a:t>совершение коррупционных преступлений, </a:t>
            </a:r>
            <a:r>
              <a:rPr lang="ru-RU" sz="2700" dirty="0" smtClean="0">
                <a:solidFill>
                  <a:schemeClr val="tx1"/>
                </a:solidFill>
              </a:rPr>
              <a:t>предусмотренных УК Республики </a:t>
            </a:r>
            <a:r>
              <a:rPr lang="ru-RU" sz="2700" dirty="0">
                <a:solidFill>
                  <a:schemeClr val="tx1"/>
                </a:solidFill>
              </a:rPr>
              <a:t>Беларусь. Все </a:t>
            </a:r>
            <a:r>
              <a:rPr lang="ru-RU" sz="2700" dirty="0" smtClean="0">
                <a:solidFill>
                  <a:srgbClr val="FF0000"/>
                </a:solidFill>
              </a:rPr>
              <a:t>коррупционные </a:t>
            </a:r>
            <a:r>
              <a:rPr lang="ru-RU" sz="2700" dirty="0">
                <a:solidFill>
                  <a:srgbClr val="FF0000"/>
                </a:solidFill>
              </a:rPr>
              <a:t>преступления </a:t>
            </a:r>
            <a:r>
              <a:rPr lang="ru-RU" sz="2700" dirty="0">
                <a:solidFill>
                  <a:schemeClr val="tx1"/>
                </a:solidFill>
              </a:rPr>
              <a:t>относятся к делам </a:t>
            </a:r>
            <a:r>
              <a:rPr lang="ru-RU" sz="2700" b="1" dirty="0">
                <a:solidFill>
                  <a:srgbClr val="FF0000"/>
                </a:solidFill>
              </a:rPr>
              <a:t>публичного </a:t>
            </a:r>
            <a:r>
              <a:rPr lang="ru-RU" sz="2700" b="1" dirty="0" smtClean="0">
                <a:solidFill>
                  <a:srgbClr val="FF0000"/>
                </a:solidFill>
              </a:rPr>
              <a:t>обвинения </a:t>
            </a:r>
            <a:r>
              <a:rPr lang="ru-RU" sz="2700" dirty="0" smtClean="0">
                <a:solidFill>
                  <a:schemeClr val="tx1"/>
                </a:solidFill>
              </a:rPr>
              <a:t>( </a:t>
            </a:r>
            <a:r>
              <a:rPr lang="ru-RU" sz="2700" dirty="0">
                <a:solidFill>
                  <a:schemeClr val="tx1"/>
                </a:solidFill>
              </a:rPr>
              <a:t>т. е</a:t>
            </a:r>
            <a:r>
              <a:rPr lang="ru-RU" sz="2700" dirty="0" smtClean="0">
                <a:solidFill>
                  <a:schemeClr val="tx1"/>
                </a:solidFill>
              </a:rPr>
              <a:t>. ответственность </a:t>
            </a:r>
            <a:r>
              <a:rPr lang="ru-RU" sz="2700" dirty="0">
                <a:solidFill>
                  <a:schemeClr val="tx1"/>
                </a:solidFill>
              </a:rPr>
              <a:t>наступает независимо от того, имело ли место </a:t>
            </a:r>
            <a:r>
              <a:rPr lang="ru-RU" sz="2700" dirty="0" smtClean="0">
                <a:solidFill>
                  <a:schemeClr val="tx1"/>
                </a:solidFill>
              </a:rPr>
              <a:t>примирение </a:t>
            </a:r>
            <a:r>
              <a:rPr lang="ru-RU" sz="2700" dirty="0">
                <a:solidFill>
                  <a:schemeClr val="tx1"/>
                </a:solidFill>
              </a:rPr>
              <a:t>лица, совершившего преступление, и потерпевшего, равно как и </a:t>
            </a:r>
            <a:r>
              <a:rPr lang="ru-RU" sz="2700" dirty="0" smtClean="0">
                <a:solidFill>
                  <a:schemeClr val="tx1"/>
                </a:solidFill>
              </a:rPr>
              <a:t>инициатива </a:t>
            </a:r>
            <a:r>
              <a:rPr lang="ru-RU" sz="2700" dirty="0">
                <a:solidFill>
                  <a:schemeClr val="tx1"/>
                </a:solidFill>
              </a:rPr>
              <a:t>последнего о привлечении правонарушителя к </a:t>
            </a:r>
            <a:r>
              <a:rPr lang="ru-RU" sz="2700" dirty="0" smtClean="0">
                <a:solidFill>
                  <a:schemeClr val="tx1"/>
                </a:solidFill>
              </a:rPr>
              <a:t>ответственности). Все </a:t>
            </a:r>
            <a:r>
              <a:rPr lang="ru-RU" sz="2700" dirty="0">
                <a:solidFill>
                  <a:schemeClr val="tx1"/>
                </a:solidFill>
              </a:rPr>
              <a:t>коррупционные преступления характеризуются </a:t>
            </a:r>
            <a:r>
              <a:rPr lang="ru-RU" sz="2700" b="1" dirty="0">
                <a:solidFill>
                  <a:srgbClr val="FF0000"/>
                </a:solidFill>
              </a:rPr>
              <a:t>большой </a:t>
            </a:r>
            <a:r>
              <a:rPr lang="ru-RU" sz="2700" b="1" dirty="0" smtClean="0">
                <a:solidFill>
                  <a:srgbClr val="FF0000"/>
                </a:solidFill>
              </a:rPr>
              <a:t>общественной </a:t>
            </a:r>
            <a:r>
              <a:rPr lang="ru-RU" sz="2700" b="1" dirty="0">
                <a:solidFill>
                  <a:srgbClr val="FF0000"/>
                </a:solidFill>
              </a:rPr>
              <a:t>опасностью</a:t>
            </a:r>
            <a:r>
              <a:rPr lang="ru-RU" sz="2700" dirty="0">
                <a:solidFill>
                  <a:schemeClr val="tx1"/>
                </a:solidFill>
              </a:rPr>
              <a:t>, </a:t>
            </a:r>
            <a:r>
              <a:rPr lang="ru-RU" sz="2700" dirty="0" smtClean="0">
                <a:solidFill>
                  <a:schemeClr val="tx1"/>
                </a:solidFill>
              </a:rPr>
              <a:t>поэтому </a:t>
            </a:r>
            <a:r>
              <a:rPr lang="ru-RU" sz="2700" dirty="0">
                <a:solidFill>
                  <a:schemeClr val="tx1"/>
                </a:solidFill>
              </a:rPr>
              <a:t>санкции соответствующих статей </a:t>
            </a:r>
            <a:r>
              <a:rPr lang="ru-RU" sz="2700" dirty="0" smtClean="0">
                <a:solidFill>
                  <a:schemeClr val="tx1"/>
                </a:solidFill>
              </a:rPr>
              <a:t>включают </a:t>
            </a:r>
            <a:r>
              <a:rPr lang="ru-RU" sz="2700" dirty="0">
                <a:solidFill>
                  <a:schemeClr val="tx1"/>
                </a:solidFill>
              </a:rPr>
              <a:t>вид наказания лишение свободы, являющегося одним </a:t>
            </a:r>
            <a:r>
              <a:rPr lang="ru-RU" sz="2700" dirty="0" smtClean="0">
                <a:solidFill>
                  <a:schemeClr val="tx1"/>
                </a:solidFill>
              </a:rPr>
              <a:t>из самых </a:t>
            </a:r>
            <a:r>
              <a:rPr lang="ru-RU" sz="2700" dirty="0">
                <a:solidFill>
                  <a:schemeClr val="tx1"/>
                </a:solidFill>
              </a:rPr>
              <a:t>суровых.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708" y="5791378"/>
            <a:ext cx="1983579" cy="1052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99100"/>
            <a:ext cx="2201166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7" y="6178550"/>
            <a:ext cx="1544812" cy="666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-23874"/>
            <a:ext cx="1769118" cy="2372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9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98072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3700" b="1" dirty="0" smtClean="0">
                <a:solidFill>
                  <a:schemeClr val="tx1"/>
                </a:solidFill>
              </a:rPr>
              <a:t>2</a:t>
            </a:r>
            <a:r>
              <a:rPr lang="ru-RU" sz="3700" b="1" dirty="0">
                <a:solidFill>
                  <a:schemeClr val="tx1"/>
                </a:solidFill>
              </a:rPr>
              <a:t>. Административная ответственность.</a:t>
            </a:r>
            <a:r>
              <a:rPr lang="ru-RU" b="1" dirty="0">
                <a:solidFill>
                  <a:schemeClr val="tx1"/>
                </a:solidFill>
              </a:rPr>
              <a:t/>
            </a:r>
            <a:br>
              <a:rPr lang="ru-RU" b="1" dirty="0">
                <a:solidFill>
                  <a:schemeClr val="tx1"/>
                </a:solidFill>
              </a:rPr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836712"/>
            <a:ext cx="9144000" cy="602128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sz="2300" spc="-1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 </a:t>
            </a:r>
            <a:r>
              <a:rPr lang="ru-RU" sz="2300" spc="-15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совершение </a:t>
            </a:r>
            <a:r>
              <a:rPr lang="ru-RU" sz="2300" spc="-15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административных </a:t>
            </a:r>
            <a:r>
              <a:rPr lang="ru-RU" sz="2300" spc="-15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правонарушений</a:t>
            </a:r>
            <a:r>
              <a:rPr lang="ru-RU" sz="2300" spc="-1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предусмотренных </a:t>
            </a:r>
            <a:r>
              <a:rPr lang="ru-RU" sz="2300" spc="-15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Кодексом Республики Беларусь  </a:t>
            </a:r>
            <a:r>
              <a:rPr lang="ru-RU" sz="2300" spc="-1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об административных Правонарушениях (КоАП).</a:t>
            </a:r>
            <a:endParaRPr lang="ru-RU" sz="2300" spc="-15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2300" spc="-15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Лица, на которых распространяется статус </a:t>
            </a:r>
            <a:r>
              <a:rPr lang="ru-RU" sz="2300" spc="-15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военнослужащего,</a:t>
            </a:r>
            <a:r>
              <a:rPr lang="ru-RU" sz="2300" spc="-15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а </a:t>
            </a:r>
            <a:r>
              <a:rPr lang="ru-RU" sz="2300" spc="-1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также </a:t>
            </a:r>
            <a:r>
              <a:rPr lang="ru-RU" sz="2300" spc="-15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лица начальствующего и рядового состава </a:t>
            </a:r>
            <a:r>
              <a:rPr lang="ru-RU" sz="2300" spc="-15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ОВД</a:t>
            </a:r>
            <a:r>
              <a:rPr lang="ru-RU" sz="2300" spc="-1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300" spc="-15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СК </a:t>
            </a:r>
            <a:r>
              <a:rPr lang="ru-RU" sz="2300" spc="-15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Республики Беларусь</a:t>
            </a:r>
            <a:r>
              <a:rPr lang="ru-RU" sz="2300" spc="-15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300" spc="-15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ГКСЭ </a:t>
            </a:r>
            <a:r>
              <a:rPr lang="ru-RU" sz="2300" spc="-15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Республики Беларусь</a:t>
            </a:r>
            <a:r>
              <a:rPr lang="ru-RU" sz="2300" spc="-15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300" spc="-15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органов финансовых </a:t>
            </a:r>
            <a:r>
              <a:rPr lang="ru-RU" sz="2300" spc="-15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расследований КГК </a:t>
            </a:r>
            <a:r>
              <a:rPr lang="ru-RU" sz="2300" spc="-15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Республики </a:t>
            </a:r>
            <a:r>
              <a:rPr lang="ru-RU" sz="2300" spc="-15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Беларусь</a:t>
            </a:r>
            <a:r>
              <a:rPr lang="ru-RU" sz="2300" spc="-1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органов </a:t>
            </a:r>
            <a:r>
              <a:rPr lang="ru-RU" sz="2300" spc="-15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 подразделений по чрезвычайным ситуациям </a:t>
            </a:r>
            <a:r>
              <a:rPr lang="ru-RU" sz="2400" b="1" spc="-15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несут </a:t>
            </a:r>
            <a:r>
              <a:rPr lang="ru-RU" sz="2400" b="1" spc="-1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ответственность </a:t>
            </a:r>
            <a:r>
              <a:rPr lang="ru-RU" sz="2300" spc="-15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 совершение административных правонарушений </a:t>
            </a:r>
            <a:r>
              <a:rPr lang="ru-RU" sz="2400" b="1" spc="-15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 общих </a:t>
            </a:r>
            <a:r>
              <a:rPr lang="ru-RU" sz="2400" b="1" spc="-1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основаниях</a:t>
            </a:r>
            <a:r>
              <a:rPr lang="ru-RU" sz="2300" spc="-15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но к ним </a:t>
            </a:r>
            <a:r>
              <a:rPr lang="ru-RU" sz="2300" spc="-15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 могут быть применены административные </a:t>
            </a:r>
            <a:r>
              <a:rPr lang="ru-RU" sz="2300" spc="-15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взыскания в </a:t>
            </a:r>
            <a:r>
              <a:rPr lang="ru-RU" sz="2300" spc="-15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виде исправительных работ или административного ареста, а к </a:t>
            </a:r>
            <a:r>
              <a:rPr lang="ru-RU" sz="2300" spc="-15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военнослужащим </a:t>
            </a:r>
            <a:r>
              <a:rPr lang="ru-RU" sz="2300" spc="-15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срочной военной службы и штраф. </a:t>
            </a:r>
            <a:r>
              <a:rPr lang="ru-RU" sz="2300" spc="-15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Вместе с тем </a:t>
            </a:r>
            <a:r>
              <a:rPr lang="ru-RU" sz="2300" spc="-1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ответственность </a:t>
            </a:r>
            <a:r>
              <a:rPr lang="ru-RU" sz="2300" spc="-15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данных лиц не ограничивается административной: как правило, </a:t>
            </a:r>
            <a:r>
              <a:rPr lang="ru-RU" sz="2300" spc="-1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она дополняется </a:t>
            </a:r>
            <a:r>
              <a:rPr lang="ru-RU" sz="2300" spc="-15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дисциплинарной.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0"/>
            <a:ext cx="1728192" cy="2276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</a:rPr>
              <a:t>19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19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1. Понятие и виды коррупционных правонарушений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spc="-100" dirty="0">
                <a:solidFill>
                  <a:schemeClr val="tx1"/>
                </a:solidFill>
              </a:rPr>
              <a:t>В ст. 37 Закона Республики Беларусь </a:t>
            </a:r>
            <a:r>
              <a:rPr lang="ru-RU" spc="-100" dirty="0" smtClean="0">
                <a:solidFill>
                  <a:schemeClr val="tx1"/>
                </a:solidFill>
              </a:rPr>
              <a:t/>
            </a:r>
            <a:br>
              <a:rPr lang="ru-RU" spc="-100" dirty="0" smtClean="0">
                <a:solidFill>
                  <a:schemeClr val="tx1"/>
                </a:solidFill>
              </a:rPr>
            </a:br>
            <a:r>
              <a:rPr lang="ru-RU" spc="-100" dirty="0" smtClean="0">
                <a:solidFill>
                  <a:schemeClr val="tx1"/>
                </a:solidFill>
              </a:rPr>
              <a:t>«</a:t>
            </a:r>
            <a:r>
              <a:rPr lang="ru-RU" spc="-100" dirty="0">
                <a:solidFill>
                  <a:schemeClr val="tx1"/>
                </a:solidFill>
              </a:rPr>
              <a:t>О борьбе </a:t>
            </a:r>
            <a:r>
              <a:rPr lang="ru-RU" spc="-100" dirty="0" smtClean="0">
                <a:solidFill>
                  <a:schemeClr val="tx1"/>
                </a:solidFill>
              </a:rPr>
              <a:t>с </a:t>
            </a:r>
            <a:r>
              <a:rPr lang="ru-RU" spc="-100" dirty="0">
                <a:solidFill>
                  <a:schemeClr val="tx1"/>
                </a:solidFill>
              </a:rPr>
              <a:t>коррупцией</a:t>
            </a:r>
            <a:r>
              <a:rPr lang="ru-RU" spc="-100" dirty="0" smtClean="0">
                <a:solidFill>
                  <a:schemeClr val="tx1"/>
                </a:solidFill>
              </a:rPr>
              <a:t>» установлен </a:t>
            </a:r>
            <a:r>
              <a:rPr lang="ru-RU" spc="-100" dirty="0">
                <a:solidFill>
                  <a:schemeClr val="tx1"/>
                </a:solidFill>
              </a:rPr>
              <a:t>перечень коррупционных правонарушений: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</a:t>
            </a:r>
            <a:r>
              <a:rPr lang="ru-RU" sz="3300" b="1" dirty="0">
                <a:solidFill>
                  <a:srgbClr val="FF0000"/>
                </a:solidFill>
              </a:rPr>
              <a:t>вымогательство </a:t>
            </a:r>
            <a:r>
              <a:rPr lang="ru-RU" dirty="0">
                <a:solidFill>
                  <a:schemeClr val="tx1"/>
                </a:solidFill>
              </a:rPr>
              <a:t>государственным должностным или </a:t>
            </a:r>
            <a:r>
              <a:rPr lang="ru-RU" dirty="0" smtClean="0">
                <a:solidFill>
                  <a:schemeClr val="tx1"/>
                </a:solidFill>
              </a:rPr>
              <a:t>приравненным </a:t>
            </a:r>
            <a:r>
              <a:rPr lang="ru-RU" dirty="0">
                <a:solidFill>
                  <a:schemeClr val="tx1"/>
                </a:solidFill>
              </a:rPr>
              <a:t>к нему лицом либо иностранным должностным лицом </a:t>
            </a:r>
            <a:r>
              <a:rPr lang="ru-RU" dirty="0" smtClean="0">
                <a:solidFill>
                  <a:srgbClr val="FF0000"/>
                </a:solidFill>
              </a:rPr>
              <a:t>имущества</a:t>
            </a:r>
            <a:r>
              <a:rPr lang="ru-RU" dirty="0" smtClean="0">
                <a:solidFill>
                  <a:schemeClr val="tx1"/>
                </a:solidFill>
              </a:rPr>
              <a:t> или </a:t>
            </a:r>
            <a:r>
              <a:rPr lang="ru-RU" dirty="0">
                <a:solidFill>
                  <a:schemeClr val="tx1"/>
                </a:solidFill>
              </a:rPr>
              <a:t>другой </a:t>
            </a:r>
            <a:r>
              <a:rPr lang="ru-RU" dirty="0">
                <a:solidFill>
                  <a:srgbClr val="FF0000"/>
                </a:solidFill>
              </a:rPr>
              <a:t>выгоды</a:t>
            </a:r>
            <a:r>
              <a:rPr lang="ru-RU" dirty="0">
                <a:solidFill>
                  <a:schemeClr val="tx1"/>
                </a:solidFill>
              </a:rPr>
              <a:t> в виде </a:t>
            </a:r>
            <a:r>
              <a:rPr lang="ru-RU" dirty="0">
                <a:solidFill>
                  <a:srgbClr val="FF0000"/>
                </a:solidFill>
              </a:rPr>
              <a:t>работы, услуги, покровительства, </a:t>
            </a:r>
            <a:r>
              <a:rPr lang="ru-RU" dirty="0" smtClean="0">
                <a:solidFill>
                  <a:srgbClr val="FF0000"/>
                </a:solidFill>
              </a:rPr>
              <a:t>обещания преимущества </a:t>
            </a:r>
            <a:r>
              <a:rPr lang="ru-RU" i="1" dirty="0">
                <a:solidFill>
                  <a:schemeClr val="tx1"/>
                </a:solidFill>
              </a:rPr>
              <a:t>для себя или для третьих лиц</a:t>
            </a:r>
            <a:r>
              <a:rPr lang="ru-RU" dirty="0">
                <a:solidFill>
                  <a:schemeClr val="tx1"/>
                </a:solidFill>
              </a:rPr>
              <a:t> в обмен на любое </a:t>
            </a:r>
            <a:r>
              <a:rPr lang="ru-RU" dirty="0" smtClean="0">
                <a:solidFill>
                  <a:schemeClr val="tx1"/>
                </a:solidFill>
              </a:rPr>
              <a:t>действие или </a:t>
            </a:r>
            <a:r>
              <a:rPr lang="ru-RU" dirty="0">
                <a:solidFill>
                  <a:schemeClr val="tx1"/>
                </a:solidFill>
              </a:rPr>
              <a:t>бездействие при исполнении служебных (трудовых) обязанностей;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</a:rPr>
              <a:t>2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70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98072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3. Дисциплинарная ответственность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80728"/>
            <a:ext cx="9144000" cy="587727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indent="720000" algn="l"/>
            <a:r>
              <a:rPr lang="ru-RU" dirty="0" smtClean="0">
                <a:solidFill>
                  <a:schemeClr val="tx1"/>
                </a:solidFill>
              </a:rPr>
              <a:t>На основании </a:t>
            </a:r>
            <a:r>
              <a:rPr lang="ru-RU" b="1" dirty="0" smtClean="0">
                <a:solidFill>
                  <a:srgbClr val="FF0000"/>
                </a:solidFill>
              </a:rPr>
              <a:t>Трудового </a:t>
            </a:r>
            <a:r>
              <a:rPr lang="ru-RU" b="1" dirty="0">
                <a:solidFill>
                  <a:srgbClr val="FF0000"/>
                </a:solidFill>
              </a:rPr>
              <a:t>кодекса Республики Беларусь </a:t>
            </a:r>
            <a:r>
              <a:rPr lang="ru-RU" dirty="0">
                <a:solidFill>
                  <a:schemeClr val="tx1"/>
                </a:solidFill>
              </a:rPr>
              <a:t>и иных </a:t>
            </a:r>
            <a:r>
              <a:rPr lang="ru-RU" dirty="0" smtClean="0">
                <a:solidFill>
                  <a:schemeClr val="tx1"/>
                </a:solidFill>
              </a:rPr>
              <a:t>актов </a:t>
            </a:r>
            <a:r>
              <a:rPr lang="ru-RU" dirty="0" smtClean="0">
                <a:solidFill>
                  <a:srgbClr val="FF0000"/>
                </a:solidFill>
              </a:rPr>
              <a:t>Дисциплинарного устава </a:t>
            </a:r>
            <a:r>
              <a:rPr lang="ru-RU" dirty="0">
                <a:solidFill>
                  <a:srgbClr val="FF0000"/>
                </a:solidFill>
              </a:rPr>
              <a:t>органов внутренних дел Республики Беларусь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sz="2800" dirty="0" smtClean="0">
                <a:solidFill>
                  <a:schemeClr val="tx1"/>
                </a:solidFill>
              </a:rPr>
              <a:t>утвержденного Указом </a:t>
            </a:r>
            <a:r>
              <a:rPr lang="ru-RU" sz="2800" dirty="0">
                <a:solidFill>
                  <a:schemeClr val="tx1"/>
                </a:solidFill>
              </a:rPr>
              <a:t>Президента Республики Беларусь от 29 мая 2003 г. № 218, </a:t>
            </a:r>
            <a:r>
              <a:rPr lang="ru-RU" dirty="0" smtClean="0">
                <a:solidFill>
                  <a:srgbClr val="FF0000"/>
                </a:solidFill>
              </a:rPr>
              <a:t>Дисциплинарного </a:t>
            </a:r>
            <a:r>
              <a:rPr lang="ru-RU" dirty="0">
                <a:solidFill>
                  <a:srgbClr val="FF0000"/>
                </a:solidFill>
              </a:rPr>
              <a:t>устава должностных лиц таможенных органов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sz="2800" dirty="0" smtClean="0">
                <a:solidFill>
                  <a:schemeClr val="tx1"/>
                </a:solidFill>
              </a:rPr>
              <a:t>утвержденного </a:t>
            </a:r>
            <a:r>
              <a:rPr lang="ru-RU" sz="2800" dirty="0">
                <a:solidFill>
                  <a:schemeClr val="tx1"/>
                </a:solidFill>
              </a:rPr>
              <a:t>Указом Президента Республики Беларусь от 7 мая 2001 г. № 243 и др</a:t>
            </a:r>
            <a:r>
              <a:rPr lang="ru-RU" sz="2800" dirty="0" smtClean="0">
                <a:solidFill>
                  <a:schemeClr val="tx1"/>
                </a:solidFill>
              </a:rPr>
              <a:t>.) </a:t>
            </a:r>
            <a:r>
              <a:rPr lang="ru-RU" dirty="0" smtClean="0">
                <a:solidFill>
                  <a:schemeClr val="tx1"/>
                </a:solidFill>
              </a:rPr>
              <a:t>в </a:t>
            </a:r>
            <a:r>
              <a:rPr lang="ru-RU" dirty="0">
                <a:solidFill>
                  <a:schemeClr val="tx1"/>
                </a:solidFill>
              </a:rPr>
              <a:t>зависимости от </a:t>
            </a:r>
            <a:r>
              <a:rPr lang="ru-RU" dirty="0" smtClean="0">
                <a:solidFill>
                  <a:schemeClr val="tx1"/>
                </a:solidFill>
              </a:rPr>
              <a:t>отрасли антикоррупционного </a:t>
            </a:r>
            <a:r>
              <a:rPr lang="ru-RU" dirty="0">
                <a:solidFill>
                  <a:schemeClr val="tx1"/>
                </a:solidFill>
              </a:rPr>
              <a:t>регулирования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725144"/>
            <a:ext cx="1979712" cy="2132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z="1600" smtClean="0">
                <a:solidFill>
                  <a:schemeClr val="tx1"/>
                </a:solidFill>
              </a:rPr>
              <a:t>20</a:t>
            </a:fld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55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В соответствии </a:t>
            </a:r>
            <a:r>
              <a:rPr lang="ru-RU" sz="3200" b="1" dirty="0">
                <a:solidFill>
                  <a:schemeClr val="tx1"/>
                </a:solidFill>
              </a:rPr>
              <a:t>с нормами трудового законодательства </a:t>
            </a:r>
            <a:r>
              <a:rPr lang="ru-RU" sz="3200" b="1" dirty="0" smtClean="0">
                <a:solidFill>
                  <a:schemeClr val="tx1"/>
                </a:solidFill>
              </a:rPr>
              <a:t>к работникам могут </a:t>
            </a:r>
            <a:r>
              <a:rPr lang="ru-RU" sz="3200" b="1" dirty="0">
                <a:solidFill>
                  <a:schemeClr val="tx1"/>
                </a:solidFill>
              </a:rPr>
              <a:t>быть </a:t>
            </a:r>
            <a:r>
              <a:rPr lang="ru-RU" sz="3200" b="1" dirty="0" smtClean="0">
                <a:solidFill>
                  <a:schemeClr val="tx1"/>
                </a:solidFill>
              </a:rPr>
              <a:t>применены </a:t>
            </a:r>
            <a:r>
              <a:rPr lang="ru-RU" sz="3400" b="1" dirty="0">
                <a:solidFill>
                  <a:srgbClr val="FF0000"/>
                </a:solidFill>
              </a:rPr>
              <a:t>меры дисциплинарного взыскания</a:t>
            </a:r>
            <a:r>
              <a:rPr lang="ru-RU" sz="3400" b="1" dirty="0" smtClean="0">
                <a:solidFill>
                  <a:srgbClr val="FF0000"/>
                </a:solidFill>
              </a:rPr>
              <a:t>:</a:t>
            </a:r>
            <a:endParaRPr lang="ru-RU" sz="34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indent="1080000" algn="l"/>
            <a:r>
              <a:rPr lang="ru-RU" dirty="0" smtClean="0">
                <a:solidFill>
                  <a:schemeClr val="tx1"/>
                </a:solidFill>
              </a:rPr>
              <a:t>– </a:t>
            </a:r>
            <a:r>
              <a:rPr lang="ru-RU" dirty="0">
                <a:solidFill>
                  <a:schemeClr val="tx1"/>
                </a:solidFill>
              </a:rPr>
              <a:t>замечание;</a:t>
            </a:r>
          </a:p>
          <a:p>
            <a:pPr indent="1080000" algn="l"/>
            <a:r>
              <a:rPr lang="ru-RU" dirty="0">
                <a:solidFill>
                  <a:schemeClr val="tx1"/>
                </a:solidFill>
              </a:rPr>
              <a:t>– выговор;</a:t>
            </a:r>
          </a:p>
          <a:p>
            <a:pPr indent="1080000" algn="l"/>
            <a:r>
              <a:rPr lang="ru-RU" dirty="0">
                <a:solidFill>
                  <a:schemeClr val="tx1"/>
                </a:solidFill>
              </a:rPr>
              <a:t>– </a:t>
            </a:r>
            <a:r>
              <a:rPr lang="ru-RU" dirty="0" smtClean="0">
                <a:solidFill>
                  <a:schemeClr val="tx1"/>
                </a:solidFill>
              </a:rPr>
              <a:t>увольнение.</a:t>
            </a:r>
            <a:endParaRPr lang="ru-RU" dirty="0">
              <a:solidFill>
                <a:schemeClr val="tx1"/>
              </a:solidFill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          В </a:t>
            </a:r>
            <a:r>
              <a:rPr lang="ru-RU" dirty="0">
                <a:solidFill>
                  <a:schemeClr val="tx1"/>
                </a:solidFill>
              </a:rPr>
              <a:t>соответствии с </a:t>
            </a:r>
            <a:r>
              <a:rPr lang="ru-RU" dirty="0">
                <a:solidFill>
                  <a:srgbClr val="002060"/>
                </a:solidFill>
              </a:rPr>
              <a:t>Дисциплинарным уставом должностных лиц </a:t>
            </a:r>
            <a:r>
              <a:rPr lang="ru-RU" dirty="0" smtClean="0">
                <a:solidFill>
                  <a:srgbClr val="002060"/>
                </a:solidFill>
              </a:rPr>
              <a:t>таможенных </a:t>
            </a:r>
            <a:r>
              <a:rPr lang="ru-RU" dirty="0">
                <a:solidFill>
                  <a:srgbClr val="002060"/>
                </a:solidFill>
              </a:rPr>
              <a:t>органов</a:t>
            </a:r>
            <a:r>
              <a:rPr lang="ru-RU" dirty="0">
                <a:solidFill>
                  <a:schemeClr val="tx1"/>
                </a:solidFill>
              </a:rPr>
              <a:t>:</a:t>
            </a:r>
          </a:p>
          <a:p>
            <a:pPr indent="1080000" algn="l"/>
            <a:r>
              <a:rPr lang="ru-RU" dirty="0">
                <a:solidFill>
                  <a:schemeClr val="tx1"/>
                </a:solidFill>
              </a:rPr>
              <a:t>– замечание;</a:t>
            </a:r>
          </a:p>
          <a:p>
            <a:pPr indent="1080000" algn="l"/>
            <a:r>
              <a:rPr lang="ru-RU" dirty="0">
                <a:solidFill>
                  <a:schemeClr val="tx1"/>
                </a:solidFill>
              </a:rPr>
              <a:t>– выговор;</a:t>
            </a:r>
          </a:p>
          <a:p>
            <a:pPr indent="1080000" algn="l"/>
            <a:r>
              <a:rPr lang="ru-RU" dirty="0">
                <a:solidFill>
                  <a:schemeClr val="tx1"/>
                </a:solidFill>
              </a:rPr>
              <a:t>– предупреждение о неполном служебном </a:t>
            </a:r>
            <a:r>
              <a:rPr lang="ru-RU" dirty="0" smtClean="0">
                <a:solidFill>
                  <a:schemeClr val="tx1"/>
                </a:solidFill>
              </a:rPr>
              <a:t>     соответствии </a:t>
            </a:r>
            <a:r>
              <a:rPr lang="ru-RU" dirty="0">
                <a:solidFill>
                  <a:schemeClr val="tx1"/>
                </a:solidFill>
              </a:rPr>
              <a:t>по </a:t>
            </a:r>
            <a:r>
              <a:rPr lang="ru-RU" dirty="0" smtClean="0">
                <a:solidFill>
                  <a:schemeClr val="tx1"/>
                </a:solidFill>
              </a:rPr>
              <a:t>результатам </a:t>
            </a:r>
            <a:r>
              <a:rPr lang="ru-RU" dirty="0">
                <a:solidFill>
                  <a:schemeClr val="tx1"/>
                </a:solidFill>
              </a:rPr>
              <a:t>аттестации;</a:t>
            </a:r>
          </a:p>
          <a:p>
            <a:pPr indent="1080000" algn="l"/>
            <a:r>
              <a:rPr lang="ru-RU" dirty="0">
                <a:solidFill>
                  <a:schemeClr val="tx1"/>
                </a:solidFill>
              </a:rPr>
              <a:t>– понижение в специальном звании на одну ступень;</a:t>
            </a:r>
          </a:p>
          <a:p>
            <a:pPr indent="1080000" algn="l"/>
            <a:r>
              <a:rPr lang="ru-RU" dirty="0">
                <a:solidFill>
                  <a:schemeClr val="tx1"/>
                </a:solidFill>
              </a:rPr>
              <a:t>– увольнение из таможенных </a:t>
            </a:r>
            <a:r>
              <a:rPr lang="ru-RU" dirty="0" smtClean="0">
                <a:solidFill>
                  <a:schemeClr val="tx1"/>
                </a:solidFill>
              </a:rPr>
              <a:t>органов.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</a:rPr>
              <a:t>21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26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84482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600" spc="-100" dirty="0">
                <a:solidFill>
                  <a:schemeClr val="tx1"/>
                </a:solidFill>
              </a:rPr>
              <a:t>В ст. 23 Закона Республики Беларусь «О борьбе с коррупцией» </a:t>
            </a:r>
            <a:r>
              <a:rPr lang="ru-RU" sz="2600" spc="-100" dirty="0" smtClean="0">
                <a:solidFill>
                  <a:schemeClr val="tx1"/>
                </a:solidFill>
              </a:rPr>
              <a:t>закреплены </a:t>
            </a:r>
            <a:r>
              <a:rPr lang="ru-RU" sz="2600" b="1" spc="-100" dirty="0">
                <a:solidFill>
                  <a:srgbClr val="FF0000"/>
                </a:solidFill>
              </a:rPr>
              <a:t>дополнительные основания привлечения руководителей </a:t>
            </a:r>
            <a:r>
              <a:rPr lang="ru-RU" sz="2600" spc="-100" dirty="0" smtClean="0">
                <a:solidFill>
                  <a:schemeClr val="tx1"/>
                </a:solidFill>
              </a:rPr>
              <a:t>государственных </a:t>
            </a:r>
            <a:r>
              <a:rPr lang="ru-RU" sz="2600" spc="-100" dirty="0">
                <a:solidFill>
                  <a:schemeClr val="tx1"/>
                </a:solidFill>
              </a:rPr>
              <a:t>органов и иных государственных организаций к </a:t>
            </a:r>
            <a:r>
              <a:rPr lang="ru-RU" sz="2600" spc="-100" dirty="0" smtClean="0">
                <a:solidFill>
                  <a:schemeClr val="tx1"/>
                </a:solidFill>
              </a:rPr>
              <a:t>дисциплинарной ответственности:</a:t>
            </a:r>
            <a:endParaRPr lang="ru-RU" sz="2600" spc="-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844824"/>
            <a:ext cx="9144000" cy="501317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– </a:t>
            </a:r>
            <a:r>
              <a:rPr lang="ru-RU" dirty="0">
                <a:solidFill>
                  <a:schemeClr val="tx1"/>
                </a:solidFill>
              </a:rPr>
              <a:t>нарушение порядка приема лиц на государственную службу;</a:t>
            </a:r>
          </a:p>
          <a:p>
            <a:r>
              <a:rPr lang="ru-RU" dirty="0">
                <a:solidFill>
                  <a:schemeClr val="tx1"/>
                </a:solidFill>
              </a:rPr>
              <a:t>– выдача характеристик на работников, содержащих заведомо </a:t>
            </a:r>
            <a:r>
              <a:rPr lang="ru-RU" dirty="0" smtClean="0">
                <a:solidFill>
                  <a:schemeClr val="tx1"/>
                </a:solidFill>
              </a:rPr>
              <a:t>недостоверную </a:t>
            </a:r>
            <a:r>
              <a:rPr lang="ru-RU" dirty="0">
                <a:solidFill>
                  <a:schemeClr val="tx1"/>
                </a:solidFill>
              </a:rPr>
              <a:t>информацию.</a:t>
            </a:r>
          </a:p>
          <a:p>
            <a:r>
              <a:rPr lang="ru-RU" dirty="0">
                <a:solidFill>
                  <a:schemeClr val="tx1"/>
                </a:solidFill>
              </a:rPr>
              <a:t>Указанные действия являются грубым нарушением служебных (</a:t>
            </a:r>
            <a:r>
              <a:rPr lang="ru-RU" dirty="0" smtClean="0">
                <a:solidFill>
                  <a:schemeClr val="tx1"/>
                </a:solidFill>
              </a:rPr>
              <a:t>трудовых</a:t>
            </a:r>
            <a:r>
              <a:rPr lang="ru-RU" dirty="0">
                <a:solidFill>
                  <a:schemeClr val="tx1"/>
                </a:solidFill>
              </a:rPr>
              <a:t>) обязанностей и влекут за собой привлечение руководителя к </a:t>
            </a:r>
            <a:r>
              <a:rPr lang="ru-RU" dirty="0" smtClean="0">
                <a:solidFill>
                  <a:schemeClr val="tx1"/>
                </a:solidFill>
              </a:rPr>
              <a:t>дисциплинарной </a:t>
            </a:r>
            <a:r>
              <a:rPr lang="ru-RU" dirty="0">
                <a:solidFill>
                  <a:schemeClr val="tx1"/>
                </a:solidFill>
              </a:rPr>
              <a:t>ответственности вплоть до освобождения от занимаемой </a:t>
            </a:r>
            <a:r>
              <a:rPr lang="ru-RU" dirty="0" smtClean="0">
                <a:solidFill>
                  <a:schemeClr val="tx1"/>
                </a:solidFill>
              </a:rPr>
              <a:t>должности (</a:t>
            </a:r>
            <a:r>
              <a:rPr lang="ru-RU" dirty="0">
                <a:solidFill>
                  <a:schemeClr val="tx1"/>
                </a:solidFill>
              </a:rPr>
              <a:t>увольнения).</a:t>
            </a:r>
          </a:p>
          <a:p>
            <a:r>
              <a:rPr lang="ru-RU" dirty="0">
                <a:solidFill>
                  <a:schemeClr val="tx1"/>
                </a:solidFill>
              </a:rPr>
              <a:t>Меры дисциплинарной ответственности могут быть применены в </a:t>
            </a:r>
            <a:r>
              <a:rPr lang="ru-RU" dirty="0" smtClean="0">
                <a:solidFill>
                  <a:schemeClr val="tx1"/>
                </a:solidFill>
              </a:rPr>
              <a:t>дополнение </a:t>
            </a:r>
            <a:r>
              <a:rPr lang="ru-RU" dirty="0">
                <a:solidFill>
                  <a:schemeClr val="tx1"/>
                </a:solidFill>
              </a:rPr>
              <a:t>к уголовно-правовым и административно-правовым.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z="1600" smtClean="0">
                <a:solidFill>
                  <a:schemeClr val="tx1"/>
                </a:solidFill>
              </a:rPr>
              <a:t>22</a:t>
            </a:fld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17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9675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4. Гражданская ответственность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96752"/>
            <a:ext cx="9144000" cy="566124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indent="720000" algn="l"/>
            <a:r>
              <a:rPr lang="ru-RU" dirty="0" smtClean="0">
                <a:solidFill>
                  <a:schemeClr val="tx1"/>
                </a:solidFill>
              </a:rPr>
              <a:t>Лица</a:t>
            </a:r>
            <a:r>
              <a:rPr lang="ru-RU" dirty="0">
                <a:solidFill>
                  <a:schemeClr val="tx1"/>
                </a:solidFill>
              </a:rPr>
              <a:t>, которым в результате коррупционных </a:t>
            </a:r>
            <a:r>
              <a:rPr lang="ru-RU" dirty="0" smtClean="0">
                <a:solidFill>
                  <a:schemeClr val="tx1"/>
                </a:solidFill>
              </a:rPr>
              <a:t>правонарушений (преступлений) </a:t>
            </a:r>
            <a:r>
              <a:rPr lang="ru-RU" dirty="0">
                <a:solidFill>
                  <a:schemeClr val="tx1"/>
                </a:solidFill>
              </a:rPr>
              <a:t>был причинен имущественный ущерб, </a:t>
            </a:r>
            <a:r>
              <a:rPr lang="ru-RU" dirty="0" smtClean="0">
                <a:solidFill>
                  <a:schemeClr val="tx1"/>
                </a:solidFill>
              </a:rPr>
              <a:t>претерпевшие </a:t>
            </a:r>
            <a:r>
              <a:rPr lang="ru-RU" dirty="0">
                <a:solidFill>
                  <a:schemeClr val="tx1"/>
                </a:solidFill>
              </a:rPr>
              <a:t>моральные страдания, вправе обратиться в суд </a:t>
            </a:r>
            <a:r>
              <a:rPr lang="ru-RU" dirty="0">
                <a:solidFill>
                  <a:srgbClr val="FF0000"/>
                </a:solidFill>
              </a:rPr>
              <a:t>с иском </a:t>
            </a:r>
            <a:r>
              <a:rPr lang="ru-RU" dirty="0">
                <a:solidFill>
                  <a:schemeClr val="tx1"/>
                </a:solidFill>
              </a:rPr>
              <a:t>о защите </a:t>
            </a:r>
            <a:r>
              <a:rPr lang="ru-RU" dirty="0" smtClean="0">
                <a:solidFill>
                  <a:schemeClr val="tx1"/>
                </a:solidFill>
              </a:rPr>
              <a:t>своих </a:t>
            </a:r>
            <a:r>
              <a:rPr lang="ru-RU" dirty="0">
                <a:solidFill>
                  <a:schemeClr val="tx1"/>
                </a:solidFill>
              </a:rPr>
              <a:t>интересов, </a:t>
            </a:r>
            <a:r>
              <a:rPr lang="ru-RU" b="1" dirty="0">
                <a:solidFill>
                  <a:srgbClr val="FF0000"/>
                </a:solidFill>
              </a:rPr>
              <a:t>возмещения </a:t>
            </a:r>
            <a:r>
              <a:rPr lang="ru-RU" b="1" dirty="0" smtClean="0">
                <a:solidFill>
                  <a:srgbClr val="FF0000"/>
                </a:solidFill>
              </a:rPr>
              <a:t>ущерба </a:t>
            </a:r>
            <a:r>
              <a:rPr lang="ru-RU" dirty="0" smtClean="0">
                <a:solidFill>
                  <a:schemeClr val="tx1"/>
                </a:solidFill>
              </a:rPr>
              <a:t>(морального, материального).</a:t>
            </a:r>
            <a:endParaRPr lang="ru-RU" dirty="0">
              <a:solidFill>
                <a:schemeClr val="tx1"/>
              </a:solidFill>
            </a:endParaRPr>
          </a:p>
          <a:p>
            <a:pPr indent="720000" algn="l"/>
            <a:r>
              <a:rPr lang="ru-RU" dirty="0">
                <a:solidFill>
                  <a:schemeClr val="tx1"/>
                </a:solidFill>
              </a:rPr>
              <a:t>В ряде случаев возможно </a:t>
            </a:r>
            <a:r>
              <a:rPr lang="ru-RU" dirty="0">
                <a:solidFill>
                  <a:srgbClr val="FF0000"/>
                </a:solidFill>
              </a:rPr>
              <a:t>возмещение средств, затраченных на </a:t>
            </a:r>
            <a:r>
              <a:rPr lang="ru-RU" dirty="0" smtClean="0">
                <a:solidFill>
                  <a:srgbClr val="FF0000"/>
                </a:solidFill>
              </a:rPr>
              <a:t>подготовку </a:t>
            </a:r>
            <a:r>
              <a:rPr lang="ru-RU" dirty="0">
                <a:solidFill>
                  <a:srgbClr val="FF0000"/>
                </a:solidFill>
              </a:rPr>
              <a:t>специалистов, </a:t>
            </a:r>
            <a:r>
              <a:rPr lang="ru-RU" dirty="0">
                <a:solidFill>
                  <a:schemeClr val="tx1"/>
                </a:solidFill>
              </a:rPr>
              <a:t>совершивших в течение определенного срока </a:t>
            </a:r>
            <a:r>
              <a:rPr lang="ru-RU" dirty="0" smtClean="0">
                <a:solidFill>
                  <a:schemeClr val="tx1"/>
                </a:solidFill>
              </a:rPr>
              <a:t>коррупционное </a:t>
            </a:r>
            <a:r>
              <a:rPr lang="ru-RU" dirty="0">
                <a:solidFill>
                  <a:schemeClr val="tx1"/>
                </a:solidFill>
              </a:rPr>
              <a:t>преступление и в связи с этим уволенных.</a:t>
            </a:r>
          </a:p>
          <a:p>
            <a:pPr indent="720000" algn="l"/>
            <a:r>
              <a:rPr lang="ru-RU" dirty="0">
                <a:solidFill>
                  <a:schemeClr val="tx1"/>
                </a:solidFill>
              </a:rPr>
              <a:t>Гражданско-правовая ответственность может наступать в дополнение </a:t>
            </a:r>
            <a:r>
              <a:rPr lang="ru-RU" dirty="0" smtClean="0">
                <a:solidFill>
                  <a:schemeClr val="tx1"/>
                </a:solidFill>
              </a:rPr>
              <a:t>к мерам </a:t>
            </a:r>
            <a:r>
              <a:rPr lang="ru-RU" dirty="0">
                <a:solidFill>
                  <a:schemeClr val="tx1"/>
                </a:solidFill>
              </a:rPr>
              <a:t>уголовного, административного и дисциплинарного воздействия.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</a:rPr>
              <a:t>23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45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2474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/>
              <a:t>5. Иная юридическая </a:t>
            </a:r>
            <a:r>
              <a:rPr lang="ru-RU" sz="4000" b="1" dirty="0" smtClean="0"/>
              <a:t>ответственность</a:t>
            </a:r>
            <a:r>
              <a:rPr lang="ru-RU" sz="4000" b="1" dirty="0"/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24744"/>
            <a:ext cx="9144000" cy="573325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400" cap="all" dirty="0" smtClean="0">
                <a:solidFill>
                  <a:schemeClr val="tx1"/>
                </a:solidFill>
              </a:rPr>
              <a:t>Ст</a:t>
            </a:r>
            <a:r>
              <a:rPr lang="ru-RU" sz="2400" cap="all" dirty="0">
                <a:solidFill>
                  <a:schemeClr val="tx1"/>
                </a:solidFill>
              </a:rPr>
              <a:t>. 23 Закона Республики Беларусь «О борьбе с коррупцией</a:t>
            </a:r>
            <a:r>
              <a:rPr lang="ru-RU" sz="2400" cap="all" dirty="0" smtClean="0">
                <a:solidFill>
                  <a:schemeClr val="tx1"/>
                </a:solidFill>
              </a:rPr>
              <a:t>»: </a:t>
            </a:r>
          </a:p>
          <a:p>
            <a:endParaRPr lang="ru-RU" sz="1050" cap="all" dirty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Государственным </a:t>
            </a:r>
            <a:r>
              <a:rPr lang="ru-RU" sz="2400" dirty="0">
                <a:solidFill>
                  <a:schemeClr val="tx1"/>
                </a:solidFill>
              </a:rPr>
              <a:t>служащим, совершившим в период прохождения</a:t>
            </a:r>
          </a:p>
          <a:p>
            <a:r>
              <a:rPr lang="ru-RU" sz="2400" dirty="0">
                <a:solidFill>
                  <a:schemeClr val="tx1"/>
                </a:solidFill>
              </a:rPr>
              <a:t>государственной службы </a:t>
            </a:r>
            <a:r>
              <a:rPr lang="ru-RU" sz="2400" dirty="0">
                <a:solidFill>
                  <a:srgbClr val="FF0000"/>
                </a:solidFill>
              </a:rPr>
              <a:t>тяжкое </a:t>
            </a:r>
            <a:r>
              <a:rPr lang="ru-RU" sz="2400" dirty="0">
                <a:solidFill>
                  <a:schemeClr val="tx1"/>
                </a:solidFill>
              </a:rPr>
              <a:t>или </a:t>
            </a:r>
            <a:r>
              <a:rPr lang="ru-RU" sz="2400" dirty="0">
                <a:solidFill>
                  <a:srgbClr val="FF0000"/>
                </a:solidFill>
              </a:rPr>
              <a:t>особо тяжкое преступление против </a:t>
            </a:r>
            <a:r>
              <a:rPr lang="ru-RU" sz="2400" dirty="0" smtClean="0">
                <a:solidFill>
                  <a:srgbClr val="FF0000"/>
                </a:solidFill>
              </a:rPr>
              <a:t>интересов </a:t>
            </a:r>
            <a:r>
              <a:rPr lang="ru-RU" sz="2400" dirty="0">
                <a:solidFill>
                  <a:srgbClr val="FF0000"/>
                </a:solidFill>
              </a:rPr>
              <a:t>службы </a:t>
            </a:r>
            <a:r>
              <a:rPr lang="ru-RU" sz="2400" dirty="0">
                <a:solidFill>
                  <a:schemeClr val="tx1"/>
                </a:solidFill>
              </a:rPr>
              <a:t>либо</a:t>
            </a:r>
            <a:r>
              <a:rPr lang="ru-RU" sz="2400" dirty="0">
                <a:solidFill>
                  <a:srgbClr val="FF0000"/>
                </a:solidFill>
              </a:rPr>
              <a:t> тяжкое </a:t>
            </a:r>
            <a:r>
              <a:rPr lang="ru-RU" sz="2400" dirty="0">
                <a:solidFill>
                  <a:schemeClr val="tx1"/>
                </a:solidFill>
              </a:rPr>
              <a:t>или</a:t>
            </a:r>
            <a:r>
              <a:rPr lang="ru-RU" sz="2400" dirty="0">
                <a:solidFill>
                  <a:srgbClr val="FF0000"/>
                </a:solidFill>
              </a:rPr>
              <a:t> особо тяжкое преступление, сопряженное </a:t>
            </a:r>
            <a:r>
              <a:rPr lang="ru-RU" sz="2400" dirty="0" smtClean="0">
                <a:solidFill>
                  <a:srgbClr val="FF0000"/>
                </a:solidFill>
              </a:rPr>
              <a:t>с использованием </a:t>
            </a:r>
            <a:r>
              <a:rPr lang="ru-RU" sz="2400" dirty="0">
                <a:solidFill>
                  <a:srgbClr val="FF0000"/>
                </a:solidFill>
              </a:rPr>
              <a:t>должностным лицом своих служебных полномочий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800" b="1" dirty="0" smtClean="0">
                <a:solidFill>
                  <a:srgbClr val="FF0000"/>
                </a:solidFill>
              </a:rPr>
              <a:t>ПЕНСИЯ </a:t>
            </a:r>
            <a:r>
              <a:rPr lang="ru-RU" sz="2400" dirty="0" smtClean="0">
                <a:solidFill>
                  <a:schemeClr val="tx1"/>
                </a:solidFill>
              </a:rPr>
              <a:t>за </a:t>
            </a:r>
            <a:r>
              <a:rPr lang="ru-RU" sz="2400" dirty="0">
                <a:solidFill>
                  <a:schemeClr val="tx1"/>
                </a:solidFill>
              </a:rPr>
              <a:t>выслугу лет, предусмотренная Законом Республики Беларусь от 14 </a:t>
            </a:r>
            <a:r>
              <a:rPr lang="ru-RU" sz="2400" dirty="0" smtClean="0">
                <a:solidFill>
                  <a:schemeClr val="tx1"/>
                </a:solidFill>
              </a:rPr>
              <a:t>июня 2003 </a:t>
            </a:r>
            <a:r>
              <a:rPr lang="ru-RU" sz="2400" dirty="0">
                <a:solidFill>
                  <a:schemeClr val="tx1"/>
                </a:solidFill>
              </a:rPr>
              <a:t>года «О государственной службе в Республике Беларусь», </a:t>
            </a:r>
            <a:r>
              <a:rPr lang="ru-RU" sz="2800" b="1" dirty="0" smtClean="0">
                <a:solidFill>
                  <a:srgbClr val="FF0000"/>
                </a:solidFill>
              </a:rPr>
              <a:t>ЕЖЕМЕСЯЧНОЕ ДЕНЕЖНОЕ СОДЕРЖАНИЕ</a:t>
            </a:r>
            <a:r>
              <a:rPr lang="ru-RU" sz="2400" dirty="0" smtClean="0">
                <a:solidFill>
                  <a:schemeClr val="tx1"/>
                </a:solidFill>
              </a:rPr>
              <a:t>, </a:t>
            </a:r>
            <a:r>
              <a:rPr lang="ru-RU" sz="2400" dirty="0">
                <a:solidFill>
                  <a:schemeClr val="tx1"/>
                </a:solidFill>
              </a:rPr>
              <a:t>предусмотренное Указом Президента Республики </a:t>
            </a:r>
            <a:r>
              <a:rPr lang="ru-RU" sz="2400" dirty="0" smtClean="0">
                <a:solidFill>
                  <a:schemeClr val="tx1"/>
                </a:solidFill>
              </a:rPr>
              <a:t>Беларусь </a:t>
            </a:r>
            <a:r>
              <a:rPr lang="ru-RU" sz="2400" dirty="0">
                <a:solidFill>
                  <a:schemeClr val="tx1"/>
                </a:solidFill>
              </a:rPr>
              <a:t>от 30 ноября 2006 г. № 705 «О ежемесячном денежном </a:t>
            </a:r>
            <a:r>
              <a:rPr lang="ru-RU" sz="2400" dirty="0" smtClean="0">
                <a:solidFill>
                  <a:schemeClr val="tx1"/>
                </a:solidFill>
              </a:rPr>
              <a:t>содержании отдельных </a:t>
            </a:r>
            <a:r>
              <a:rPr lang="ru-RU" sz="2400" dirty="0">
                <a:solidFill>
                  <a:schemeClr val="tx1"/>
                </a:solidFill>
              </a:rPr>
              <a:t>категорий государственных служащих», </a:t>
            </a:r>
            <a:r>
              <a:rPr lang="ru-RU" b="1" u="sng" dirty="0" smtClean="0">
                <a:solidFill>
                  <a:srgbClr val="FF0000"/>
                </a:solidFill>
              </a:rPr>
              <a:t>НЕ НАЗНАЧАЮТСЯ </a:t>
            </a:r>
          </a:p>
          <a:p>
            <a:r>
              <a:rPr lang="ru-RU" b="1" u="sng" dirty="0" smtClean="0">
                <a:solidFill>
                  <a:srgbClr val="FF0000"/>
                </a:solidFill>
              </a:rPr>
              <a:t>(НЕ ВЫПЛАЧИВАЮТСЯ).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</a:rPr>
              <a:t>24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87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2474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/>
              <a:t>5. Иная юридическая </a:t>
            </a:r>
            <a:r>
              <a:rPr lang="ru-RU" sz="4000" b="1" dirty="0" smtClean="0"/>
              <a:t>ответственность</a:t>
            </a:r>
            <a:r>
              <a:rPr lang="ru-RU" sz="4000" b="1" dirty="0"/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24744"/>
            <a:ext cx="9144000" cy="573325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indent="720000" algn="just"/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 </a:t>
            </a:r>
            <a:r>
              <a:rPr lang="ru-RU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исчислении пенсии за выслугу лет сотрудникам 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СК РБ, ГКСЭ РБ, </a:t>
            </a:r>
            <a:r>
              <a:rPr lang="ru-RU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военнослужащим, проходившим 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военную службу </a:t>
            </a:r>
            <a:r>
              <a:rPr lang="ru-RU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 контракту, лицам рядового и начальствующего состава 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ОВД, </a:t>
            </a:r>
            <a:r>
              <a:rPr lang="ru-RU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органов и подразделений по чрезвычайным ситуациям, 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органов </a:t>
            </a:r>
            <a:r>
              <a:rPr lang="ru-RU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финансовых расследований 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КГК РБ, </a:t>
            </a:r>
            <a:r>
              <a:rPr lang="ru-RU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совершившим в период прохождения военной 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службы (</a:t>
            </a:r>
            <a:r>
              <a:rPr lang="ru-RU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службы) 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тяжкое или особо тяжкое преступление против интересов </a:t>
            </a:r>
            <a:r>
              <a:rPr lang="ru-RU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службы либо 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тяжкое или особо тяжкое преступление, сопряженное с </a:t>
            </a:r>
            <a:r>
              <a:rPr lang="ru-RU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использованием должностным 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лицом своих служебных полномочий</a:t>
            </a:r>
            <a:r>
              <a:rPr lang="ru-RU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ОКЛАД 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 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воинскому (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специальному) званию 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УЧИТЫВАЕТСЯ ПО ВОИНСКОМУ ЗВАНИЮ «РЯДОВОЙ» ИЛИ СООТВЕТСТВУЮЩЕМУ ЕМУ СПЕЦИАЛЬНОМУ ЗВАНИЮ.</a:t>
            </a:r>
          </a:p>
          <a:p>
            <a:pPr indent="720000" algn="just"/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Многообразие </a:t>
            </a:r>
            <a:r>
              <a:rPr lang="ru-RU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видов юридической ответственности за 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коррупционные правонарушения </a:t>
            </a:r>
            <a:r>
              <a:rPr lang="ru-RU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предопределяется изменяющимся многообразием 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форм коррупции</a:t>
            </a:r>
            <a:r>
              <a:rPr lang="ru-RU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обуславливающим поиск новых, адекватных вызовам, 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инструментов </a:t>
            </a:r>
            <a:r>
              <a:rPr lang="ru-RU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реагирования.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</a:rPr>
              <a:t>25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63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98883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4. Гарантии физическим лицам, способствующим выявлению коррупционных правонарушений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988840"/>
            <a:ext cx="9144000" cy="486916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В ст. 39 Закона Республики Беларусь «О борьбе с коррупцией» </a:t>
            </a:r>
            <a:r>
              <a:rPr lang="ru-RU" sz="2400" dirty="0" smtClean="0">
                <a:solidFill>
                  <a:schemeClr val="tx1"/>
                </a:solidFill>
              </a:rPr>
              <a:t>закреплены </a:t>
            </a:r>
            <a:r>
              <a:rPr lang="ru-RU" sz="2400" b="1" dirty="0" smtClean="0">
                <a:solidFill>
                  <a:srgbClr val="FF0000"/>
                </a:solidFill>
              </a:rPr>
              <a:t>гарантии </a:t>
            </a:r>
            <a:r>
              <a:rPr lang="ru-RU" sz="2400" b="1" dirty="0">
                <a:solidFill>
                  <a:srgbClr val="FF0000"/>
                </a:solidFill>
              </a:rPr>
              <a:t>физическим лицам, способствующим выявлению коррупции.</a:t>
            </a:r>
          </a:p>
          <a:p>
            <a:r>
              <a:rPr lang="ru-RU" sz="2200" b="1" dirty="0">
                <a:solidFill>
                  <a:schemeClr val="tx1"/>
                </a:solidFill>
              </a:rPr>
              <a:t>Физическое лицо</a:t>
            </a:r>
            <a:r>
              <a:rPr lang="ru-RU" sz="2200" dirty="0">
                <a:solidFill>
                  <a:schemeClr val="tx1"/>
                </a:solidFill>
              </a:rPr>
              <a:t>, сообщившее о факте правонарушения, </a:t>
            </a:r>
            <a:r>
              <a:rPr lang="ru-RU" sz="2200" dirty="0" smtClean="0">
                <a:solidFill>
                  <a:schemeClr val="tx1"/>
                </a:solidFill>
              </a:rPr>
              <a:t>создающего условия </a:t>
            </a:r>
            <a:r>
              <a:rPr lang="ru-RU" sz="2200" dirty="0">
                <a:solidFill>
                  <a:schemeClr val="tx1"/>
                </a:solidFill>
              </a:rPr>
              <a:t>для коррупции, коррупционного правонарушения или иным </a:t>
            </a:r>
            <a:r>
              <a:rPr lang="ru-RU" sz="2200" dirty="0" smtClean="0">
                <a:solidFill>
                  <a:schemeClr val="tx1"/>
                </a:solidFill>
              </a:rPr>
              <a:t>образом способствующее </a:t>
            </a:r>
            <a:r>
              <a:rPr lang="ru-RU" sz="2200" dirty="0">
                <a:solidFill>
                  <a:schemeClr val="tx1"/>
                </a:solidFill>
              </a:rPr>
              <a:t>выявлению коррупции, находится под защитой государства</a:t>
            </a:r>
            <a:r>
              <a:rPr lang="ru-RU" sz="2200" dirty="0" smtClean="0">
                <a:solidFill>
                  <a:schemeClr val="tx1"/>
                </a:solidFill>
              </a:rPr>
              <a:t>. Физическому </a:t>
            </a:r>
            <a:r>
              <a:rPr lang="ru-RU" sz="2200" dirty="0">
                <a:solidFill>
                  <a:schemeClr val="tx1"/>
                </a:solidFill>
              </a:rPr>
              <a:t>лицу, способствующему выявлению коррупции, его </a:t>
            </a:r>
            <a:r>
              <a:rPr lang="ru-RU" sz="2200" dirty="0" smtClean="0">
                <a:solidFill>
                  <a:schemeClr val="tx1"/>
                </a:solidFill>
              </a:rPr>
              <a:t>супругу (</a:t>
            </a:r>
            <a:r>
              <a:rPr lang="ru-RU" sz="2200" dirty="0">
                <a:solidFill>
                  <a:schemeClr val="tx1"/>
                </a:solidFill>
              </a:rPr>
              <a:t>супруге), близким родственникам или свойственникам при наличии </a:t>
            </a:r>
            <a:r>
              <a:rPr lang="ru-RU" sz="2200" dirty="0" smtClean="0">
                <a:solidFill>
                  <a:schemeClr val="tx1"/>
                </a:solidFill>
              </a:rPr>
              <a:t>достаточных </a:t>
            </a:r>
            <a:r>
              <a:rPr lang="ru-RU" sz="2200" dirty="0">
                <a:solidFill>
                  <a:schemeClr val="tx1"/>
                </a:solidFill>
              </a:rPr>
              <a:t>данных, указывающих на то, что в отношении их имеется </a:t>
            </a:r>
            <a:r>
              <a:rPr lang="ru-RU" sz="2200" b="1" dirty="0">
                <a:solidFill>
                  <a:srgbClr val="FF0000"/>
                </a:solidFill>
              </a:rPr>
              <a:t>реальная </a:t>
            </a:r>
            <a:r>
              <a:rPr lang="ru-RU" sz="2200" b="1" dirty="0" smtClean="0">
                <a:solidFill>
                  <a:srgbClr val="FF0000"/>
                </a:solidFill>
              </a:rPr>
              <a:t>угроза убийства</a:t>
            </a:r>
            <a:r>
              <a:rPr lang="ru-RU" sz="2200" b="1" dirty="0">
                <a:solidFill>
                  <a:srgbClr val="FF0000"/>
                </a:solidFill>
              </a:rPr>
              <a:t>, применения насилия, уничтожения или повреждения имущества, </a:t>
            </a:r>
            <a:r>
              <a:rPr lang="ru-RU" sz="2200" b="1" dirty="0" smtClean="0">
                <a:solidFill>
                  <a:srgbClr val="FF0000"/>
                </a:solidFill>
              </a:rPr>
              <a:t>осуществления </a:t>
            </a:r>
            <a:r>
              <a:rPr lang="ru-RU" sz="2200" b="1" dirty="0">
                <a:solidFill>
                  <a:srgbClr val="FF0000"/>
                </a:solidFill>
              </a:rPr>
              <a:t>других противоправных действий</a:t>
            </a:r>
            <a:r>
              <a:rPr lang="ru-RU" sz="2200" dirty="0">
                <a:solidFill>
                  <a:schemeClr val="tx1"/>
                </a:solidFill>
              </a:rPr>
              <a:t>, </a:t>
            </a:r>
            <a:r>
              <a:rPr lang="ru-RU" sz="2200" b="1" dirty="0" smtClean="0">
                <a:solidFill>
                  <a:srgbClr val="FF0000"/>
                </a:solidFill>
              </a:rPr>
              <a:t>ГАРАНТИРУЕТСЯ ПРИМЕНЕНИЕ МЕР ПО ОБЕСПЕЧЕНИЮ БЕЗОПАСНОСТИ В ПОРЯДКЕ, УСТАНОВЛЕННОМ ЗАКОНОДАТЕЛЬНЫМИ АКТАМИ.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</a:rPr>
              <a:t>26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98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234887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100" dirty="0">
                <a:solidFill>
                  <a:schemeClr val="tx1"/>
                </a:solidFill>
              </a:rPr>
              <a:t>Физическому лицу, способствующему выявлению коррупции, в случаях </a:t>
            </a:r>
            <a:r>
              <a:rPr lang="ru-RU" sz="3100" dirty="0" smtClean="0">
                <a:solidFill>
                  <a:schemeClr val="tx1"/>
                </a:solidFill>
              </a:rPr>
              <a:t>и порядке</a:t>
            </a:r>
            <a:r>
              <a:rPr lang="ru-RU" sz="3100" dirty="0">
                <a:solidFill>
                  <a:schemeClr val="tx1"/>
                </a:solidFill>
              </a:rPr>
              <a:t>, определенных Советом Министров Республики Беларусь, </a:t>
            </a:r>
            <a:r>
              <a:rPr lang="ru-RU" sz="3100" b="1" dirty="0" smtClean="0">
                <a:solidFill>
                  <a:srgbClr val="FF0000"/>
                </a:solidFill>
              </a:rPr>
              <a:t>выплачиваются </a:t>
            </a:r>
            <a:r>
              <a:rPr lang="ru-RU" sz="3100" b="1" dirty="0">
                <a:solidFill>
                  <a:srgbClr val="FF0000"/>
                </a:solidFill>
              </a:rPr>
              <a:t>вознаграждение и другие выплаты, </a:t>
            </a:r>
            <a:r>
              <a:rPr lang="ru-RU" sz="3100" dirty="0">
                <a:solidFill>
                  <a:schemeClr val="tx1"/>
                </a:solidFill>
              </a:rPr>
              <a:t>которые не указываются в декларации </a:t>
            </a:r>
            <a:r>
              <a:rPr lang="ru-RU" sz="3100" dirty="0" smtClean="0">
                <a:solidFill>
                  <a:schemeClr val="tx1"/>
                </a:solidFill>
              </a:rPr>
              <a:t>о доходах </a:t>
            </a:r>
            <a:r>
              <a:rPr lang="ru-RU" sz="3100" dirty="0">
                <a:solidFill>
                  <a:schemeClr val="tx1"/>
                </a:solidFill>
              </a:rPr>
              <a:t>и </a:t>
            </a:r>
            <a:r>
              <a:rPr lang="ru-RU" sz="3100" dirty="0" smtClean="0">
                <a:solidFill>
                  <a:schemeClr val="tx1"/>
                </a:solidFill>
              </a:rPr>
              <a:t>имуществе</a:t>
            </a:r>
            <a:r>
              <a:rPr lang="ru-RU" sz="3100" dirty="0">
                <a:solidFill>
                  <a:schemeClr val="tx1"/>
                </a:solidFill>
              </a:rPr>
              <a:t>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348880"/>
            <a:ext cx="9144000" cy="450912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 indent="720000" algn="l"/>
            <a:r>
              <a:rPr lang="ru-RU" dirty="0" smtClean="0">
                <a:solidFill>
                  <a:schemeClr val="tx1"/>
                </a:solidFill>
              </a:rPr>
              <a:t>– </a:t>
            </a:r>
            <a:r>
              <a:rPr lang="ru-RU" dirty="0">
                <a:solidFill>
                  <a:schemeClr val="tx1"/>
                </a:solidFill>
              </a:rPr>
              <a:t>предоставления информации, предметов и документов, </a:t>
            </a:r>
            <a:r>
              <a:rPr lang="ru-RU" dirty="0" smtClean="0">
                <a:solidFill>
                  <a:schemeClr val="tx1"/>
                </a:solidFill>
              </a:rPr>
              <a:t>способствовавших </a:t>
            </a:r>
            <a:r>
              <a:rPr lang="ru-RU" dirty="0">
                <a:solidFill>
                  <a:schemeClr val="tx1"/>
                </a:solidFill>
              </a:rPr>
              <a:t>выявлению коррупционного преступления;</a:t>
            </a:r>
          </a:p>
          <a:p>
            <a:pPr indent="720000" algn="l"/>
            <a:r>
              <a:rPr lang="ru-RU" dirty="0">
                <a:solidFill>
                  <a:schemeClr val="tx1"/>
                </a:solidFill>
              </a:rPr>
              <a:t>– предоставления сведений о местонахождении разыскиваемого лица, </a:t>
            </a:r>
            <a:r>
              <a:rPr lang="ru-RU" dirty="0" smtClean="0">
                <a:solidFill>
                  <a:schemeClr val="tx1"/>
                </a:solidFill>
              </a:rPr>
              <a:t>совершившего </a:t>
            </a:r>
            <a:r>
              <a:rPr lang="ru-RU" dirty="0">
                <a:solidFill>
                  <a:schemeClr val="tx1"/>
                </a:solidFill>
              </a:rPr>
              <a:t>коррупционное преступление;</a:t>
            </a:r>
          </a:p>
          <a:p>
            <a:pPr indent="720000" algn="l"/>
            <a:r>
              <a:rPr lang="ru-RU" dirty="0">
                <a:solidFill>
                  <a:schemeClr val="tx1"/>
                </a:solidFill>
              </a:rPr>
              <a:t>– предоставления информации о местонахождении денежных средств </a:t>
            </a:r>
            <a:r>
              <a:rPr lang="ru-RU" dirty="0" smtClean="0">
                <a:solidFill>
                  <a:schemeClr val="tx1"/>
                </a:solidFill>
              </a:rPr>
              <a:t>и иного </a:t>
            </a:r>
            <a:r>
              <a:rPr lang="ru-RU" dirty="0">
                <a:solidFill>
                  <a:schemeClr val="tx1"/>
                </a:solidFill>
              </a:rPr>
              <a:t>имущества, полученных в результате совершения коррупционного </a:t>
            </a:r>
            <a:r>
              <a:rPr lang="ru-RU" dirty="0" smtClean="0">
                <a:solidFill>
                  <a:schemeClr val="tx1"/>
                </a:solidFill>
              </a:rPr>
              <a:t>преступления</a:t>
            </a:r>
            <a:r>
              <a:rPr lang="ru-RU" dirty="0">
                <a:solidFill>
                  <a:schemeClr val="tx1"/>
                </a:solidFill>
              </a:rPr>
              <a:t>;</a:t>
            </a:r>
          </a:p>
          <a:p>
            <a:pPr indent="720000" algn="l"/>
            <a:r>
              <a:rPr lang="ru-RU" dirty="0">
                <a:solidFill>
                  <a:schemeClr val="tx1"/>
                </a:solidFill>
              </a:rPr>
              <a:t>– содействия предотвращению или возмещению вреда, причиненного </a:t>
            </a:r>
            <a:r>
              <a:rPr lang="ru-RU" dirty="0" smtClean="0">
                <a:solidFill>
                  <a:schemeClr val="tx1"/>
                </a:solidFill>
              </a:rPr>
              <a:t>коррупционным </a:t>
            </a:r>
            <a:r>
              <a:rPr lang="ru-RU" dirty="0">
                <a:solidFill>
                  <a:schemeClr val="tx1"/>
                </a:solidFill>
              </a:rPr>
              <a:t>преступлением;</a:t>
            </a:r>
          </a:p>
          <a:p>
            <a:pPr indent="720000" algn="l"/>
            <a:r>
              <a:rPr lang="ru-RU" dirty="0">
                <a:solidFill>
                  <a:schemeClr val="tx1"/>
                </a:solidFill>
              </a:rPr>
              <a:t>– оказания иного содействия органам уголовного преследования, </a:t>
            </a:r>
            <a:r>
              <a:rPr lang="ru-RU" dirty="0" smtClean="0">
                <a:solidFill>
                  <a:schemeClr val="tx1"/>
                </a:solidFill>
              </a:rPr>
              <a:t>имевшего </a:t>
            </a:r>
            <a:r>
              <a:rPr lang="ru-RU" dirty="0">
                <a:solidFill>
                  <a:schemeClr val="tx1"/>
                </a:solidFill>
              </a:rPr>
              <a:t>значение для противодействия коррупционным преступлениям.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</a:rPr>
              <a:t>27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2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249289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600" dirty="0">
                <a:solidFill>
                  <a:schemeClr val="tx1"/>
                </a:solidFill>
              </a:rPr>
              <a:t>При этом </a:t>
            </a:r>
            <a:r>
              <a:rPr lang="ru-RU" sz="2600" dirty="0">
                <a:solidFill>
                  <a:srgbClr val="FF0000"/>
                </a:solidFill>
              </a:rPr>
              <a:t>действие постановления </a:t>
            </a:r>
            <a:r>
              <a:rPr lang="ru-RU" sz="2600" dirty="0">
                <a:solidFill>
                  <a:schemeClr val="tx1"/>
                </a:solidFill>
              </a:rPr>
              <a:t>Совета Министров Республики </a:t>
            </a:r>
            <a:r>
              <a:rPr lang="ru-RU" sz="2600" dirty="0" smtClean="0">
                <a:solidFill>
                  <a:schemeClr val="tx1"/>
                </a:solidFill>
              </a:rPr>
              <a:t>Беларусь </a:t>
            </a:r>
            <a:r>
              <a:rPr lang="ru-RU" sz="2600" dirty="0">
                <a:solidFill>
                  <a:schemeClr val="tx1"/>
                </a:solidFill>
              </a:rPr>
              <a:t>от 5 февраля 2016 г. № 101 </a:t>
            </a:r>
            <a:r>
              <a:rPr lang="ru-RU" sz="2600" dirty="0">
                <a:solidFill>
                  <a:srgbClr val="FF0000"/>
                </a:solidFill>
              </a:rPr>
              <a:t>«О выплате вознаграждения и других </a:t>
            </a:r>
            <a:r>
              <a:rPr lang="ru-RU" sz="2600" dirty="0" smtClean="0">
                <a:solidFill>
                  <a:srgbClr val="FF0000"/>
                </a:solidFill>
              </a:rPr>
              <a:t>выплат лицу</a:t>
            </a:r>
            <a:r>
              <a:rPr lang="ru-RU" sz="2600" dirty="0">
                <a:solidFill>
                  <a:srgbClr val="FF0000"/>
                </a:solidFill>
              </a:rPr>
              <a:t>, способствующему выявлению коррупции» </a:t>
            </a:r>
            <a:r>
              <a:rPr lang="ru-RU" sz="2600" dirty="0" smtClean="0">
                <a:solidFill>
                  <a:srgbClr val="FF0000"/>
                </a:solidFill>
              </a:rPr>
              <a:t> </a:t>
            </a:r>
            <a:r>
              <a:rPr lang="ru-RU" sz="3600" b="1" u="sng" dirty="0" smtClean="0">
                <a:solidFill>
                  <a:srgbClr val="FF0000"/>
                </a:solidFill>
              </a:rPr>
              <a:t>не распространяется:</a:t>
            </a:r>
            <a:endParaRPr lang="ru-RU" sz="3600" b="1" u="sng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348880"/>
            <a:ext cx="9144000" cy="450912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pPr marL="457200" indent="-457200" algn="l"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на военнослужащих </a:t>
            </a:r>
            <a:r>
              <a:rPr lang="ru-RU" dirty="0">
                <a:solidFill>
                  <a:schemeClr val="tx1"/>
                </a:solidFill>
              </a:rPr>
              <a:t>и сотрудников (работников) государственных органов и иных </a:t>
            </a:r>
            <a:r>
              <a:rPr lang="ru-RU" dirty="0" smtClean="0">
                <a:solidFill>
                  <a:schemeClr val="tx1"/>
                </a:solidFill>
              </a:rPr>
              <a:t>организаций</a:t>
            </a:r>
            <a:r>
              <a:rPr lang="ru-RU" dirty="0">
                <a:solidFill>
                  <a:schemeClr val="tx1"/>
                </a:solidFill>
              </a:rPr>
              <a:t>, осуществляющих борьбу с коррупцией или участвующих в борьбе </a:t>
            </a:r>
            <a:r>
              <a:rPr lang="ru-RU" dirty="0" smtClean="0">
                <a:solidFill>
                  <a:schemeClr val="tx1"/>
                </a:solidFill>
              </a:rPr>
              <a:t>с коррупцией </a:t>
            </a:r>
            <a:r>
              <a:rPr lang="ru-RU" dirty="0">
                <a:solidFill>
                  <a:schemeClr val="tx1"/>
                </a:solidFill>
              </a:rPr>
              <a:t>в связи с исполнением своих служебных (должностных) </a:t>
            </a:r>
            <a:r>
              <a:rPr lang="ru-RU" dirty="0" smtClean="0">
                <a:solidFill>
                  <a:schemeClr val="tx1"/>
                </a:solidFill>
              </a:rPr>
              <a:t>обязанностей; </a:t>
            </a:r>
          </a:p>
          <a:p>
            <a:pPr marL="457200" indent="-457200" algn="l"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на </a:t>
            </a:r>
            <a:r>
              <a:rPr lang="ru-RU" dirty="0">
                <a:solidFill>
                  <a:schemeClr val="tx1"/>
                </a:solidFill>
              </a:rPr>
              <a:t>участников процесса при производстве по уголовным </a:t>
            </a:r>
            <a:r>
              <a:rPr lang="ru-RU" dirty="0" smtClean="0">
                <a:solidFill>
                  <a:schemeClr val="tx1"/>
                </a:solidFill>
              </a:rPr>
              <a:t>делам;</a:t>
            </a:r>
            <a:endParaRPr lang="ru-RU" dirty="0">
              <a:solidFill>
                <a:schemeClr val="tx1"/>
              </a:solidFill>
            </a:endParaRPr>
          </a:p>
          <a:p>
            <a:pPr marL="457200" indent="-457200" algn="l"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на физических лиц, оказывавших </a:t>
            </a:r>
            <a:r>
              <a:rPr lang="ru-RU" dirty="0">
                <a:solidFill>
                  <a:schemeClr val="tx1"/>
                </a:solidFill>
              </a:rPr>
              <a:t>содействие в выявлении, пресечении, раскрытии или </a:t>
            </a:r>
            <a:r>
              <a:rPr lang="ru-RU" dirty="0" smtClean="0">
                <a:solidFill>
                  <a:schemeClr val="tx1"/>
                </a:solidFill>
              </a:rPr>
              <a:t>расследовании </a:t>
            </a:r>
            <a:r>
              <a:rPr lang="ru-RU" dirty="0">
                <a:solidFill>
                  <a:schemeClr val="tx1"/>
                </a:solidFill>
              </a:rPr>
              <a:t>коррупционного преступления, в совершении которого они участвовали.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</a:rPr>
              <a:t>28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07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299695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Выплата вознаграждения и других выплат осуществляется </a:t>
            </a:r>
            <a:r>
              <a:rPr lang="ru-RU" sz="4000" dirty="0">
                <a:solidFill>
                  <a:srgbClr val="FF0000"/>
                </a:solidFill>
              </a:rPr>
              <a:t>по решению </a:t>
            </a:r>
            <a:r>
              <a:rPr lang="ru-RU" sz="4000" b="1" dirty="0">
                <a:solidFill>
                  <a:srgbClr val="FF0000"/>
                </a:solidFill>
              </a:rPr>
              <a:t>руководителя органа прокуратуры </a:t>
            </a:r>
            <a:r>
              <a:rPr lang="ru-RU" sz="4000" dirty="0">
                <a:solidFill>
                  <a:srgbClr val="FF0000"/>
                </a:solidFill>
              </a:rPr>
              <a:t>или </a:t>
            </a:r>
            <a:r>
              <a:rPr lang="ru-RU" sz="4000" b="1" dirty="0">
                <a:solidFill>
                  <a:srgbClr val="FF0000"/>
                </a:solidFill>
              </a:rPr>
              <a:t>его заместителя </a:t>
            </a:r>
            <a:r>
              <a:rPr lang="ru-RU" sz="4000" dirty="0">
                <a:solidFill>
                  <a:schemeClr val="tx1"/>
                </a:solidFill>
              </a:rPr>
              <a:t>на основании ходатайства органа уголовного преследования</a:t>
            </a:r>
            <a:r>
              <a:rPr lang="ru-RU" sz="4000" dirty="0" smtClean="0">
                <a:solidFill>
                  <a:schemeClr val="tx1"/>
                </a:solidFill>
              </a:rPr>
              <a:t>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996952"/>
            <a:ext cx="9144000" cy="386104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– </a:t>
            </a:r>
            <a:r>
              <a:rPr lang="ru-RU" dirty="0">
                <a:solidFill>
                  <a:schemeClr val="tx1"/>
                </a:solidFill>
              </a:rPr>
              <a:t>при принятии решения по уголовному делу, поступившему для </a:t>
            </a:r>
            <a:r>
              <a:rPr lang="ru-RU" dirty="0" smtClean="0">
                <a:solidFill>
                  <a:schemeClr val="tx1"/>
                </a:solidFill>
              </a:rPr>
              <a:t>направления </a:t>
            </a:r>
            <a:r>
              <a:rPr lang="ru-RU" dirty="0">
                <a:solidFill>
                  <a:schemeClr val="tx1"/>
                </a:solidFill>
              </a:rPr>
              <a:t>в суд;</a:t>
            </a:r>
          </a:p>
          <a:p>
            <a:r>
              <a:rPr lang="ru-RU" dirty="0">
                <a:solidFill>
                  <a:schemeClr val="tx1"/>
                </a:solidFill>
              </a:rPr>
              <a:t>– по материалам проверки, по которым отказано в возбуждении </a:t>
            </a:r>
            <a:r>
              <a:rPr lang="ru-RU" dirty="0" smtClean="0">
                <a:solidFill>
                  <a:schemeClr val="tx1"/>
                </a:solidFill>
              </a:rPr>
              <a:t>уголовного </a:t>
            </a:r>
            <a:r>
              <a:rPr lang="ru-RU" dirty="0">
                <a:solidFill>
                  <a:schemeClr val="tx1"/>
                </a:solidFill>
              </a:rPr>
              <a:t>дела, или уголовному делу, производство по которому прекращено по </a:t>
            </a:r>
            <a:r>
              <a:rPr lang="ru-RU" dirty="0" smtClean="0">
                <a:solidFill>
                  <a:schemeClr val="tx1"/>
                </a:solidFill>
              </a:rPr>
              <a:t>нереабилитирующим </a:t>
            </a:r>
            <a:r>
              <a:rPr lang="ru-RU" dirty="0">
                <a:solidFill>
                  <a:schemeClr val="tx1"/>
                </a:solidFill>
              </a:rPr>
              <a:t>виновного основаниям.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</a:rPr>
              <a:t>29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40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9144000" cy="515719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– </a:t>
            </a:r>
            <a:r>
              <a:rPr lang="ru-RU" sz="3600" b="1" dirty="0">
                <a:solidFill>
                  <a:srgbClr val="FF0000"/>
                </a:solidFill>
              </a:rPr>
              <a:t>принятие</a:t>
            </a:r>
            <a:r>
              <a:rPr lang="ru-RU" dirty="0">
                <a:solidFill>
                  <a:schemeClr val="tx1"/>
                </a:solidFill>
              </a:rPr>
              <a:t> государственным должностным или приравненным </a:t>
            </a:r>
            <a:r>
              <a:rPr lang="ru-RU" dirty="0" smtClean="0">
                <a:solidFill>
                  <a:schemeClr val="tx1"/>
                </a:solidFill>
              </a:rPr>
              <a:t>к нему </a:t>
            </a:r>
            <a:r>
              <a:rPr lang="ru-RU" dirty="0">
                <a:solidFill>
                  <a:schemeClr val="tx1"/>
                </a:solidFill>
              </a:rPr>
              <a:t>лицом либо иностранным должностным лицом </a:t>
            </a:r>
            <a:r>
              <a:rPr lang="ru-RU" sz="3600" b="1" dirty="0">
                <a:solidFill>
                  <a:srgbClr val="FF0000"/>
                </a:solidFill>
              </a:rPr>
              <a:t>имущества</a:t>
            </a:r>
            <a:r>
              <a:rPr lang="ru-RU" dirty="0">
                <a:solidFill>
                  <a:srgbClr val="FF0000"/>
                </a:solidFill>
              </a:rPr>
              <a:t> или </a:t>
            </a:r>
            <a:r>
              <a:rPr lang="ru-RU" dirty="0" smtClean="0">
                <a:solidFill>
                  <a:srgbClr val="FF0000"/>
                </a:solidFill>
              </a:rPr>
              <a:t>другой </a:t>
            </a:r>
            <a:r>
              <a:rPr lang="ru-RU" b="1" dirty="0">
                <a:solidFill>
                  <a:srgbClr val="FF0000"/>
                </a:solidFill>
              </a:rPr>
              <a:t>выгоды</a:t>
            </a:r>
            <a:r>
              <a:rPr lang="ru-RU" dirty="0">
                <a:solidFill>
                  <a:srgbClr val="FF0000"/>
                </a:solidFill>
              </a:rPr>
              <a:t> в виде работы, услуги, покровительства, обещания </a:t>
            </a:r>
            <a:r>
              <a:rPr lang="ru-RU" dirty="0" smtClean="0">
                <a:solidFill>
                  <a:srgbClr val="FF0000"/>
                </a:solidFill>
              </a:rPr>
              <a:t>преимущества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для себя или для третьих лиц в обмен на любое действие </a:t>
            </a:r>
            <a:r>
              <a:rPr lang="ru-RU" dirty="0" smtClean="0">
                <a:solidFill>
                  <a:schemeClr val="tx1"/>
                </a:solidFill>
              </a:rPr>
              <a:t>или бездействие </a:t>
            </a:r>
            <a:r>
              <a:rPr lang="ru-RU" dirty="0">
                <a:solidFill>
                  <a:schemeClr val="tx1"/>
                </a:solidFill>
              </a:rPr>
              <a:t>при исполнении служебных (трудовых) обязанностей, </a:t>
            </a:r>
            <a:r>
              <a:rPr lang="ru-RU" dirty="0" smtClean="0">
                <a:solidFill>
                  <a:schemeClr val="tx1"/>
                </a:solidFill>
              </a:rPr>
              <a:t>кроме предусмотренной </a:t>
            </a:r>
            <a:r>
              <a:rPr lang="ru-RU" dirty="0">
                <a:solidFill>
                  <a:schemeClr val="tx1"/>
                </a:solidFill>
              </a:rPr>
              <a:t>законодательством оплаты труда;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/>
              <a:t>В ст. 37 Закона Республики Беларусь </a:t>
            </a:r>
            <a:br>
              <a:rPr lang="ru-RU" sz="3600" dirty="0"/>
            </a:br>
            <a:r>
              <a:rPr lang="ru-RU" sz="3600" dirty="0"/>
              <a:t>«О борьбе с коррупцией» установлен перечень коррупционных правонарушений</a:t>
            </a:r>
            <a:r>
              <a:rPr lang="ru-RU" sz="3600" dirty="0" smtClean="0"/>
              <a:t>:</a:t>
            </a:r>
            <a:endParaRPr lang="ru-RU" sz="3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z="1600" smtClean="0">
                <a:solidFill>
                  <a:schemeClr val="tx1"/>
                </a:solidFill>
              </a:rPr>
              <a:t>3</a:t>
            </a:fld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1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206084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100" b="1" dirty="0">
                <a:solidFill>
                  <a:srgbClr val="FF0000"/>
                </a:solidFill>
              </a:rPr>
              <a:t>Выплата вознаграждения </a:t>
            </a:r>
            <a:r>
              <a:rPr lang="ru-RU" sz="3100" dirty="0">
                <a:solidFill>
                  <a:schemeClr val="tx1"/>
                </a:solidFill>
              </a:rPr>
              <a:t>и других выплат осуществляется при </a:t>
            </a:r>
            <a:r>
              <a:rPr lang="ru-RU" sz="3100" dirty="0" smtClean="0">
                <a:solidFill>
                  <a:schemeClr val="tx1"/>
                </a:solidFill>
              </a:rPr>
              <a:t>содействии выявлению</a:t>
            </a:r>
            <a:r>
              <a:rPr lang="ru-RU" sz="3100" dirty="0">
                <a:solidFill>
                  <a:schemeClr val="tx1"/>
                </a:solidFill>
              </a:rPr>
              <a:t>, пресечению, раскрытию или расследованию коррупционного преступления</a:t>
            </a:r>
            <a:r>
              <a:rPr lang="ru-RU" sz="3100" dirty="0" smtClean="0">
                <a:solidFill>
                  <a:schemeClr val="tx1"/>
                </a:solidFill>
              </a:rPr>
              <a:t>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060848"/>
            <a:ext cx="9144000" cy="479715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1</a:t>
            </a:r>
            <a:r>
              <a:rPr lang="ru-RU" dirty="0">
                <a:solidFill>
                  <a:schemeClr val="tx1"/>
                </a:solidFill>
              </a:rPr>
              <a:t>) относящегося к категориям тяжких или особо тяжких преступлений, –</a:t>
            </a:r>
          </a:p>
          <a:p>
            <a:r>
              <a:rPr lang="ru-RU" b="1" dirty="0">
                <a:solidFill>
                  <a:srgbClr val="FF0000"/>
                </a:solidFill>
              </a:rPr>
              <a:t>до 50 базовых </a:t>
            </a:r>
            <a:r>
              <a:rPr lang="ru-RU" b="1" dirty="0" smtClean="0">
                <a:solidFill>
                  <a:srgbClr val="FF0000"/>
                </a:solidFill>
              </a:rPr>
              <a:t>величин </a:t>
            </a:r>
            <a:r>
              <a:rPr lang="ru-RU" dirty="0" smtClean="0">
                <a:solidFill>
                  <a:schemeClr val="tx1"/>
                </a:solidFill>
              </a:rPr>
              <a:t>(</a:t>
            </a:r>
            <a:r>
              <a:rPr lang="ru-RU" dirty="0" smtClean="0">
                <a:solidFill>
                  <a:schemeClr val="tx1"/>
                </a:solidFill>
              </a:rPr>
              <a:t>1275 </a:t>
            </a:r>
            <a:r>
              <a:rPr lang="ru-RU" dirty="0" smtClean="0">
                <a:solidFill>
                  <a:schemeClr val="tx1"/>
                </a:solidFill>
              </a:rPr>
              <a:t>руб. на </a:t>
            </a:r>
            <a:r>
              <a:rPr lang="ru-RU" dirty="0" smtClean="0">
                <a:solidFill>
                  <a:schemeClr val="tx1"/>
                </a:solidFill>
              </a:rPr>
              <a:t>2019 </a:t>
            </a:r>
            <a:r>
              <a:rPr lang="ru-RU" dirty="0" smtClean="0">
                <a:solidFill>
                  <a:schemeClr val="tx1"/>
                </a:solidFill>
              </a:rPr>
              <a:t>г.);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2) относящегося к категории менее тяжких преступлений, –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до </a:t>
            </a:r>
            <a:r>
              <a:rPr lang="ru-RU" b="1" dirty="0">
                <a:solidFill>
                  <a:srgbClr val="FF0000"/>
                </a:solidFill>
              </a:rPr>
              <a:t>30 </a:t>
            </a:r>
            <a:r>
              <a:rPr lang="ru-RU" b="1" dirty="0" smtClean="0">
                <a:solidFill>
                  <a:srgbClr val="FF0000"/>
                </a:solidFill>
              </a:rPr>
              <a:t>базовых величин </a:t>
            </a:r>
            <a:r>
              <a:rPr lang="ru-RU" dirty="0" smtClean="0">
                <a:solidFill>
                  <a:schemeClr val="tx1"/>
                </a:solidFill>
              </a:rPr>
              <a:t>(</a:t>
            </a:r>
            <a:r>
              <a:rPr lang="ru-RU" dirty="0" smtClean="0">
                <a:solidFill>
                  <a:schemeClr val="tx1"/>
                </a:solidFill>
              </a:rPr>
              <a:t>765 </a:t>
            </a:r>
            <a:r>
              <a:rPr lang="ru-RU" dirty="0">
                <a:solidFill>
                  <a:schemeClr val="tx1"/>
                </a:solidFill>
              </a:rPr>
              <a:t>руб. на </a:t>
            </a:r>
            <a:r>
              <a:rPr lang="ru-RU" dirty="0" smtClean="0">
                <a:solidFill>
                  <a:schemeClr val="tx1"/>
                </a:solidFill>
              </a:rPr>
              <a:t>2019 </a:t>
            </a:r>
            <a:r>
              <a:rPr lang="ru-RU" dirty="0">
                <a:solidFill>
                  <a:schemeClr val="tx1"/>
                </a:solidFill>
              </a:rPr>
              <a:t>г</a:t>
            </a:r>
            <a:r>
              <a:rPr lang="ru-RU" dirty="0" smtClean="0">
                <a:solidFill>
                  <a:schemeClr val="tx1"/>
                </a:solidFill>
              </a:rPr>
              <a:t>.)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  <a:endParaRPr lang="ru-RU" b="1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Производятся </a:t>
            </a:r>
            <a:r>
              <a:rPr lang="ru-RU" dirty="0">
                <a:solidFill>
                  <a:srgbClr val="FF0000"/>
                </a:solidFill>
              </a:rPr>
              <a:t>выплаты компенсирующего характера до 10 базовых </a:t>
            </a:r>
            <a:r>
              <a:rPr lang="ru-RU" dirty="0" smtClean="0">
                <a:solidFill>
                  <a:srgbClr val="FF0000"/>
                </a:solidFill>
              </a:rPr>
              <a:t>величин </a:t>
            </a:r>
            <a:r>
              <a:rPr lang="ru-RU" dirty="0" smtClean="0">
                <a:solidFill>
                  <a:schemeClr val="tx1"/>
                </a:solidFill>
              </a:rPr>
              <a:t>(</a:t>
            </a:r>
            <a:r>
              <a:rPr lang="ru-RU" dirty="0" smtClean="0">
                <a:solidFill>
                  <a:schemeClr val="tx1"/>
                </a:solidFill>
              </a:rPr>
              <a:t>255 </a:t>
            </a:r>
            <a:r>
              <a:rPr lang="ru-RU" dirty="0" smtClean="0">
                <a:solidFill>
                  <a:schemeClr val="tx1"/>
                </a:solidFill>
              </a:rPr>
              <a:t>руб</a:t>
            </a:r>
            <a:r>
              <a:rPr lang="ru-RU" dirty="0">
                <a:solidFill>
                  <a:schemeClr val="tx1"/>
                </a:solidFill>
              </a:rPr>
              <a:t>. на </a:t>
            </a:r>
            <a:r>
              <a:rPr lang="ru-RU" dirty="0" smtClean="0">
                <a:solidFill>
                  <a:schemeClr val="tx1"/>
                </a:solidFill>
              </a:rPr>
              <a:t>2019 </a:t>
            </a:r>
            <a:r>
              <a:rPr lang="ru-RU" dirty="0">
                <a:solidFill>
                  <a:schemeClr val="tx1"/>
                </a:solidFill>
              </a:rPr>
              <a:t>г.) на основании документов, </a:t>
            </a:r>
            <a:r>
              <a:rPr lang="ru-RU" dirty="0" smtClean="0">
                <a:solidFill>
                  <a:schemeClr val="tx1"/>
                </a:solidFill>
              </a:rPr>
              <a:t>подтверждающих </a:t>
            </a:r>
            <a:r>
              <a:rPr lang="ru-RU" dirty="0">
                <a:solidFill>
                  <a:schemeClr val="tx1"/>
                </a:solidFill>
              </a:rPr>
              <a:t>произведенные физическим </a:t>
            </a:r>
            <a:r>
              <a:rPr lang="ru-RU" dirty="0" smtClean="0">
                <a:solidFill>
                  <a:schemeClr val="tx1"/>
                </a:solidFill>
              </a:rPr>
              <a:t>лицом </a:t>
            </a:r>
            <a:r>
              <a:rPr lang="ru-RU" dirty="0">
                <a:solidFill>
                  <a:schemeClr val="tx1"/>
                </a:solidFill>
              </a:rPr>
              <a:t>расходы.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</a:rPr>
              <a:t>30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22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980728"/>
            <a:ext cx="6048672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947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</a:rPr>
              <a:t>31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49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/>
              <a:t>В ст. 37 Закона Республики Беларусь </a:t>
            </a:r>
            <a:br>
              <a:rPr lang="ru-RU" sz="3600" dirty="0"/>
            </a:br>
            <a:r>
              <a:rPr lang="ru-RU" sz="3600" dirty="0"/>
              <a:t>«О борьбе с коррупцией» установлен перечень коррупционных правонарушений</a:t>
            </a:r>
            <a:r>
              <a:rPr lang="ru-RU" sz="3600" dirty="0" smtClean="0"/>
              <a:t>: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9144000" cy="515719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ru-RU" sz="3400" dirty="0">
                <a:solidFill>
                  <a:schemeClr val="tx1"/>
                </a:solidFill>
              </a:rPr>
              <a:t>– </a:t>
            </a:r>
            <a:r>
              <a:rPr lang="ru-RU" sz="3400" b="1" dirty="0">
                <a:solidFill>
                  <a:srgbClr val="FF0000"/>
                </a:solidFill>
              </a:rPr>
              <a:t>предложение</a:t>
            </a:r>
            <a:r>
              <a:rPr lang="ru-RU" sz="3400" dirty="0">
                <a:solidFill>
                  <a:schemeClr val="tx1"/>
                </a:solidFill>
              </a:rPr>
              <a:t> или </a:t>
            </a:r>
            <a:r>
              <a:rPr lang="ru-RU" sz="3400" b="1" dirty="0">
                <a:solidFill>
                  <a:srgbClr val="FF0000"/>
                </a:solidFill>
              </a:rPr>
              <a:t>предоставление </a:t>
            </a:r>
            <a:r>
              <a:rPr lang="ru-RU" sz="3400" dirty="0">
                <a:solidFill>
                  <a:schemeClr val="tx1"/>
                </a:solidFill>
              </a:rPr>
              <a:t>государственному </a:t>
            </a:r>
            <a:r>
              <a:rPr lang="ru-RU" sz="3400" dirty="0" smtClean="0">
                <a:solidFill>
                  <a:schemeClr val="tx1"/>
                </a:solidFill>
              </a:rPr>
              <a:t>должностному </a:t>
            </a:r>
            <a:r>
              <a:rPr lang="ru-RU" sz="3400" dirty="0">
                <a:solidFill>
                  <a:schemeClr val="tx1"/>
                </a:solidFill>
              </a:rPr>
              <a:t>или приравненному к нему лицу либо иностранному </a:t>
            </a:r>
            <a:r>
              <a:rPr lang="ru-RU" sz="3400" dirty="0" smtClean="0">
                <a:solidFill>
                  <a:schemeClr val="tx1"/>
                </a:solidFill>
              </a:rPr>
              <a:t>должностному лицу </a:t>
            </a:r>
            <a:r>
              <a:rPr lang="ru-RU" sz="3400" dirty="0">
                <a:solidFill>
                  <a:srgbClr val="FF0000"/>
                </a:solidFill>
              </a:rPr>
              <a:t>имущества </a:t>
            </a:r>
            <a:r>
              <a:rPr lang="ru-RU" sz="3400" dirty="0">
                <a:solidFill>
                  <a:schemeClr val="tx1"/>
                </a:solidFill>
              </a:rPr>
              <a:t>или </a:t>
            </a:r>
            <a:r>
              <a:rPr lang="ru-RU" sz="3400" dirty="0">
                <a:solidFill>
                  <a:srgbClr val="FF0000"/>
                </a:solidFill>
              </a:rPr>
              <a:t>другой выгоды </a:t>
            </a:r>
            <a:r>
              <a:rPr lang="ru-RU" sz="3400" dirty="0">
                <a:solidFill>
                  <a:schemeClr val="tx1"/>
                </a:solidFill>
              </a:rPr>
              <a:t>в виде работы, услуги, </a:t>
            </a:r>
            <a:r>
              <a:rPr lang="ru-RU" sz="3400" dirty="0" smtClean="0">
                <a:solidFill>
                  <a:schemeClr val="tx1"/>
                </a:solidFill>
              </a:rPr>
              <a:t>покровительства</a:t>
            </a:r>
            <a:r>
              <a:rPr lang="ru-RU" sz="3400" dirty="0">
                <a:solidFill>
                  <a:schemeClr val="tx1"/>
                </a:solidFill>
              </a:rPr>
              <a:t>, обещания преимущества для них или для третьих лиц в обмен </a:t>
            </a:r>
            <a:r>
              <a:rPr lang="ru-RU" sz="3400" dirty="0" smtClean="0">
                <a:solidFill>
                  <a:srgbClr val="FF0000"/>
                </a:solidFill>
              </a:rPr>
              <a:t>на </a:t>
            </a:r>
            <a:r>
              <a:rPr lang="ru-RU" sz="3400" b="1" dirty="0" smtClean="0">
                <a:solidFill>
                  <a:srgbClr val="FF0000"/>
                </a:solidFill>
              </a:rPr>
              <a:t>любое </a:t>
            </a:r>
            <a:r>
              <a:rPr lang="ru-RU" sz="3400" dirty="0">
                <a:solidFill>
                  <a:srgbClr val="FF0000"/>
                </a:solidFill>
              </a:rPr>
              <a:t>действие или бездействие </a:t>
            </a:r>
            <a:r>
              <a:rPr lang="ru-RU" sz="3400" dirty="0">
                <a:solidFill>
                  <a:schemeClr val="tx1"/>
                </a:solidFill>
              </a:rPr>
              <a:t>при исполнении служебных (трудовых</a:t>
            </a:r>
            <a:r>
              <a:rPr lang="ru-RU" sz="3400" dirty="0" smtClean="0">
                <a:solidFill>
                  <a:schemeClr val="tx1"/>
                </a:solidFill>
              </a:rPr>
              <a:t>) обязанностей</a:t>
            </a:r>
            <a:r>
              <a:rPr lang="ru-RU" sz="3400" dirty="0">
                <a:solidFill>
                  <a:schemeClr val="tx1"/>
                </a:solidFill>
              </a:rPr>
              <a:t>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</a:rPr>
              <a:t>4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44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/>
              <a:t>В ст. 37 Закона Республики Беларусь </a:t>
            </a:r>
            <a:br>
              <a:rPr lang="ru-RU" sz="3600" dirty="0"/>
            </a:br>
            <a:r>
              <a:rPr lang="ru-RU" sz="3600" dirty="0"/>
              <a:t>«О борьбе с коррупцией» установлен перечень коррупционных правонарушений</a:t>
            </a:r>
            <a:r>
              <a:rPr lang="ru-RU" sz="3600" dirty="0" smtClean="0"/>
              <a:t>: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9144000" cy="515719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ru-RU" sz="3500" dirty="0">
                <a:solidFill>
                  <a:schemeClr val="tx1"/>
                </a:solidFill>
              </a:rPr>
              <a:t>– </a:t>
            </a:r>
            <a:r>
              <a:rPr lang="ru-RU" sz="3500" b="1" dirty="0">
                <a:solidFill>
                  <a:srgbClr val="FF0000"/>
                </a:solidFill>
              </a:rPr>
              <a:t>действие</a:t>
            </a:r>
            <a:r>
              <a:rPr lang="ru-RU" sz="3500" dirty="0">
                <a:solidFill>
                  <a:schemeClr val="tx1"/>
                </a:solidFill>
              </a:rPr>
              <a:t> или </a:t>
            </a:r>
            <a:r>
              <a:rPr lang="ru-RU" sz="3500" b="1" dirty="0">
                <a:solidFill>
                  <a:srgbClr val="FF0000"/>
                </a:solidFill>
              </a:rPr>
              <a:t>бездействие</a:t>
            </a:r>
            <a:r>
              <a:rPr lang="ru-RU" sz="3500" dirty="0">
                <a:solidFill>
                  <a:schemeClr val="tx1"/>
                </a:solidFill>
              </a:rPr>
              <a:t> государственного должностного </a:t>
            </a:r>
            <a:r>
              <a:rPr lang="ru-RU" sz="3500" dirty="0" smtClean="0">
                <a:solidFill>
                  <a:schemeClr val="tx1"/>
                </a:solidFill>
              </a:rPr>
              <a:t>или приравненного </a:t>
            </a:r>
            <a:r>
              <a:rPr lang="ru-RU" sz="3500" dirty="0">
                <a:solidFill>
                  <a:schemeClr val="tx1"/>
                </a:solidFill>
              </a:rPr>
              <a:t>к нему лица либо иностранного должностного лица при</a:t>
            </a:r>
          </a:p>
          <a:p>
            <a:pPr algn="l"/>
            <a:r>
              <a:rPr lang="ru-RU" sz="3500" dirty="0">
                <a:solidFill>
                  <a:schemeClr val="tx1"/>
                </a:solidFill>
              </a:rPr>
              <a:t>исполнении служебных (трудовых) обязанностей </a:t>
            </a:r>
            <a:r>
              <a:rPr lang="ru-RU" sz="3500" b="1" dirty="0">
                <a:solidFill>
                  <a:srgbClr val="FF0000"/>
                </a:solidFill>
              </a:rPr>
              <a:t>в целях незаконного </a:t>
            </a:r>
            <a:r>
              <a:rPr lang="ru-RU" sz="3500" b="1" dirty="0" smtClean="0">
                <a:solidFill>
                  <a:srgbClr val="FF0000"/>
                </a:solidFill>
              </a:rPr>
              <a:t>извлечения </a:t>
            </a:r>
            <a:r>
              <a:rPr lang="ru-RU" sz="3500" b="1" dirty="0">
                <a:solidFill>
                  <a:srgbClr val="FF0000"/>
                </a:solidFill>
              </a:rPr>
              <a:t>выгоды </a:t>
            </a:r>
            <a:r>
              <a:rPr lang="ru-RU" sz="3500" dirty="0">
                <a:solidFill>
                  <a:schemeClr val="tx1"/>
                </a:solidFill>
              </a:rPr>
              <a:t>в виде работы, услуги, покровительства, обещания </a:t>
            </a:r>
            <a:r>
              <a:rPr lang="ru-RU" sz="3500" dirty="0" smtClean="0">
                <a:solidFill>
                  <a:schemeClr val="tx1"/>
                </a:solidFill>
              </a:rPr>
              <a:t>преимущества </a:t>
            </a:r>
            <a:r>
              <a:rPr lang="ru-RU" sz="3500" dirty="0">
                <a:solidFill>
                  <a:schemeClr val="tx1"/>
                </a:solidFill>
              </a:rPr>
              <a:t>для себя или для третьих лиц;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</a:rPr>
              <a:t>5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61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/>
              <a:t>В ст. 37 Закона Республики Беларусь </a:t>
            </a:r>
            <a:br>
              <a:rPr lang="ru-RU" sz="3600" dirty="0"/>
            </a:br>
            <a:r>
              <a:rPr lang="ru-RU" sz="3600" dirty="0"/>
              <a:t>«О борьбе с коррупцией» установлен перечень коррупционных правонарушений</a:t>
            </a:r>
            <a:r>
              <a:rPr lang="ru-RU" sz="3600" dirty="0" smtClean="0"/>
              <a:t>: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9144000" cy="515719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endParaRPr lang="ru-RU" sz="1100" dirty="0" smtClean="0">
              <a:solidFill>
                <a:schemeClr val="tx1"/>
              </a:solidFill>
            </a:endParaRPr>
          </a:p>
          <a:p>
            <a:pPr algn="l"/>
            <a:r>
              <a:rPr lang="ru-RU" sz="3500" dirty="0" smtClean="0">
                <a:solidFill>
                  <a:schemeClr val="tx1"/>
                </a:solidFill>
              </a:rPr>
              <a:t>– </a:t>
            </a:r>
            <a:r>
              <a:rPr lang="ru-RU" sz="3600" b="1" dirty="0">
                <a:solidFill>
                  <a:srgbClr val="FF0000"/>
                </a:solidFill>
              </a:rPr>
              <a:t>незаконное использование или умышленное сокрытие имущества</a:t>
            </a:r>
            <a:r>
              <a:rPr lang="ru-RU" sz="3500" dirty="0" smtClean="0">
                <a:solidFill>
                  <a:schemeClr val="tx1"/>
                </a:solidFill>
              </a:rPr>
              <a:t>, полученного </a:t>
            </a:r>
            <a:r>
              <a:rPr lang="ru-RU" sz="3500" dirty="0">
                <a:solidFill>
                  <a:schemeClr val="tx1"/>
                </a:solidFill>
              </a:rPr>
              <a:t>государственным должностным или приравненным к </a:t>
            </a:r>
            <a:r>
              <a:rPr lang="ru-RU" sz="3500" dirty="0" smtClean="0">
                <a:solidFill>
                  <a:schemeClr val="tx1"/>
                </a:solidFill>
              </a:rPr>
              <a:t>нему лицом </a:t>
            </a:r>
            <a:r>
              <a:rPr lang="ru-RU" sz="3500" dirty="0">
                <a:solidFill>
                  <a:schemeClr val="tx1"/>
                </a:solidFill>
              </a:rPr>
              <a:t>либо иностранным должностным лицом от любой деятельности</a:t>
            </a:r>
            <a:r>
              <a:rPr lang="ru-RU" sz="3500" dirty="0" smtClean="0">
                <a:solidFill>
                  <a:schemeClr val="tx1"/>
                </a:solidFill>
              </a:rPr>
              <a:t>;</a:t>
            </a:r>
            <a:endParaRPr lang="ru-RU" sz="35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600" dirty="0">
                <a:solidFill>
                  <a:schemeClr val="tx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16112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/>
              <a:t>В ст. 37 Закона Республики Беларусь </a:t>
            </a:r>
            <a:br>
              <a:rPr lang="ru-RU" sz="3600" dirty="0"/>
            </a:br>
            <a:r>
              <a:rPr lang="ru-RU" sz="3600" dirty="0"/>
              <a:t>«О борьбе с коррупцией» установлен перечень коррупционных правонарушений</a:t>
            </a:r>
            <a:r>
              <a:rPr lang="ru-RU" sz="3600" dirty="0" smtClean="0"/>
              <a:t>: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9144000" cy="515719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ru-RU" sz="3300" dirty="0" smtClean="0">
                <a:solidFill>
                  <a:schemeClr val="tx1"/>
                </a:solidFill>
              </a:rPr>
              <a:t>– </a:t>
            </a:r>
            <a:r>
              <a:rPr lang="ru-RU" sz="3300" b="1" dirty="0">
                <a:solidFill>
                  <a:srgbClr val="FF0000"/>
                </a:solidFill>
              </a:rPr>
              <a:t>принятие</a:t>
            </a:r>
            <a:r>
              <a:rPr lang="ru-RU" sz="3300" dirty="0">
                <a:solidFill>
                  <a:schemeClr val="tx1"/>
                </a:solidFill>
              </a:rPr>
              <a:t> государственным должностным или приравненным </a:t>
            </a:r>
            <a:r>
              <a:rPr lang="ru-RU" sz="3300" dirty="0" smtClean="0">
                <a:solidFill>
                  <a:schemeClr val="tx1"/>
                </a:solidFill>
              </a:rPr>
              <a:t>к нему </a:t>
            </a:r>
            <a:r>
              <a:rPr lang="ru-RU" sz="3300" dirty="0">
                <a:solidFill>
                  <a:schemeClr val="tx1"/>
                </a:solidFill>
              </a:rPr>
              <a:t>лицом либо иностранным должностным лицом </a:t>
            </a:r>
            <a:r>
              <a:rPr lang="ru-RU" sz="3300" b="1" dirty="0">
                <a:solidFill>
                  <a:srgbClr val="FF0000"/>
                </a:solidFill>
              </a:rPr>
              <a:t>имущества (</a:t>
            </a:r>
            <a:r>
              <a:rPr lang="ru-RU" sz="3300" b="1" dirty="0" smtClean="0">
                <a:solidFill>
                  <a:srgbClr val="FF0000"/>
                </a:solidFill>
              </a:rPr>
              <a:t>подарков</a:t>
            </a:r>
            <a:r>
              <a:rPr lang="ru-RU" sz="3300" b="1" dirty="0">
                <a:solidFill>
                  <a:srgbClr val="FF0000"/>
                </a:solidFill>
              </a:rPr>
              <a:t>), </a:t>
            </a:r>
            <a:r>
              <a:rPr lang="ru-RU" sz="3300" dirty="0">
                <a:solidFill>
                  <a:schemeClr val="tx1"/>
                </a:solidFill>
              </a:rPr>
              <a:t>за исключением сувениров, вручаемых при проведении </a:t>
            </a:r>
            <a:r>
              <a:rPr lang="ru-RU" sz="3300" dirty="0" smtClean="0">
                <a:solidFill>
                  <a:schemeClr val="tx1"/>
                </a:solidFill>
              </a:rPr>
              <a:t>протокольных </a:t>
            </a:r>
            <a:r>
              <a:rPr lang="ru-RU" sz="3300" dirty="0">
                <a:solidFill>
                  <a:schemeClr val="tx1"/>
                </a:solidFill>
              </a:rPr>
              <a:t>и иных официальных мероприятий, или </a:t>
            </a:r>
            <a:r>
              <a:rPr lang="ru-RU" sz="3300" b="1" dirty="0">
                <a:solidFill>
                  <a:srgbClr val="FF0000"/>
                </a:solidFill>
              </a:rPr>
              <a:t>получение другой </a:t>
            </a:r>
            <a:r>
              <a:rPr lang="ru-RU" sz="3300" b="1" dirty="0" smtClean="0">
                <a:solidFill>
                  <a:srgbClr val="FF0000"/>
                </a:solidFill>
              </a:rPr>
              <a:t>выгоды </a:t>
            </a:r>
            <a:r>
              <a:rPr lang="ru-RU" sz="3300" dirty="0" smtClean="0">
                <a:solidFill>
                  <a:schemeClr val="tx1"/>
                </a:solidFill>
              </a:rPr>
              <a:t>для </a:t>
            </a:r>
            <a:r>
              <a:rPr lang="ru-RU" sz="3300" dirty="0">
                <a:solidFill>
                  <a:schemeClr val="tx1"/>
                </a:solidFill>
              </a:rPr>
              <a:t>себя или для третьих лиц в виде работы, услуги в связи с </a:t>
            </a:r>
            <a:r>
              <a:rPr lang="ru-RU" sz="3300" dirty="0" smtClean="0">
                <a:solidFill>
                  <a:schemeClr val="tx1"/>
                </a:solidFill>
              </a:rPr>
              <a:t>исполнением </a:t>
            </a:r>
            <a:r>
              <a:rPr lang="ru-RU" sz="3300" dirty="0">
                <a:solidFill>
                  <a:schemeClr val="tx1"/>
                </a:solidFill>
              </a:rPr>
              <a:t>служебных (трудовых) обязанностей;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600" dirty="0">
                <a:solidFill>
                  <a:schemeClr val="tx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2774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9675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dirty="0"/>
              <a:t>В ст. 37 Закона Республики Беларусь </a:t>
            </a:r>
            <a:br>
              <a:rPr lang="ru-RU" sz="2800" dirty="0"/>
            </a:br>
            <a:r>
              <a:rPr lang="ru-RU" sz="2800" dirty="0"/>
              <a:t>«О борьбе с коррупцией» установлен перечень коррупционных правонарушений</a:t>
            </a:r>
            <a:r>
              <a:rPr lang="ru-RU" sz="2800" dirty="0" smtClean="0"/>
              <a:t>: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96752"/>
            <a:ext cx="9144000" cy="566124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ru-RU" sz="2500" dirty="0">
                <a:solidFill>
                  <a:schemeClr val="tx1"/>
                </a:solidFill>
              </a:rPr>
              <a:t>– </a:t>
            </a:r>
            <a:r>
              <a:rPr lang="ru-RU" sz="2500" dirty="0">
                <a:solidFill>
                  <a:srgbClr val="FF0000"/>
                </a:solidFill>
              </a:rPr>
              <a:t>осуществление </a:t>
            </a:r>
            <a:r>
              <a:rPr lang="ru-RU" sz="2500" dirty="0">
                <a:solidFill>
                  <a:schemeClr val="tx1"/>
                </a:solidFill>
              </a:rPr>
              <a:t>государственным должностным или </a:t>
            </a:r>
            <a:r>
              <a:rPr lang="ru-RU" sz="2500" dirty="0" smtClean="0">
                <a:solidFill>
                  <a:schemeClr val="tx1"/>
                </a:solidFill>
              </a:rPr>
              <a:t>приравненным к </a:t>
            </a:r>
            <a:r>
              <a:rPr lang="ru-RU" sz="2500" dirty="0">
                <a:solidFill>
                  <a:schemeClr val="tx1"/>
                </a:solidFill>
              </a:rPr>
              <a:t>нему лицом </a:t>
            </a:r>
            <a:r>
              <a:rPr lang="ru-RU" sz="2500" b="1" dirty="0">
                <a:solidFill>
                  <a:srgbClr val="FF0000"/>
                </a:solidFill>
              </a:rPr>
              <a:t>поездки за счет физических и (или) юридических лиц,</a:t>
            </a:r>
            <a:r>
              <a:rPr lang="ru-RU" sz="2500" dirty="0">
                <a:solidFill>
                  <a:schemeClr val="tx1"/>
                </a:solidFill>
              </a:rPr>
              <a:t> </a:t>
            </a:r>
            <a:r>
              <a:rPr lang="ru-RU" sz="2500" dirty="0" smtClean="0">
                <a:solidFill>
                  <a:srgbClr val="FF0000"/>
                </a:solidFill>
              </a:rPr>
              <a:t>отношения </a:t>
            </a:r>
            <a:r>
              <a:rPr lang="ru-RU" sz="2500" dirty="0">
                <a:solidFill>
                  <a:srgbClr val="FF0000"/>
                </a:solidFill>
              </a:rPr>
              <a:t>с которыми входят в вопросы его служебной (трудовой) </a:t>
            </a:r>
            <a:r>
              <a:rPr lang="ru-RU" sz="2500" dirty="0" smtClean="0">
                <a:solidFill>
                  <a:srgbClr val="FF0000"/>
                </a:solidFill>
              </a:rPr>
              <a:t>деятельности</a:t>
            </a:r>
            <a:r>
              <a:rPr lang="ru-RU" sz="2500" dirty="0">
                <a:solidFill>
                  <a:schemeClr val="tx1"/>
                </a:solidFill>
              </a:rPr>
              <a:t>, </a:t>
            </a:r>
            <a:r>
              <a:rPr lang="ru-RU" sz="2200" dirty="0">
                <a:solidFill>
                  <a:schemeClr val="tx1"/>
                </a:solidFill>
              </a:rPr>
              <a:t>за </a:t>
            </a:r>
            <a:r>
              <a:rPr lang="ru-RU" sz="2200" dirty="0" smtClean="0">
                <a:solidFill>
                  <a:schemeClr val="tx1"/>
                </a:solidFill>
              </a:rPr>
              <a:t>исключением: служебных командировок</a:t>
            </a:r>
            <a:r>
              <a:rPr lang="ru-RU" sz="2200" dirty="0">
                <a:solidFill>
                  <a:schemeClr val="tx1"/>
                </a:solidFill>
              </a:rPr>
              <a:t>; по приглашению супруга (супруги), близких </a:t>
            </a:r>
            <a:r>
              <a:rPr lang="ru-RU" sz="2200" dirty="0" smtClean="0">
                <a:solidFill>
                  <a:schemeClr val="tx1"/>
                </a:solidFill>
              </a:rPr>
              <a:t>родственников </a:t>
            </a:r>
            <a:r>
              <a:rPr lang="ru-RU" sz="2200" dirty="0">
                <a:solidFill>
                  <a:schemeClr val="tx1"/>
                </a:solidFill>
              </a:rPr>
              <a:t>или свойственников; осуществляемых в соответствии с </a:t>
            </a:r>
            <a:r>
              <a:rPr lang="ru-RU" sz="2200" dirty="0" smtClean="0">
                <a:solidFill>
                  <a:schemeClr val="tx1"/>
                </a:solidFill>
              </a:rPr>
              <a:t>международными </a:t>
            </a:r>
            <a:r>
              <a:rPr lang="ru-RU" sz="2200" dirty="0">
                <a:solidFill>
                  <a:schemeClr val="tx1"/>
                </a:solidFill>
              </a:rPr>
              <a:t>договорами </a:t>
            </a:r>
            <a:r>
              <a:rPr lang="ru-RU" sz="2200" dirty="0" smtClean="0">
                <a:solidFill>
                  <a:schemeClr val="tx1"/>
                </a:solidFill>
              </a:rPr>
              <a:t>РБ или </a:t>
            </a:r>
            <a:r>
              <a:rPr lang="ru-RU" sz="2200" dirty="0">
                <a:solidFill>
                  <a:schemeClr val="tx1"/>
                </a:solidFill>
              </a:rPr>
              <a:t>по договоренности </a:t>
            </a:r>
            <a:r>
              <a:rPr lang="ru-RU" sz="2200" dirty="0" smtClean="0">
                <a:solidFill>
                  <a:schemeClr val="tx1"/>
                </a:solidFill>
              </a:rPr>
              <a:t>между государственными </a:t>
            </a:r>
            <a:r>
              <a:rPr lang="ru-RU" sz="2200" dirty="0">
                <a:solidFill>
                  <a:schemeClr val="tx1"/>
                </a:solidFill>
              </a:rPr>
              <a:t>органами </a:t>
            </a:r>
            <a:r>
              <a:rPr lang="ru-RU" sz="2200" dirty="0" smtClean="0">
                <a:solidFill>
                  <a:schemeClr val="tx1"/>
                </a:solidFill>
              </a:rPr>
              <a:t>РБ </a:t>
            </a:r>
            <a:r>
              <a:rPr lang="ru-RU" sz="2200" dirty="0">
                <a:solidFill>
                  <a:schemeClr val="tx1"/>
                </a:solidFill>
              </a:rPr>
              <a:t>и органами </a:t>
            </a:r>
            <a:r>
              <a:rPr lang="ru-RU" sz="2200" dirty="0" smtClean="0">
                <a:solidFill>
                  <a:schemeClr val="tx1"/>
                </a:solidFill>
              </a:rPr>
              <a:t>иностранных </a:t>
            </a:r>
            <a:r>
              <a:rPr lang="ru-RU" sz="2200" dirty="0">
                <a:solidFill>
                  <a:schemeClr val="tx1"/>
                </a:solidFill>
              </a:rPr>
              <a:t>государств за счет средств соответствующих государственных </a:t>
            </a:r>
            <a:r>
              <a:rPr lang="ru-RU" sz="2200" dirty="0" smtClean="0">
                <a:solidFill>
                  <a:schemeClr val="tx1"/>
                </a:solidFill>
              </a:rPr>
              <a:t>органов </a:t>
            </a:r>
            <a:r>
              <a:rPr lang="ru-RU" sz="2200" dirty="0">
                <a:solidFill>
                  <a:schemeClr val="tx1"/>
                </a:solidFill>
              </a:rPr>
              <a:t>и (или) международных организаций; осуществляемых с </a:t>
            </a:r>
            <a:r>
              <a:rPr lang="ru-RU" sz="2200" dirty="0" smtClean="0">
                <a:solidFill>
                  <a:schemeClr val="tx1"/>
                </a:solidFill>
              </a:rPr>
              <a:t>согласия вышестоящего </a:t>
            </a:r>
            <a:r>
              <a:rPr lang="ru-RU" sz="2200" dirty="0">
                <a:solidFill>
                  <a:schemeClr val="tx1"/>
                </a:solidFill>
              </a:rPr>
              <a:t>должностного лица либо коллегиального органа </a:t>
            </a:r>
            <a:r>
              <a:rPr lang="ru-RU" sz="2200" dirty="0" smtClean="0">
                <a:solidFill>
                  <a:schemeClr val="tx1"/>
                </a:solidFill>
              </a:rPr>
              <a:t>управления </a:t>
            </a:r>
            <a:r>
              <a:rPr lang="ru-RU" sz="2200" dirty="0">
                <a:solidFill>
                  <a:schemeClr val="tx1"/>
                </a:solidFill>
              </a:rPr>
              <a:t>для участия в международных и зарубежных научных, спортивных</a:t>
            </a:r>
            <a:r>
              <a:rPr lang="ru-RU" sz="2200" dirty="0" smtClean="0">
                <a:solidFill>
                  <a:schemeClr val="tx1"/>
                </a:solidFill>
              </a:rPr>
              <a:t>, творческих </a:t>
            </a:r>
            <a:r>
              <a:rPr lang="ru-RU" sz="2200" dirty="0">
                <a:solidFill>
                  <a:schemeClr val="tx1"/>
                </a:solidFill>
              </a:rPr>
              <a:t>и иных мероприятиях за счет средств общественных </a:t>
            </a:r>
            <a:r>
              <a:rPr lang="ru-RU" sz="2200" dirty="0" smtClean="0">
                <a:solidFill>
                  <a:schemeClr val="tx1"/>
                </a:solidFill>
              </a:rPr>
              <a:t>объединений </a:t>
            </a:r>
            <a:r>
              <a:rPr lang="ru-RU" sz="2200" dirty="0">
                <a:solidFill>
                  <a:schemeClr val="tx1"/>
                </a:solidFill>
              </a:rPr>
              <a:t>(фондов), в том числе поездок, осуществляемых в рамках </a:t>
            </a:r>
            <a:r>
              <a:rPr lang="ru-RU" sz="2200" dirty="0" smtClean="0">
                <a:solidFill>
                  <a:schemeClr val="tx1"/>
                </a:solidFill>
              </a:rPr>
              <a:t>уставной деятельности </a:t>
            </a:r>
            <a:r>
              <a:rPr lang="ru-RU" sz="2200" dirty="0">
                <a:solidFill>
                  <a:schemeClr val="tx1"/>
                </a:solidFill>
              </a:rPr>
              <a:t>таких общественных объединений (фондов) по </a:t>
            </a:r>
            <a:r>
              <a:rPr lang="ru-RU" sz="2200" dirty="0" smtClean="0">
                <a:solidFill>
                  <a:schemeClr val="tx1"/>
                </a:solidFill>
              </a:rPr>
              <a:t>приглашениям </a:t>
            </a:r>
            <a:r>
              <a:rPr lang="ru-RU" sz="2200" dirty="0">
                <a:solidFill>
                  <a:schemeClr val="tx1"/>
                </a:solidFill>
              </a:rPr>
              <a:t>и за счет зарубежных партнеров</a:t>
            </a:r>
            <a:r>
              <a:rPr lang="ru-RU" sz="2100" dirty="0">
                <a:solidFill>
                  <a:schemeClr val="tx1"/>
                </a:solidFill>
              </a:rPr>
              <a:t>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</a:rPr>
              <a:t>8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3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34076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/>
              <a:t>В ст. 37 Закона Республики Беларусь </a:t>
            </a:r>
            <a:br>
              <a:rPr lang="ru-RU" sz="3200" dirty="0"/>
            </a:br>
            <a:r>
              <a:rPr lang="ru-RU" sz="3200" dirty="0"/>
              <a:t>«О борьбе с коррупцией» установлен перечень коррупционных правонарушений</a:t>
            </a:r>
            <a:r>
              <a:rPr lang="ru-RU" sz="3200" dirty="0" smtClean="0"/>
              <a:t>: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12776"/>
            <a:ext cx="9144000" cy="544522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ru-RU" sz="3300" dirty="0">
                <a:solidFill>
                  <a:schemeClr val="tx1"/>
                </a:solidFill>
              </a:rPr>
              <a:t>– </a:t>
            </a:r>
            <a:r>
              <a:rPr lang="ru-RU" sz="3300" b="1" dirty="0">
                <a:solidFill>
                  <a:srgbClr val="FF0000"/>
                </a:solidFill>
              </a:rPr>
              <a:t>передача</a:t>
            </a:r>
            <a:r>
              <a:rPr lang="ru-RU" sz="3300" dirty="0">
                <a:solidFill>
                  <a:schemeClr val="tx1"/>
                </a:solidFill>
              </a:rPr>
              <a:t> государственным должностным лицом физическим </a:t>
            </a:r>
            <a:r>
              <a:rPr lang="ru-RU" sz="3300" dirty="0" smtClean="0">
                <a:solidFill>
                  <a:schemeClr val="tx1"/>
                </a:solidFill>
              </a:rPr>
              <a:t>лицам</a:t>
            </a:r>
            <a:r>
              <a:rPr lang="ru-RU" sz="3300" dirty="0">
                <a:solidFill>
                  <a:schemeClr val="tx1"/>
                </a:solidFill>
              </a:rPr>
              <a:t>, а </a:t>
            </a:r>
            <a:r>
              <a:rPr lang="ru-RU" sz="3300" dirty="0" smtClean="0">
                <a:solidFill>
                  <a:schemeClr val="tx1"/>
                </a:solidFill>
              </a:rPr>
              <a:t>также негосударственным </a:t>
            </a:r>
            <a:r>
              <a:rPr lang="ru-RU" sz="3300" dirty="0">
                <a:solidFill>
                  <a:schemeClr val="tx1"/>
                </a:solidFill>
              </a:rPr>
              <a:t>организациям бюджетных </a:t>
            </a:r>
            <a:r>
              <a:rPr lang="ru-RU" sz="3300" b="1" dirty="0">
                <a:solidFill>
                  <a:srgbClr val="FF0000"/>
                </a:solidFill>
              </a:rPr>
              <a:t>средств </a:t>
            </a:r>
            <a:r>
              <a:rPr lang="ru-RU" sz="3300" b="1" dirty="0" smtClean="0">
                <a:solidFill>
                  <a:srgbClr val="FF0000"/>
                </a:solidFill>
              </a:rPr>
              <a:t>или иного </a:t>
            </a:r>
            <a:r>
              <a:rPr lang="ru-RU" sz="3300" b="1" dirty="0">
                <a:solidFill>
                  <a:srgbClr val="FF0000"/>
                </a:solidFill>
              </a:rPr>
              <a:t>имущества</a:t>
            </a:r>
            <a:r>
              <a:rPr lang="ru-RU" sz="3300" dirty="0">
                <a:solidFill>
                  <a:srgbClr val="FF0000"/>
                </a:solidFill>
              </a:rPr>
              <a:t>, находящегося в </a:t>
            </a:r>
            <a:r>
              <a:rPr lang="ru-RU" sz="3300" b="1" dirty="0">
                <a:solidFill>
                  <a:srgbClr val="FF0000"/>
                </a:solidFill>
              </a:rPr>
              <a:t>государственной собственности </a:t>
            </a:r>
            <a:r>
              <a:rPr lang="ru-RU" sz="3300" dirty="0">
                <a:solidFill>
                  <a:srgbClr val="FF0000"/>
                </a:solidFill>
              </a:rPr>
              <a:t>либо </a:t>
            </a:r>
            <a:r>
              <a:rPr lang="ru-RU" sz="3300" dirty="0" smtClean="0">
                <a:solidFill>
                  <a:srgbClr val="FF0000"/>
                </a:solidFill>
              </a:rPr>
              <a:t>в собственности </a:t>
            </a:r>
            <a:r>
              <a:rPr lang="ru-RU" sz="3300" dirty="0">
                <a:solidFill>
                  <a:srgbClr val="FF0000"/>
                </a:solidFill>
              </a:rPr>
              <a:t>организаций, в уставных фондах которых 50 и более </a:t>
            </a:r>
            <a:r>
              <a:rPr lang="ru-RU" sz="3300" dirty="0" smtClean="0">
                <a:solidFill>
                  <a:srgbClr val="FF0000"/>
                </a:solidFill>
              </a:rPr>
              <a:t>процентов </a:t>
            </a:r>
            <a:r>
              <a:rPr lang="ru-RU" sz="3300" dirty="0">
                <a:solidFill>
                  <a:srgbClr val="FF0000"/>
                </a:solidFill>
              </a:rPr>
              <a:t>долей (акций) находится в собственности государства </a:t>
            </a:r>
            <a:r>
              <a:rPr lang="ru-RU" sz="3300" dirty="0">
                <a:solidFill>
                  <a:schemeClr val="tx1"/>
                </a:solidFill>
              </a:rPr>
              <a:t>и (или) </a:t>
            </a:r>
            <a:r>
              <a:rPr lang="ru-RU" sz="3300" dirty="0" smtClean="0">
                <a:solidFill>
                  <a:schemeClr val="tx1"/>
                </a:solidFill>
              </a:rPr>
              <a:t>его </a:t>
            </a:r>
            <a:r>
              <a:rPr lang="ru-RU" sz="3300" dirty="0" smtClean="0">
                <a:solidFill>
                  <a:srgbClr val="FF0000"/>
                </a:solidFill>
              </a:rPr>
              <a:t>административно-территориальных </a:t>
            </a:r>
            <a:r>
              <a:rPr lang="ru-RU" sz="3300" dirty="0">
                <a:solidFill>
                  <a:srgbClr val="FF0000"/>
                </a:solidFill>
              </a:rPr>
              <a:t>единиц</a:t>
            </a:r>
            <a:r>
              <a:rPr lang="ru-RU" sz="3300" dirty="0">
                <a:solidFill>
                  <a:schemeClr val="tx1"/>
                </a:solidFill>
              </a:rPr>
              <a:t>, если это не </a:t>
            </a:r>
            <a:r>
              <a:rPr lang="ru-RU" sz="3300" dirty="0" smtClean="0">
                <a:solidFill>
                  <a:schemeClr val="tx1"/>
                </a:solidFill>
              </a:rPr>
              <a:t>предусмотрено законодательными </a:t>
            </a:r>
            <a:r>
              <a:rPr lang="ru-RU" sz="3300" dirty="0">
                <a:solidFill>
                  <a:schemeClr val="tx1"/>
                </a:solidFill>
              </a:rPr>
              <a:t>актами;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600" dirty="0">
                <a:solidFill>
                  <a:schemeClr val="tx1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25131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2101</Words>
  <Application>Microsoft Office PowerPoint</Application>
  <PresentationFormat>Экран (4:3)</PresentationFormat>
  <Paragraphs>144</Paragraphs>
  <Slides>32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Лекция 4. Коррупционные правонарушения</vt:lpstr>
      <vt:lpstr>1. Понятие и виды коррупционных правонарушений.</vt:lpstr>
      <vt:lpstr>В ст. 37 Закона Республики Беларусь  «О борьбе с коррупцией» установлен перечень коррупционных правонарушений:</vt:lpstr>
      <vt:lpstr>В ст. 37 Закона Республики Беларусь  «О борьбе с коррупцией» установлен перечень коррупционных правонарушений:</vt:lpstr>
      <vt:lpstr>В ст. 37 Закона Республики Беларусь  «О борьбе с коррупцией» установлен перечень коррупционных правонарушений:</vt:lpstr>
      <vt:lpstr>В ст. 37 Закона Республики Беларусь  «О борьбе с коррупцией» установлен перечень коррупционных правонарушений:</vt:lpstr>
      <vt:lpstr>В ст. 37 Закона Республики Беларусь  «О борьбе с коррупцией» установлен перечень коррупционных правонарушений:</vt:lpstr>
      <vt:lpstr>В ст. 37 Закона Республики Беларусь  «О борьбе с коррупцией» установлен перечень коррупционных правонарушений:</vt:lpstr>
      <vt:lpstr>В ст. 37 Закона Республики Беларусь  «О борьбе с коррупцией» установлен перечень коррупционных правонарушений:</vt:lpstr>
      <vt:lpstr>В ст. 37 Закона Республики Беларусь  «О борьбе с коррупцией» установлен перечень коррупционных правонарушений:</vt:lpstr>
      <vt:lpstr>В ст. 37 Закона Республики Беларусь  «О борьбе с коррупцией» установлен перечень коррупционных правонарушений:</vt:lpstr>
      <vt:lpstr>2. Коррупционные преступления по законодательству Республики Беларусь.</vt:lpstr>
      <vt:lpstr>перечень коррупционных преступлений:</vt:lpstr>
      <vt:lpstr>Презентация PowerPoint</vt:lpstr>
      <vt:lpstr>Презентация PowerPoint</vt:lpstr>
      <vt:lpstr>Презентация PowerPoint</vt:lpstr>
      <vt:lpstr>3. Юридическая ответственность за коррупционные правонарушения.</vt:lpstr>
      <vt:lpstr>1. Уголовная ответственность.</vt:lpstr>
      <vt:lpstr> 2. Административная ответственность. </vt:lpstr>
      <vt:lpstr>3. Дисциплинарная ответственность.</vt:lpstr>
      <vt:lpstr>В соответствии с нормами трудового законодательства к работникам могут быть применены меры дисциплинарного взыскания:</vt:lpstr>
      <vt:lpstr>В ст. 23 Закона Республики Беларусь «О борьбе с коррупцией» закреплены дополнительные основания привлечения руководителей государственных органов и иных государственных организаций к дисциплинарной ответственности:</vt:lpstr>
      <vt:lpstr>4. Гражданская ответственность.</vt:lpstr>
      <vt:lpstr>5. Иная юридическая ответственность.</vt:lpstr>
      <vt:lpstr>5. Иная юридическая ответственность.</vt:lpstr>
      <vt:lpstr>4. Гарантии физическим лицам, способствующим выявлению коррупционных правонарушений.</vt:lpstr>
      <vt:lpstr>Физическому лицу, способствующему выявлению коррупции, в случаях и порядке, определенных Советом Министров Республики Беларусь, выплачиваются вознаграждение и другие выплаты, которые не указываются в декларации о доходах и имуществе:</vt:lpstr>
      <vt:lpstr>При этом действие постановления Совета Министров Республики Беларусь от 5 февраля 2016 г. № 101 «О выплате вознаграждения и других выплат лицу, способствующему выявлению коррупции»  не распространяется:</vt:lpstr>
      <vt:lpstr>Выплата вознаграждения и других выплат осуществляется по решению руководителя органа прокуратуры или его заместителя на основании ходатайства органа уголовного преследования:</vt:lpstr>
      <vt:lpstr>Выплата вознаграждения и других выплат осуществляется при содействии выявлению, пресечению, раскрытию или расследованию коррупционного преступления: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51</cp:revision>
  <dcterms:created xsi:type="dcterms:W3CDTF">2018-09-22T14:46:45Z</dcterms:created>
  <dcterms:modified xsi:type="dcterms:W3CDTF">2019-11-04T09:19:10Z</dcterms:modified>
</cp:coreProperties>
</file>