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73" r:id="rId3"/>
    <p:sldId id="271" r:id="rId4"/>
    <p:sldId id="286" r:id="rId5"/>
    <p:sldId id="285" r:id="rId6"/>
    <p:sldId id="290" r:id="rId7"/>
    <p:sldId id="259" r:id="rId8"/>
    <p:sldId id="289" r:id="rId9"/>
    <p:sldId id="291" r:id="rId10"/>
    <p:sldId id="288" r:id="rId11"/>
    <p:sldId id="287" r:id="rId12"/>
    <p:sldId id="272" r:id="rId13"/>
    <p:sldId id="284" r:id="rId14"/>
    <p:sldId id="283" r:id="rId15"/>
    <p:sldId id="282" r:id="rId16"/>
    <p:sldId id="281" r:id="rId17"/>
    <p:sldId id="294" r:id="rId18"/>
    <p:sldId id="293" r:id="rId19"/>
    <p:sldId id="292" r:id="rId20"/>
    <p:sldId id="295" r:id="rId21"/>
    <p:sldId id="298" r:id="rId22"/>
    <p:sldId id="296" r:id="rId23"/>
    <p:sldId id="280" r:id="rId24"/>
    <p:sldId id="299" r:id="rId25"/>
    <p:sldId id="279" r:id="rId26"/>
    <p:sldId id="278" r:id="rId27"/>
    <p:sldId id="277" r:id="rId28"/>
    <p:sldId id="274" r:id="rId29"/>
    <p:sldId id="269" r:id="rId30"/>
    <p:sldId id="267" r:id="rId31"/>
    <p:sldId id="268" r:id="rId32"/>
    <p:sldId id="300" r:id="rId33"/>
    <p:sldId id="302" r:id="rId34"/>
    <p:sldId id="301" r:id="rId35"/>
    <p:sldId id="266" r:id="rId36"/>
    <p:sldId id="303" r:id="rId37"/>
    <p:sldId id="304" r:id="rId38"/>
    <p:sldId id="305" r:id="rId39"/>
    <p:sldId id="306" r:id="rId40"/>
    <p:sldId id="26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757B0-9403-4DA9-90F3-6F3798C3B523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5B903-B91C-45BF-835C-53A2F985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741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5E10-5CED-4272-AC83-E162B7DC3BB4}" type="datetime1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39AF-D09F-461B-A667-1F6FA9D8D35B}" type="datetime1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6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C14D2-1628-4C2E-9C9B-CD43C1B25163}" type="datetime1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C525-7A89-483E-9E95-64CA3873961E}" type="datetime1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7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D3B96-18E6-4ADA-A9CB-148C9F760ACF}" type="datetime1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58843-F582-4350-9B45-C255BFD4B4AC}" type="datetime1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1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AF42-2D33-42B0-8FE3-BE66DFA27BB0}" type="datetime1">
              <a:rPr lang="ru-RU" smtClean="0"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37B8-F206-4683-A491-31A89293D177}" type="datetime1">
              <a:rPr lang="ru-RU" smtClean="0"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C9FB-927B-492A-9F29-32BB5551AFA7}" type="datetime1">
              <a:rPr lang="ru-RU" smtClean="0"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9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62A-B003-4EB2-87A2-F0A468FF7F65}" type="datetime1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0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39B6-679E-4C0B-9307-C4EF797A85E1}" type="datetime1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EC94A-EBD1-4332-A662-970FA0B91C3D}" type="datetime1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Тема 5. </a:t>
            </a:r>
            <a:r>
              <a:rPr lang="ru-RU" b="1" dirty="0">
                <a:solidFill>
                  <a:schemeClr val="tx1"/>
                </a:solidFill>
              </a:rPr>
              <a:t>Устранение последствий </a:t>
            </a:r>
            <a:r>
              <a:rPr lang="ru-RU" b="1" dirty="0" smtClean="0">
                <a:solidFill>
                  <a:schemeClr val="tx1"/>
                </a:solidFill>
              </a:rPr>
              <a:t>коррупционных правонарушений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460432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indent="457200" algn="l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</a:rPr>
              <a:t>. Изъятие имущества и взыскание расходов, стоимость которых </a:t>
            </a:r>
            <a:r>
              <a:rPr lang="ru-RU" dirty="0" smtClean="0">
                <a:solidFill>
                  <a:schemeClr val="tx1"/>
                </a:solidFill>
              </a:rPr>
              <a:t>превышает </a:t>
            </a:r>
            <a:r>
              <a:rPr lang="ru-RU" dirty="0">
                <a:solidFill>
                  <a:schemeClr val="tx1"/>
                </a:solidFill>
              </a:rPr>
              <a:t>подтвержденные доходы.</a:t>
            </a:r>
          </a:p>
          <a:p>
            <a:pPr indent="457200" algn="l">
              <a:lnSpc>
                <a:spcPct val="110000"/>
              </a:lnSpc>
            </a:pPr>
            <a:r>
              <a:rPr lang="ru-RU" dirty="0">
                <a:solidFill>
                  <a:schemeClr val="tx1"/>
                </a:solidFill>
              </a:rPr>
              <a:t>2. Взыскание (возврат) незаконно полученного имущества или </a:t>
            </a:r>
            <a:r>
              <a:rPr lang="ru-RU" dirty="0" smtClean="0">
                <a:solidFill>
                  <a:schemeClr val="tx1"/>
                </a:solidFill>
              </a:rPr>
              <a:t>стоимости </a:t>
            </a:r>
            <a:r>
              <a:rPr lang="ru-RU" dirty="0">
                <a:solidFill>
                  <a:schemeClr val="tx1"/>
                </a:solidFill>
              </a:rPr>
              <a:t>незаконно </a:t>
            </a:r>
            <a:r>
              <a:rPr lang="ru-RU" dirty="0" smtClean="0">
                <a:solidFill>
                  <a:schemeClr val="tx1"/>
                </a:solidFill>
              </a:rPr>
              <a:t>предоставленных </a:t>
            </a:r>
            <a:r>
              <a:rPr lang="ru-RU" dirty="0">
                <a:solidFill>
                  <a:schemeClr val="tx1"/>
                </a:solidFill>
              </a:rPr>
              <a:t>услуг.</a:t>
            </a:r>
          </a:p>
          <a:p>
            <a:pPr indent="457200" algn="l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</a:rPr>
              <a:t>3. Основания и порядок отмены решений, принятых в результате совершения  правонарушений, создающих условия для коррупции, или коррупционных правонарушений.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1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260891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 случаях отсутствия оснований для проведения такой проверки, </a:t>
            </a:r>
            <a:r>
              <a:rPr lang="ru-RU" dirty="0" smtClean="0">
                <a:solidFill>
                  <a:schemeClr val="tx1"/>
                </a:solidFill>
              </a:rPr>
              <a:t>принятия решений </a:t>
            </a:r>
            <a:r>
              <a:rPr lang="ru-RU" dirty="0">
                <a:solidFill>
                  <a:schemeClr val="tx1"/>
                </a:solidFill>
              </a:rPr>
              <a:t>об отказе в возбуждении уголовного дела или о прекращении </a:t>
            </a:r>
            <a:r>
              <a:rPr lang="ru-RU" dirty="0" smtClean="0">
                <a:solidFill>
                  <a:schemeClr val="tx1"/>
                </a:solidFill>
              </a:rPr>
              <a:t>предварительного </a:t>
            </a:r>
            <a:r>
              <a:rPr lang="ru-RU" dirty="0">
                <a:solidFill>
                  <a:schemeClr val="tx1"/>
                </a:solidFill>
              </a:rPr>
              <a:t>расследования или уголовного преследования по </a:t>
            </a:r>
            <a:r>
              <a:rPr lang="ru-RU" dirty="0" smtClean="0">
                <a:solidFill>
                  <a:schemeClr val="tx1"/>
                </a:solidFill>
              </a:rPr>
              <a:t>возбужденному </a:t>
            </a:r>
            <a:r>
              <a:rPr lang="ru-RU" dirty="0">
                <a:solidFill>
                  <a:schemeClr val="tx1"/>
                </a:solidFill>
              </a:rPr>
              <a:t>уголовному делу и при отказе лиц, указанных в законе, </a:t>
            </a: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smtClean="0">
                <a:solidFill>
                  <a:srgbClr val="FF0000"/>
                </a:solidFill>
              </a:rPr>
              <a:t>течение одного </a:t>
            </a:r>
            <a:r>
              <a:rPr lang="ru-RU" dirty="0">
                <a:solidFill>
                  <a:srgbClr val="FF0000"/>
                </a:solidFill>
              </a:rPr>
              <a:t>месяца</a:t>
            </a:r>
            <a:r>
              <a:rPr lang="ru-RU" dirty="0">
                <a:solidFill>
                  <a:schemeClr val="tx1"/>
                </a:solidFill>
              </a:rPr>
              <a:t> со дня предъявления требования добровольно передать в </a:t>
            </a:r>
            <a:r>
              <a:rPr lang="ru-RU" dirty="0" smtClean="0">
                <a:solidFill>
                  <a:schemeClr val="tx1"/>
                </a:solidFill>
              </a:rPr>
              <a:t>доход </a:t>
            </a:r>
            <a:r>
              <a:rPr lang="ru-RU" dirty="0">
                <a:solidFill>
                  <a:schemeClr val="tx1"/>
                </a:solidFill>
              </a:rPr>
              <a:t>государства имущество на сумму, явно превышающую </a:t>
            </a:r>
            <a:r>
              <a:rPr lang="ru-RU" dirty="0" smtClean="0">
                <a:solidFill>
                  <a:schemeClr val="tx1"/>
                </a:solidFill>
              </a:rPr>
              <a:t>подтвержденные доходы</a:t>
            </a:r>
            <a:r>
              <a:rPr lang="ru-RU" dirty="0">
                <a:solidFill>
                  <a:schemeClr val="tx1"/>
                </a:solidFill>
              </a:rPr>
              <a:t>, либо выплатить его стоимость и иные расходы на сумму, явно </a:t>
            </a:r>
            <a:r>
              <a:rPr lang="ru-RU" dirty="0" smtClean="0">
                <a:solidFill>
                  <a:schemeClr val="tx1"/>
                </a:solidFill>
              </a:rPr>
              <a:t>превышающую </a:t>
            </a:r>
            <a:r>
              <a:rPr lang="ru-RU" dirty="0">
                <a:solidFill>
                  <a:schemeClr val="tx1"/>
                </a:solidFill>
              </a:rPr>
              <a:t>подтвержденные доходы, при наличии факта явного превышения</a:t>
            </a:r>
          </a:p>
          <a:p>
            <a:r>
              <a:rPr lang="ru-RU" dirty="0">
                <a:solidFill>
                  <a:schemeClr val="tx1"/>
                </a:solidFill>
              </a:rPr>
              <a:t>стоимости принадлежащего имущества и иных расходов этих лиц над </a:t>
            </a:r>
            <a:r>
              <a:rPr lang="ru-RU" dirty="0" smtClean="0">
                <a:solidFill>
                  <a:schemeClr val="tx1"/>
                </a:solidFill>
              </a:rPr>
              <a:t>доходами</a:t>
            </a:r>
            <a:r>
              <a:rPr lang="ru-RU" dirty="0">
                <a:solidFill>
                  <a:schemeClr val="tx1"/>
                </a:solidFill>
              </a:rPr>
              <a:t>, полученными из законных источников, </a:t>
            </a:r>
            <a:r>
              <a:rPr lang="ru-RU" b="1" dirty="0">
                <a:solidFill>
                  <a:srgbClr val="FF0000"/>
                </a:solidFill>
              </a:rPr>
              <a:t>органы прокуратуры </a:t>
            </a:r>
            <a:r>
              <a:rPr lang="ru-RU" b="1" dirty="0" smtClean="0">
                <a:solidFill>
                  <a:srgbClr val="FF0000"/>
                </a:solidFill>
              </a:rPr>
              <a:t>обращаются В СУД С ИСКОМ О БЕЗВОЗМЕЗДНОМ ИЗЪЯТИИ ЭТОГО ИМУЩЕСТВА или о взыскании </a:t>
            </a:r>
            <a:r>
              <a:rPr lang="ru-RU" b="1" dirty="0">
                <a:solidFill>
                  <a:srgbClr val="FF0000"/>
                </a:solidFill>
              </a:rPr>
              <a:t>его стоимости </a:t>
            </a:r>
            <a:r>
              <a:rPr lang="ru-RU" dirty="0">
                <a:solidFill>
                  <a:schemeClr val="tx1"/>
                </a:solidFill>
              </a:rPr>
              <a:t>либо о взыскании иных расходов на сумму, </a:t>
            </a:r>
            <a:r>
              <a:rPr lang="ru-RU" dirty="0" smtClean="0">
                <a:solidFill>
                  <a:schemeClr val="tx1"/>
                </a:solidFill>
              </a:rPr>
              <a:t>явно превышающую </a:t>
            </a:r>
            <a:r>
              <a:rPr lang="ru-RU" dirty="0">
                <a:solidFill>
                  <a:schemeClr val="tx1"/>
                </a:solidFill>
              </a:rPr>
              <a:t>подтвержденные доходы.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10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3" y="1"/>
            <a:ext cx="852487" cy="184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4" y="1988840"/>
            <a:ext cx="852487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4" y="4437112"/>
            <a:ext cx="88311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69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460432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Спор об изъятии имущества или о взыскании его стоимости либо </a:t>
            </a:r>
            <a:r>
              <a:rPr lang="ru-RU" dirty="0" smtClean="0">
                <a:solidFill>
                  <a:schemeClr val="tx1"/>
                </a:solidFill>
              </a:rPr>
              <a:t>о взыскании </a:t>
            </a:r>
            <a:r>
              <a:rPr lang="ru-RU" dirty="0">
                <a:solidFill>
                  <a:schemeClr val="tx1"/>
                </a:solidFill>
              </a:rPr>
              <a:t>иных расходов на сумму, явно превышающую подтвержденные</a:t>
            </a:r>
          </a:p>
          <a:p>
            <a:r>
              <a:rPr lang="ru-RU" dirty="0">
                <a:solidFill>
                  <a:schemeClr val="tx1"/>
                </a:solidFill>
              </a:rPr>
              <a:t>доходы, рассматривается судом по месту жительства (службы) лиц в </a:t>
            </a:r>
            <a:r>
              <a:rPr lang="ru-RU" dirty="0" smtClean="0">
                <a:solidFill>
                  <a:schemeClr val="tx1"/>
                </a:solidFill>
              </a:rPr>
              <a:t>порядке искового </a:t>
            </a:r>
            <a:r>
              <a:rPr lang="ru-RU" dirty="0">
                <a:solidFill>
                  <a:schemeClr val="tx1"/>
                </a:solidFill>
              </a:rPr>
              <a:t>производства.</a:t>
            </a:r>
          </a:p>
          <a:p>
            <a:r>
              <a:rPr lang="ru-RU" dirty="0">
                <a:solidFill>
                  <a:schemeClr val="tx1"/>
                </a:solidFill>
              </a:rPr>
              <a:t>В случае, если имуществом, подлежащим безвозмездному изъятию </a:t>
            </a:r>
            <a:r>
              <a:rPr lang="ru-RU" dirty="0" smtClean="0">
                <a:solidFill>
                  <a:schemeClr val="tx1"/>
                </a:solidFill>
              </a:rPr>
              <a:t>в порядке</a:t>
            </a:r>
            <a:r>
              <a:rPr lang="ru-RU" dirty="0">
                <a:solidFill>
                  <a:schemeClr val="tx1"/>
                </a:solidFill>
              </a:rPr>
              <a:t>, предусмотренном законом, является </a:t>
            </a:r>
            <a:r>
              <a:rPr lang="ru-RU" b="1" dirty="0" smtClean="0">
                <a:solidFill>
                  <a:srgbClr val="FF0000"/>
                </a:solidFill>
              </a:rPr>
              <a:t>ЕДИНСТВЕННОЕ ЖИЛОЕ ПОМЕЩЕНИЕ </a:t>
            </a:r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>
                <a:solidFill>
                  <a:schemeClr val="tx1"/>
                </a:solidFill>
              </a:rPr>
              <a:t>при этом у лица отсутствует иное имущество, которое может быть </a:t>
            </a:r>
            <a:r>
              <a:rPr lang="ru-RU" dirty="0" smtClean="0">
                <a:solidFill>
                  <a:schemeClr val="tx1"/>
                </a:solidFill>
              </a:rPr>
              <a:t>безвозмездно </a:t>
            </a:r>
            <a:r>
              <a:rPr lang="ru-RU" dirty="0">
                <a:solidFill>
                  <a:schemeClr val="tx1"/>
                </a:solidFill>
              </a:rPr>
              <a:t>изъято, органы прокуратуры обращаются в суд с иском </a:t>
            </a:r>
            <a:r>
              <a:rPr lang="ru-RU" dirty="0" smtClean="0">
                <a:solidFill>
                  <a:schemeClr val="tx1"/>
                </a:solidFill>
              </a:rPr>
              <a:t>о взыскании </a:t>
            </a:r>
            <a:r>
              <a:rPr lang="ru-RU" dirty="0">
                <a:solidFill>
                  <a:schemeClr val="tx1"/>
                </a:solidFill>
              </a:rPr>
              <a:t>суммы, на которую стоимость имущества явно превышает </a:t>
            </a:r>
            <a:r>
              <a:rPr lang="ru-RU" dirty="0" smtClean="0">
                <a:solidFill>
                  <a:schemeClr val="tx1"/>
                </a:solidFill>
              </a:rPr>
              <a:t>доходы</a:t>
            </a:r>
            <a:r>
              <a:rPr lang="ru-RU" dirty="0">
                <a:solidFill>
                  <a:schemeClr val="tx1"/>
                </a:solidFill>
              </a:rPr>
              <a:t>, полученные из законных источников.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11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3" y="2492895"/>
            <a:ext cx="1403648" cy="1333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332655"/>
            <a:ext cx="971601" cy="215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6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0689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2. Взыскание (возврат) незаконно полученного имущества или стоимости незаконно </a:t>
            </a:r>
            <a:r>
              <a:rPr lang="ru-RU" b="1" i="1" dirty="0" smtClean="0">
                <a:solidFill>
                  <a:srgbClr val="0070C0"/>
                </a:solidFill>
              </a:rPr>
              <a:t>предоставленных </a:t>
            </a:r>
            <a:r>
              <a:rPr lang="ru-RU" b="1" i="1" dirty="0">
                <a:solidFill>
                  <a:srgbClr val="0070C0"/>
                </a:solidFill>
              </a:rPr>
              <a:t>услуг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068960"/>
            <a:ext cx="7488832" cy="37890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Закон Республики Беларусь 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«</a:t>
            </a:r>
            <a:r>
              <a:rPr lang="ru-RU" sz="3600" dirty="0">
                <a:solidFill>
                  <a:schemeClr val="tx1"/>
                </a:solidFill>
              </a:rPr>
              <a:t>О борьбе с коррупцией» (ст. 40) </a:t>
            </a:r>
            <a:r>
              <a:rPr lang="ru-RU" sz="3600" dirty="0" smtClean="0">
                <a:solidFill>
                  <a:schemeClr val="tx1"/>
                </a:solidFill>
              </a:rPr>
              <a:t>предусматривает </a:t>
            </a:r>
            <a:r>
              <a:rPr lang="ru-RU" sz="3600" b="1" dirty="0">
                <a:solidFill>
                  <a:srgbClr val="FF0000"/>
                </a:solidFill>
              </a:rPr>
              <a:t>изъятие (взыскание) незаконно полученного имущества или стоимости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незаконно полученных работ, услуг.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Деньги </a:t>
            </a:r>
            <a:r>
              <a:rPr lang="ru-RU" sz="6600" b="1" dirty="0" smtClean="0">
                <a:solidFill>
                  <a:srgbClr val="7030A0"/>
                </a:solidFill>
                <a:latin typeface="Calibri"/>
              </a:rPr>
              <a:t>→ государству!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316416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Денежные средства, </a:t>
            </a:r>
            <a:r>
              <a:rPr lang="ru-RU" dirty="0">
                <a:solidFill>
                  <a:srgbClr val="FF0000"/>
                </a:solidFill>
              </a:rPr>
              <a:t>предоставленные в нарушение законодательства о</a:t>
            </a:r>
          </a:p>
          <a:p>
            <a:r>
              <a:rPr lang="ru-RU" dirty="0">
                <a:solidFill>
                  <a:srgbClr val="FF0000"/>
                </a:solidFill>
              </a:rPr>
              <a:t>борьбе с коррупцией и поступившие на банковский счет </a:t>
            </a:r>
            <a:r>
              <a:rPr lang="ru-RU" dirty="0">
                <a:solidFill>
                  <a:schemeClr val="tx1"/>
                </a:solidFill>
              </a:rPr>
              <a:t>государственного </a:t>
            </a:r>
            <a:r>
              <a:rPr lang="ru-RU" dirty="0" smtClean="0">
                <a:solidFill>
                  <a:schemeClr val="tx1"/>
                </a:solidFill>
              </a:rPr>
              <a:t>должностного </a:t>
            </a:r>
            <a:r>
              <a:rPr lang="ru-RU" dirty="0">
                <a:solidFill>
                  <a:schemeClr val="tx1"/>
                </a:solidFill>
              </a:rPr>
              <a:t>или приравненного к нему лица, подлежат перечислению им в </a:t>
            </a:r>
            <a:r>
              <a:rPr lang="ru-RU" dirty="0" smtClean="0">
                <a:solidFill>
                  <a:schemeClr val="tx1"/>
                </a:solidFill>
              </a:rPr>
              <a:t>республиканский </a:t>
            </a:r>
            <a:r>
              <a:rPr lang="ru-RU" dirty="0">
                <a:solidFill>
                  <a:schemeClr val="tx1"/>
                </a:solidFill>
              </a:rPr>
              <a:t>бюджет </a:t>
            </a:r>
            <a:r>
              <a:rPr lang="ru-RU" b="1" dirty="0">
                <a:solidFill>
                  <a:srgbClr val="FF0000"/>
                </a:solidFill>
              </a:rPr>
              <a:t>в течение десяти дней </a:t>
            </a:r>
            <a:r>
              <a:rPr lang="ru-RU" dirty="0">
                <a:solidFill>
                  <a:schemeClr val="tx1"/>
                </a:solidFill>
              </a:rPr>
              <a:t>со дня, когда государственному</a:t>
            </a:r>
          </a:p>
          <a:p>
            <a:r>
              <a:rPr lang="ru-RU" dirty="0">
                <a:solidFill>
                  <a:schemeClr val="tx1"/>
                </a:solidFill>
              </a:rPr>
              <a:t>должностному или приравненному к нему лицу стало об этом известно.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12776"/>
            <a:ext cx="1187624" cy="123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5" y="2590368"/>
            <a:ext cx="11876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142943"/>
            <a:ext cx="1296144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96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Имущество, в том числе подарки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полученное государственным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должностным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или приравненным к нему лицом </a:t>
            </a:r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 нарушением порядка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установленного законодательными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актами, в связи с исполнением им своих служебных (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трудовых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обязанностей, подлежит </a:t>
            </a:r>
            <a:r>
              <a:rPr lang="ru-RU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безвозмездной сдаче по месту службы (работы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указанного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лица. 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Порядок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сдачи, учета, хранения, оценки и реализации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такого имущества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определяется постановлением Совета Министров Республики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Беларусь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 22 января 2016 г. № 45 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 утверждении Положения о порядке сдачи,</a:t>
            </a: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учета, хранения, оценки и реализации имущества, в том числе подарков,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полученного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государственным должностным или приравненным к нему лицом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нарушением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порядка, установленного законодательными актами, в связи с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исполнением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 своих служебных (трудовых) обязанностей».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8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Государственное должностное </a:t>
            </a:r>
            <a:r>
              <a:rPr lang="ru-RU" sz="2800" dirty="0" smtClean="0">
                <a:solidFill>
                  <a:schemeClr val="tx1"/>
                </a:solidFill>
              </a:rPr>
              <a:t>(приравненное </a:t>
            </a:r>
            <a:r>
              <a:rPr lang="ru-RU" sz="2800" dirty="0">
                <a:solidFill>
                  <a:schemeClr val="tx1"/>
                </a:solidFill>
              </a:rPr>
              <a:t>к нему </a:t>
            </a:r>
            <a:r>
              <a:rPr lang="ru-RU" sz="2800" dirty="0" smtClean="0">
                <a:solidFill>
                  <a:schemeClr val="tx1"/>
                </a:solidFill>
              </a:rPr>
              <a:t>лицо) обязано </a:t>
            </a:r>
            <a:r>
              <a:rPr lang="ru-RU" sz="2800" b="1" dirty="0" smtClean="0">
                <a:solidFill>
                  <a:srgbClr val="FF0000"/>
                </a:solidFill>
              </a:rPr>
              <a:t>письменно </a:t>
            </a:r>
            <a:r>
              <a:rPr lang="ru-RU" sz="2800" b="1" dirty="0">
                <a:solidFill>
                  <a:srgbClr val="FF0000"/>
                </a:solidFill>
              </a:rPr>
              <a:t>в виде заявления уведомлять</a:t>
            </a:r>
            <a:r>
              <a:rPr lang="ru-RU" sz="2800" dirty="0">
                <a:solidFill>
                  <a:schemeClr val="tx1"/>
                </a:solidFill>
              </a:rPr>
              <a:t> государственный орган, иную </a:t>
            </a:r>
            <a:r>
              <a:rPr lang="ru-RU" sz="2800" dirty="0" smtClean="0">
                <a:solidFill>
                  <a:schemeClr val="tx1"/>
                </a:solidFill>
              </a:rPr>
              <a:t>организацию</a:t>
            </a:r>
            <a:r>
              <a:rPr lang="ru-RU" sz="2800" dirty="0">
                <a:solidFill>
                  <a:schemeClr val="tx1"/>
                </a:solidFill>
              </a:rPr>
              <a:t>, в которых указанные лица проходят службу или осуществляют трудовую</a:t>
            </a:r>
          </a:p>
          <a:p>
            <a:r>
              <a:rPr lang="ru-RU" sz="2800" dirty="0">
                <a:solidFill>
                  <a:schemeClr val="tx1"/>
                </a:solidFill>
              </a:rPr>
              <a:t>деятельность, обо всех случаях получения имущества с нарушением порядка</a:t>
            </a:r>
            <a:r>
              <a:rPr lang="ru-RU" sz="2800" dirty="0" smtClean="0">
                <a:solidFill>
                  <a:schemeClr val="tx1"/>
                </a:solidFill>
              </a:rPr>
              <a:t>, установленного </a:t>
            </a:r>
            <a:r>
              <a:rPr lang="ru-RU" sz="2800" dirty="0">
                <a:solidFill>
                  <a:schemeClr val="tx1"/>
                </a:solidFill>
              </a:rPr>
              <a:t>законодательными актами, в связи с исполнением им своих </a:t>
            </a:r>
            <a:r>
              <a:rPr lang="ru-RU" sz="2800" dirty="0" smtClean="0">
                <a:solidFill>
                  <a:schemeClr val="tx1"/>
                </a:solidFill>
              </a:rPr>
              <a:t>служебных </a:t>
            </a:r>
            <a:r>
              <a:rPr lang="ru-RU" sz="2800" dirty="0">
                <a:solidFill>
                  <a:schemeClr val="tx1"/>
                </a:solidFill>
              </a:rPr>
              <a:t>(трудовых) обязанностей и </a:t>
            </a:r>
            <a:r>
              <a:rPr lang="ru-RU" sz="2800" b="1" dirty="0">
                <a:solidFill>
                  <a:srgbClr val="FF0000"/>
                </a:solidFill>
              </a:rPr>
              <a:t>безвозмездно сдавать </a:t>
            </a:r>
            <a:r>
              <a:rPr lang="ru-RU" sz="2800" dirty="0">
                <a:solidFill>
                  <a:schemeClr val="tx1"/>
                </a:solidFill>
              </a:rPr>
              <a:t>его по месту службы</a:t>
            </a:r>
          </a:p>
          <a:p>
            <a:r>
              <a:rPr lang="ru-RU" sz="2800" dirty="0">
                <a:solidFill>
                  <a:schemeClr val="tx1"/>
                </a:solidFill>
              </a:rPr>
              <a:t>(работы). Заявление о получении имущества оформляется в произвольной </a:t>
            </a:r>
            <a:r>
              <a:rPr lang="ru-RU" sz="2800" dirty="0" smtClean="0">
                <a:solidFill>
                  <a:schemeClr val="tx1"/>
                </a:solidFill>
              </a:rPr>
              <a:t>форме и </a:t>
            </a:r>
            <a:r>
              <a:rPr lang="ru-RU" sz="2800" b="1" dirty="0">
                <a:solidFill>
                  <a:srgbClr val="FF0000"/>
                </a:solidFill>
              </a:rPr>
              <a:t>в течение </a:t>
            </a:r>
            <a:r>
              <a:rPr lang="ru-RU" sz="2800" b="1" dirty="0" smtClean="0">
                <a:solidFill>
                  <a:srgbClr val="FF0000"/>
                </a:solidFill>
              </a:rPr>
              <a:t>3-х </a:t>
            </a:r>
            <a:r>
              <a:rPr lang="ru-RU" sz="2800" b="1" dirty="0">
                <a:solidFill>
                  <a:srgbClr val="FF0000"/>
                </a:solidFill>
              </a:rPr>
              <a:t>рабочих дней </a:t>
            </a:r>
            <a:r>
              <a:rPr lang="ru-RU" sz="2800" dirty="0">
                <a:solidFill>
                  <a:schemeClr val="tx1"/>
                </a:solidFill>
              </a:rPr>
              <a:t>со дня получения имущества </a:t>
            </a:r>
            <a:r>
              <a:rPr lang="ru-RU" sz="2500" dirty="0">
                <a:solidFill>
                  <a:schemeClr val="tx1"/>
                </a:solidFill>
              </a:rPr>
              <a:t>(при получении </a:t>
            </a:r>
            <a:r>
              <a:rPr lang="ru-RU" sz="2500" dirty="0" smtClean="0">
                <a:solidFill>
                  <a:schemeClr val="tx1"/>
                </a:solidFill>
              </a:rPr>
              <a:t>его во </a:t>
            </a:r>
            <a:r>
              <a:rPr lang="ru-RU" sz="2500" dirty="0">
                <a:solidFill>
                  <a:schemeClr val="tx1"/>
                </a:solidFill>
              </a:rPr>
              <a:t>время нахождения в служебной командировке – в течение </a:t>
            </a:r>
            <a:r>
              <a:rPr lang="ru-RU" sz="2500" dirty="0" smtClean="0">
                <a:solidFill>
                  <a:schemeClr val="tx1"/>
                </a:solidFill>
              </a:rPr>
              <a:t>3-х </a:t>
            </a:r>
            <a:r>
              <a:rPr lang="ru-RU" sz="2500" dirty="0">
                <a:solidFill>
                  <a:schemeClr val="tx1"/>
                </a:solidFill>
              </a:rPr>
              <a:t>рабочих </a:t>
            </a:r>
            <a:r>
              <a:rPr lang="ru-RU" sz="2500" dirty="0" smtClean="0">
                <a:solidFill>
                  <a:schemeClr val="tx1"/>
                </a:solidFill>
              </a:rPr>
              <a:t>дней после </a:t>
            </a:r>
            <a:r>
              <a:rPr lang="ru-RU" sz="2500" dirty="0">
                <a:solidFill>
                  <a:schemeClr val="tx1"/>
                </a:solidFill>
              </a:rPr>
              <a:t>возвращения из </a:t>
            </a:r>
            <a:r>
              <a:rPr lang="ru-RU" sz="2500" dirty="0" smtClean="0">
                <a:solidFill>
                  <a:schemeClr val="tx1"/>
                </a:solidFill>
              </a:rPr>
              <a:t>нее).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81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Заявление +незаконное имущество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8316416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Одновременно с подачей заявления </a:t>
            </a:r>
            <a:r>
              <a:rPr lang="ru-RU" sz="2800" dirty="0" smtClean="0">
                <a:solidFill>
                  <a:schemeClr val="tx1"/>
                </a:solidFill>
              </a:rPr>
              <a:t>имущество передается на хранение </a:t>
            </a:r>
            <a:r>
              <a:rPr lang="ru-RU" sz="2800" dirty="0" smtClean="0">
                <a:solidFill>
                  <a:srgbClr val="FF0000"/>
                </a:solidFill>
              </a:rPr>
              <a:t>материально </a:t>
            </a:r>
            <a:r>
              <a:rPr lang="ru-RU" sz="2800" dirty="0">
                <a:solidFill>
                  <a:srgbClr val="FF0000"/>
                </a:solidFill>
              </a:rPr>
              <a:t>ответственному лицу. </a:t>
            </a:r>
            <a:r>
              <a:rPr lang="ru-RU" sz="2800" dirty="0">
                <a:solidFill>
                  <a:schemeClr val="tx1"/>
                </a:solidFill>
              </a:rPr>
              <a:t>При этом оформляется </a:t>
            </a:r>
            <a:r>
              <a:rPr lang="ru-RU" sz="2800" b="1" dirty="0">
                <a:solidFill>
                  <a:srgbClr val="FF0000"/>
                </a:solidFill>
              </a:rPr>
              <a:t>акт о </a:t>
            </a:r>
            <a:r>
              <a:rPr lang="ru-RU" sz="2800" b="1" dirty="0" smtClean="0">
                <a:solidFill>
                  <a:srgbClr val="FF0000"/>
                </a:solidFill>
              </a:rPr>
              <a:t>приеме-передаче имущества </a:t>
            </a:r>
            <a:r>
              <a:rPr lang="ru-RU" sz="2800" b="1" dirty="0">
                <a:solidFill>
                  <a:srgbClr val="FF0000"/>
                </a:solidFill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</a:rPr>
              <a:t>3-х экземплярах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(1-й</a:t>
            </a:r>
            <a:r>
              <a:rPr lang="ru-RU" sz="2400" dirty="0">
                <a:solidFill>
                  <a:schemeClr val="tx1"/>
                </a:solidFill>
              </a:rPr>
              <a:t> – </a:t>
            </a:r>
            <a:r>
              <a:rPr lang="ru-RU" sz="2400" dirty="0" smtClean="0">
                <a:solidFill>
                  <a:schemeClr val="tx1"/>
                </a:solidFill>
              </a:rPr>
              <a:t>передается </a:t>
            </a:r>
            <a:r>
              <a:rPr lang="ru-RU" sz="2400" dirty="0">
                <a:solidFill>
                  <a:schemeClr val="tx1"/>
                </a:solidFill>
              </a:rPr>
              <a:t>лицу, </a:t>
            </a:r>
            <a:r>
              <a:rPr lang="ru-RU" sz="2400" dirty="0" smtClean="0">
                <a:solidFill>
                  <a:schemeClr val="tx1"/>
                </a:solidFill>
              </a:rPr>
              <a:t>сдавшему имущество </a:t>
            </a:r>
            <a:r>
              <a:rPr lang="ru-RU" sz="2400" dirty="0">
                <a:solidFill>
                  <a:schemeClr val="tx1"/>
                </a:solidFill>
              </a:rPr>
              <a:t>на хранение,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2-й – </a:t>
            </a:r>
            <a:r>
              <a:rPr lang="ru-RU" sz="2400" dirty="0">
                <a:solidFill>
                  <a:schemeClr val="tx1"/>
                </a:solidFill>
              </a:rPr>
              <a:t>материально ответственному лицу</a:t>
            </a:r>
            <a:r>
              <a:rPr lang="ru-RU" sz="2400" dirty="0" smtClean="0">
                <a:solidFill>
                  <a:schemeClr val="tx1"/>
                </a:solidFill>
              </a:rPr>
              <a:t>, принявшему </a:t>
            </a:r>
            <a:r>
              <a:rPr lang="ru-RU" sz="2400" dirty="0">
                <a:solidFill>
                  <a:schemeClr val="tx1"/>
                </a:solidFill>
              </a:rPr>
              <a:t>имущество на хранение, 3</a:t>
            </a:r>
            <a:r>
              <a:rPr lang="ru-RU" sz="2400" dirty="0" smtClean="0">
                <a:solidFill>
                  <a:schemeClr val="tx1"/>
                </a:solidFill>
              </a:rPr>
              <a:t>-й – уполномоченному должностному лицу).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Руководитель </a:t>
            </a:r>
            <a:r>
              <a:rPr lang="ru-RU" sz="2400" dirty="0">
                <a:solidFill>
                  <a:schemeClr val="tx1"/>
                </a:solidFill>
              </a:rPr>
              <a:t>государственного органа или иной </a:t>
            </a:r>
            <a:r>
              <a:rPr lang="ru-RU" sz="2400" dirty="0" smtClean="0">
                <a:solidFill>
                  <a:schemeClr val="tx1"/>
                </a:solidFill>
              </a:rPr>
              <a:t>организации </a:t>
            </a:r>
            <a:r>
              <a:rPr lang="ru-RU" sz="2400" dirty="0">
                <a:solidFill>
                  <a:schemeClr val="tx1"/>
                </a:solidFill>
              </a:rPr>
              <a:t>принимает решение об организации работы по оценке имущества для </a:t>
            </a:r>
            <a:r>
              <a:rPr lang="ru-RU" sz="2400" dirty="0" smtClean="0">
                <a:solidFill>
                  <a:schemeClr val="tx1"/>
                </a:solidFill>
              </a:rPr>
              <a:t>последующего </a:t>
            </a:r>
            <a:r>
              <a:rPr lang="ru-RU" sz="2400" dirty="0">
                <a:solidFill>
                  <a:schemeClr val="tx1"/>
                </a:solidFill>
              </a:rPr>
              <a:t>принятия его к бухгалтерскому учету. При необходимости </a:t>
            </a:r>
            <a:r>
              <a:rPr lang="ru-RU" sz="2400" b="1" dirty="0">
                <a:solidFill>
                  <a:srgbClr val="7030A0"/>
                </a:solidFill>
              </a:rPr>
              <a:t>для </a:t>
            </a:r>
            <a:r>
              <a:rPr lang="ru-RU" sz="2400" b="1" dirty="0" smtClean="0">
                <a:solidFill>
                  <a:srgbClr val="7030A0"/>
                </a:solidFill>
              </a:rPr>
              <a:t>оценки имущества </a:t>
            </a:r>
            <a:r>
              <a:rPr lang="ru-RU" sz="2400" dirty="0">
                <a:solidFill>
                  <a:schemeClr val="tx1"/>
                </a:solidFill>
              </a:rPr>
              <a:t>могут привлекаться на договорной основе соответствующие </a:t>
            </a:r>
            <a:r>
              <a:rPr lang="ru-RU" sz="2400" dirty="0" smtClean="0">
                <a:solidFill>
                  <a:schemeClr val="tx1"/>
                </a:solidFill>
              </a:rPr>
              <a:t>специалисты </a:t>
            </a:r>
            <a:r>
              <a:rPr lang="ru-RU" sz="2400" dirty="0">
                <a:solidFill>
                  <a:schemeClr val="tx1"/>
                </a:solidFill>
              </a:rPr>
              <a:t>(эксперты).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25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 случае </a:t>
            </a:r>
            <a:r>
              <a:rPr lang="ru-RU" dirty="0">
                <a:solidFill>
                  <a:srgbClr val="FF0000"/>
                </a:solidFill>
              </a:rPr>
              <a:t>нецелесообразности использования имущества </a:t>
            </a:r>
            <a:r>
              <a:rPr lang="ru-RU" b="1" dirty="0" smtClean="0">
                <a:solidFill>
                  <a:srgbClr val="7030A0"/>
                </a:solidFill>
              </a:rPr>
              <a:t>принимается </a:t>
            </a:r>
            <a:r>
              <a:rPr lang="ru-RU" b="1" dirty="0">
                <a:solidFill>
                  <a:srgbClr val="7030A0"/>
                </a:solidFill>
              </a:rPr>
              <a:t>решение 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l"/>
            <a:r>
              <a:rPr lang="ru-RU" b="1" dirty="0" smtClean="0">
                <a:solidFill>
                  <a:srgbClr val="7030A0"/>
                </a:solidFill>
              </a:rPr>
              <a:t>о </a:t>
            </a:r>
            <a:r>
              <a:rPr lang="ru-RU" b="1" dirty="0">
                <a:solidFill>
                  <a:srgbClr val="7030A0"/>
                </a:solidFill>
              </a:rPr>
              <a:t>его реализации.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Имущество, изготовленное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из драгоценных </a:t>
            </a:r>
            <a:r>
              <a:rPr lang="ru-RU" sz="2800" dirty="0">
                <a:solidFill>
                  <a:schemeClr val="tx1"/>
                </a:solidFill>
              </a:rPr>
              <a:t>металлов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и </a:t>
            </a:r>
            <a:r>
              <a:rPr lang="ru-RU" sz="2800" dirty="0">
                <a:solidFill>
                  <a:schemeClr val="tx1"/>
                </a:solidFill>
              </a:rPr>
              <a:t>их сплавов, драгоценных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камней (ювелирные или бытовые изделия),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сдается </a:t>
            </a:r>
            <a:r>
              <a:rPr lang="ru-RU" sz="2800" dirty="0">
                <a:solidFill>
                  <a:schemeClr val="tx1"/>
                </a:solidFill>
              </a:rPr>
              <a:t>в Государственное </a:t>
            </a:r>
            <a:r>
              <a:rPr lang="ru-RU" sz="2800" dirty="0" smtClean="0">
                <a:solidFill>
                  <a:schemeClr val="tx1"/>
                </a:solidFill>
              </a:rPr>
              <a:t>хранилище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ценностей </a:t>
            </a:r>
            <a:r>
              <a:rPr lang="ru-RU" sz="2800" dirty="0">
                <a:solidFill>
                  <a:schemeClr val="tx1"/>
                </a:solidFill>
              </a:rPr>
              <a:t>Министерства финансов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Республики </a:t>
            </a:r>
            <a:r>
              <a:rPr lang="ru-RU" sz="2800" dirty="0">
                <a:solidFill>
                  <a:schemeClr val="tx1"/>
                </a:solidFill>
              </a:rPr>
              <a:t>Беларусь для пополнения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Государственного фонда драгоценных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металлов </a:t>
            </a:r>
            <a:r>
              <a:rPr lang="ru-RU" sz="2800" dirty="0">
                <a:solidFill>
                  <a:schemeClr val="tx1"/>
                </a:solidFill>
              </a:rPr>
              <a:t>и драгоценных камней </a:t>
            </a:r>
            <a:r>
              <a:rPr lang="ru-RU" sz="2800" dirty="0" smtClean="0">
                <a:solidFill>
                  <a:schemeClr val="tx1"/>
                </a:solidFill>
              </a:rPr>
              <a:t>Республики Беларусь.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17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6672"/>
            <a:ext cx="212372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365104"/>
            <a:ext cx="2188662" cy="193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52736"/>
            <a:ext cx="22322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58480"/>
            <a:ext cx="2143125" cy="156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При невозможности сдачи имущества по месту службы (работы) </a:t>
            </a:r>
            <a:r>
              <a:rPr lang="ru-RU" sz="3600" dirty="0" smtClean="0">
                <a:solidFill>
                  <a:schemeClr val="tx1"/>
                </a:solidFill>
              </a:rPr>
              <a:t>государственное </a:t>
            </a:r>
            <a:r>
              <a:rPr lang="ru-RU" sz="3600" dirty="0">
                <a:solidFill>
                  <a:schemeClr val="tx1"/>
                </a:solidFill>
              </a:rPr>
              <a:t>должностное или приравненное к нему лицо обязано </a:t>
            </a:r>
            <a:r>
              <a:rPr lang="ru-RU" sz="3600" b="1" dirty="0" smtClean="0">
                <a:solidFill>
                  <a:srgbClr val="FF0000"/>
                </a:solidFill>
              </a:rPr>
              <a:t>возместить </a:t>
            </a:r>
            <a:r>
              <a:rPr lang="ru-RU" sz="3600" b="1" dirty="0">
                <a:solidFill>
                  <a:srgbClr val="FF0000"/>
                </a:solidFill>
              </a:rPr>
              <a:t>его стоимость</a:t>
            </a:r>
            <a:r>
              <a:rPr lang="ru-RU" sz="3600" dirty="0">
                <a:solidFill>
                  <a:schemeClr val="tx1"/>
                </a:solidFill>
              </a:rPr>
              <a:t>, а также возместить в республиканский </a:t>
            </a:r>
            <a:r>
              <a:rPr lang="ru-RU" sz="3600" dirty="0" smtClean="0">
                <a:solidFill>
                  <a:schemeClr val="tx1"/>
                </a:solidFill>
              </a:rPr>
              <a:t>бюджет </a:t>
            </a:r>
            <a:r>
              <a:rPr lang="ru-RU" sz="3600" b="1" dirty="0" smtClean="0">
                <a:solidFill>
                  <a:srgbClr val="FF0000"/>
                </a:solidFill>
              </a:rPr>
              <a:t>стоимость </a:t>
            </a:r>
            <a:r>
              <a:rPr lang="ru-RU" sz="3600" b="1" dirty="0">
                <a:solidFill>
                  <a:srgbClr val="FF0000"/>
                </a:solidFill>
              </a:rPr>
              <a:t>работ, услуг,</a:t>
            </a:r>
            <a:r>
              <a:rPr lang="ru-RU" sz="3600" dirty="0">
                <a:solidFill>
                  <a:schemeClr val="tx1"/>
                </a:solidFill>
              </a:rPr>
              <a:t> которыми оно незаконно воспользовалось, </a:t>
            </a:r>
            <a:r>
              <a:rPr lang="ru-RU" sz="3600" b="1" dirty="0">
                <a:solidFill>
                  <a:srgbClr val="7030A0"/>
                </a:solidFill>
              </a:rPr>
              <a:t>путем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перечисления денежных средств в республиканский бюджет </a:t>
            </a:r>
            <a:r>
              <a:rPr lang="ru-RU" sz="3600" dirty="0">
                <a:solidFill>
                  <a:schemeClr val="tx1"/>
                </a:solidFill>
              </a:rPr>
              <a:t>в порядке,</a:t>
            </a:r>
          </a:p>
          <a:p>
            <a:r>
              <a:rPr lang="ru-RU" sz="3600" dirty="0">
                <a:solidFill>
                  <a:schemeClr val="tx1"/>
                </a:solidFill>
              </a:rPr>
              <a:t>установленном законом.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9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Государственное должностное или приравненное к нему лицо </a:t>
            </a:r>
            <a:r>
              <a:rPr lang="ru-RU" dirty="0" smtClean="0">
                <a:solidFill>
                  <a:schemeClr val="tx1"/>
                </a:solidFill>
              </a:rPr>
              <a:t>обязано сдать </a:t>
            </a:r>
            <a:r>
              <a:rPr lang="ru-RU" b="1" dirty="0">
                <a:solidFill>
                  <a:srgbClr val="FF0000"/>
                </a:solidFill>
              </a:rPr>
              <a:t>незаконно полученное супругом (супругой), близкими </a:t>
            </a:r>
            <a:r>
              <a:rPr lang="ru-RU" b="1" dirty="0" smtClean="0">
                <a:solidFill>
                  <a:srgbClr val="FF0000"/>
                </a:solidFill>
              </a:rPr>
              <a:t>родственниками или </a:t>
            </a:r>
            <a:r>
              <a:rPr lang="ru-RU" b="1" dirty="0">
                <a:solidFill>
                  <a:srgbClr val="FF0000"/>
                </a:solidFill>
              </a:rPr>
              <a:t>свойственниками, совместно с ним проживающими и ведущими </a:t>
            </a:r>
            <a:r>
              <a:rPr lang="ru-RU" b="1" dirty="0" smtClean="0">
                <a:solidFill>
                  <a:srgbClr val="FF0000"/>
                </a:solidFill>
              </a:rPr>
              <a:t>общее хозяйство</a:t>
            </a:r>
            <a:r>
              <a:rPr lang="ru-RU" b="1" dirty="0">
                <a:solidFill>
                  <a:srgbClr val="FF0000"/>
                </a:solidFill>
              </a:rPr>
              <a:t>, имущество </a:t>
            </a:r>
            <a:r>
              <a:rPr lang="ru-RU" dirty="0">
                <a:solidFill>
                  <a:schemeClr val="tx1"/>
                </a:solidFill>
              </a:rPr>
              <a:t>в финансовый орган по месту своего жительства </a:t>
            </a:r>
            <a:r>
              <a:rPr lang="ru-RU" dirty="0">
                <a:solidFill>
                  <a:srgbClr val="FF0000"/>
                </a:solidFill>
              </a:rPr>
              <a:t>в </a:t>
            </a:r>
            <a:r>
              <a:rPr lang="ru-RU" dirty="0" smtClean="0">
                <a:solidFill>
                  <a:srgbClr val="FF0000"/>
                </a:solidFill>
              </a:rPr>
              <a:t>течение 10 </a:t>
            </a:r>
            <a:r>
              <a:rPr lang="ru-RU" dirty="0">
                <a:solidFill>
                  <a:srgbClr val="FF0000"/>
                </a:solidFill>
              </a:rPr>
              <a:t>дней </a:t>
            </a:r>
            <a:r>
              <a:rPr lang="ru-RU" dirty="0">
                <a:solidFill>
                  <a:schemeClr val="tx1"/>
                </a:solidFill>
              </a:rPr>
              <a:t>со дня, когда государственному должностному или </a:t>
            </a:r>
            <a:r>
              <a:rPr lang="ru-RU" dirty="0" smtClean="0">
                <a:solidFill>
                  <a:schemeClr val="tx1"/>
                </a:solidFill>
              </a:rPr>
              <a:t>приравненному </a:t>
            </a:r>
            <a:r>
              <a:rPr lang="ru-RU" dirty="0">
                <a:solidFill>
                  <a:schemeClr val="tx1"/>
                </a:solidFill>
              </a:rPr>
              <a:t>к нему лицу стало об этом известно, либо в течение указанного</a:t>
            </a:r>
          </a:p>
          <a:p>
            <a:r>
              <a:rPr lang="ru-RU" dirty="0">
                <a:solidFill>
                  <a:schemeClr val="tx1"/>
                </a:solidFill>
              </a:rPr>
              <a:t>срока </a:t>
            </a:r>
            <a:r>
              <a:rPr lang="ru-RU" b="1" dirty="0">
                <a:solidFill>
                  <a:srgbClr val="FF0000"/>
                </a:solidFill>
              </a:rPr>
              <a:t>возместить его стоимость или стоимость работ, услуг, </a:t>
            </a:r>
            <a:r>
              <a:rPr lang="ru-RU" dirty="0">
                <a:solidFill>
                  <a:schemeClr val="tx1"/>
                </a:solidFill>
              </a:rPr>
              <a:t>которыми </a:t>
            </a:r>
            <a:r>
              <a:rPr lang="ru-RU" dirty="0" smtClean="0">
                <a:solidFill>
                  <a:schemeClr val="tx1"/>
                </a:solidFill>
              </a:rPr>
              <a:t>незаконно </a:t>
            </a:r>
            <a:r>
              <a:rPr lang="ru-RU" dirty="0">
                <a:solidFill>
                  <a:schemeClr val="tx1"/>
                </a:solidFill>
              </a:rPr>
              <a:t>воспользовались супруг (супруга), близкие родственники или </a:t>
            </a:r>
            <a:r>
              <a:rPr lang="ru-RU" dirty="0" smtClean="0">
                <a:solidFill>
                  <a:schemeClr val="tx1"/>
                </a:solidFill>
              </a:rPr>
              <a:t>свойственники</a:t>
            </a:r>
            <a:r>
              <a:rPr lang="ru-RU" dirty="0">
                <a:solidFill>
                  <a:schemeClr val="tx1"/>
                </a:solidFill>
              </a:rPr>
              <a:t>, совместно с ним проживающие и ведущие общее хозяйство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rgbClr val="7030A0"/>
                </a:solidFill>
              </a:rPr>
              <a:t>путем </a:t>
            </a:r>
            <a:r>
              <a:rPr lang="ru-RU" b="1" dirty="0">
                <a:solidFill>
                  <a:srgbClr val="7030A0"/>
                </a:solidFill>
              </a:rPr>
              <a:t>перечисления денежных средств в республиканский бюджет </a:t>
            </a:r>
            <a:r>
              <a:rPr lang="ru-RU" dirty="0">
                <a:solidFill>
                  <a:schemeClr val="tx1"/>
                </a:solidFill>
              </a:rPr>
              <a:t>в порядке,</a:t>
            </a:r>
          </a:p>
          <a:p>
            <a:r>
              <a:rPr lang="ru-RU" dirty="0">
                <a:solidFill>
                  <a:schemeClr val="tx1"/>
                </a:solidFill>
              </a:rPr>
              <a:t>установленном актами законодательства.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9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1. Изъятие имущества и взыскание расходов, стоимость которых превышает подтвержденные доходы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5"/>
            <a:ext cx="9144000" cy="512118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34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Если </a:t>
            </a:r>
            <a:r>
              <a:rPr lang="ru-RU" sz="2800" dirty="0">
                <a:solidFill>
                  <a:schemeClr val="tx1"/>
                </a:solidFill>
              </a:rPr>
              <a:t>государственное должностное </a:t>
            </a:r>
            <a:r>
              <a:rPr lang="ru-RU" sz="2800" dirty="0" smtClean="0">
                <a:solidFill>
                  <a:schemeClr val="tx1"/>
                </a:solidFill>
              </a:rPr>
              <a:t>(приравненное </a:t>
            </a:r>
            <a:r>
              <a:rPr lang="ru-RU" sz="2800" dirty="0">
                <a:solidFill>
                  <a:schemeClr val="tx1"/>
                </a:solidFill>
              </a:rPr>
              <a:t>к </a:t>
            </a:r>
            <a:r>
              <a:rPr lang="ru-RU" sz="2800" dirty="0" smtClean="0">
                <a:solidFill>
                  <a:schemeClr val="tx1"/>
                </a:solidFill>
              </a:rPr>
              <a:t>нему) лицо </a:t>
            </a:r>
            <a:r>
              <a:rPr lang="ru-RU" sz="2800" dirty="0">
                <a:solidFill>
                  <a:srgbClr val="FF0000"/>
                </a:solidFill>
              </a:rPr>
              <a:t>отказывается добровольно сдать </a:t>
            </a:r>
            <a:r>
              <a:rPr lang="ru-RU" sz="2800" dirty="0">
                <a:solidFill>
                  <a:schemeClr val="tx1"/>
                </a:solidFill>
              </a:rPr>
              <a:t>незаконно полученное им или </a:t>
            </a:r>
            <a:r>
              <a:rPr lang="ru-RU" sz="2800" dirty="0" smtClean="0">
                <a:solidFill>
                  <a:schemeClr val="tx1"/>
                </a:solidFill>
              </a:rPr>
              <a:t>супругом </a:t>
            </a:r>
            <a:r>
              <a:rPr lang="ru-RU" sz="2800" dirty="0">
                <a:solidFill>
                  <a:schemeClr val="tx1"/>
                </a:solidFill>
              </a:rPr>
              <a:t>(супругой), близкими родственниками или свойственниками, совместно </a:t>
            </a:r>
            <a:r>
              <a:rPr lang="ru-RU" sz="2800" dirty="0" smtClean="0">
                <a:solidFill>
                  <a:schemeClr val="tx1"/>
                </a:solidFill>
              </a:rPr>
              <a:t>с ним </a:t>
            </a:r>
            <a:r>
              <a:rPr lang="ru-RU" sz="2800" dirty="0">
                <a:solidFill>
                  <a:schemeClr val="tx1"/>
                </a:solidFill>
              </a:rPr>
              <a:t>проживающими и ведущими общее хозяйство, имущество </a:t>
            </a:r>
            <a:r>
              <a:rPr lang="ru-RU" sz="2800" dirty="0">
                <a:solidFill>
                  <a:srgbClr val="FF0000"/>
                </a:solidFill>
              </a:rPr>
              <a:t>либо </a:t>
            </a:r>
            <a:r>
              <a:rPr lang="ru-RU" sz="2800" dirty="0" smtClean="0">
                <a:solidFill>
                  <a:srgbClr val="FF0000"/>
                </a:solidFill>
              </a:rPr>
              <a:t>возместить </a:t>
            </a:r>
            <a:r>
              <a:rPr lang="ru-RU" sz="2800" dirty="0">
                <a:solidFill>
                  <a:srgbClr val="FF0000"/>
                </a:solidFill>
              </a:rPr>
              <a:t>его стоимость или стоимость работ, услуг, </a:t>
            </a:r>
            <a:r>
              <a:rPr lang="ru-RU" sz="2800" dirty="0">
                <a:solidFill>
                  <a:schemeClr val="tx1"/>
                </a:solidFill>
              </a:rPr>
              <a:t>незаконно полученных </a:t>
            </a:r>
            <a:r>
              <a:rPr lang="ru-RU" sz="2800" dirty="0" smtClean="0">
                <a:solidFill>
                  <a:schemeClr val="tx1"/>
                </a:solidFill>
              </a:rPr>
              <a:t>им или родственниками </a:t>
            </a:r>
            <a:r>
              <a:rPr lang="ru-RU" sz="2800" dirty="0">
                <a:solidFill>
                  <a:schemeClr val="tx1"/>
                </a:solidFill>
              </a:rPr>
              <a:t>или свойственниками</a:t>
            </a:r>
            <a:r>
              <a:rPr lang="ru-RU" sz="2800" dirty="0" smtClean="0">
                <a:solidFill>
                  <a:schemeClr val="tx1"/>
                </a:solidFill>
              </a:rPr>
              <a:t>, совместно </a:t>
            </a:r>
            <a:r>
              <a:rPr lang="ru-RU" sz="2800" dirty="0">
                <a:solidFill>
                  <a:schemeClr val="tx1"/>
                </a:solidFill>
              </a:rPr>
              <a:t>с ним проживающими и ведущими общее хозяйство, при </a:t>
            </a:r>
            <a:r>
              <a:rPr lang="ru-RU" sz="2800" dirty="0" smtClean="0">
                <a:solidFill>
                  <a:schemeClr val="tx1"/>
                </a:solidFill>
              </a:rPr>
              <a:t>отсутствии </a:t>
            </a:r>
            <a:r>
              <a:rPr lang="ru-RU" sz="2800" dirty="0">
                <a:solidFill>
                  <a:schemeClr val="tx1"/>
                </a:solidFill>
              </a:rPr>
              <a:t>признаков преступления, это имущество или соответствующая </a:t>
            </a:r>
            <a:r>
              <a:rPr lang="ru-RU" sz="2800" dirty="0" smtClean="0">
                <a:solidFill>
                  <a:schemeClr val="tx1"/>
                </a:solidFill>
              </a:rPr>
              <a:t>стоимость </a:t>
            </a:r>
            <a:r>
              <a:rPr lang="ru-RU" sz="2800" dirty="0">
                <a:solidFill>
                  <a:schemeClr val="tx1"/>
                </a:solidFill>
              </a:rPr>
              <a:t>работ, услуг </a:t>
            </a:r>
            <a:r>
              <a:rPr lang="ru-RU" sz="2800" b="1" dirty="0">
                <a:solidFill>
                  <a:srgbClr val="FF0000"/>
                </a:solidFill>
              </a:rPr>
              <a:t>подлежат взысканию в доход государства на </a:t>
            </a:r>
            <a:r>
              <a:rPr lang="ru-RU" sz="2800" b="1" dirty="0" smtClean="0">
                <a:solidFill>
                  <a:srgbClr val="FF0000"/>
                </a:solidFill>
              </a:rPr>
              <a:t>основании решения </a:t>
            </a:r>
            <a:r>
              <a:rPr lang="ru-RU" sz="2800" b="1" dirty="0">
                <a:solidFill>
                  <a:srgbClr val="FF0000"/>
                </a:solidFill>
              </a:rPr>
              <a:t>суда</a:t>
            </a:r>
            <a:r>
              <a:rPr lang="ru-RU" sz="2800" dirty="0">
                <a:solidFill>
                  <a:schemeClr val="tx1"/>
                </a:solidFill>
              </a:rPr>
              <a:t> по иску государственных органов, осуществляющих борьбу с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коррупцией. 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82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Государственные органы, осуществляющие борьбу с коррупцией, до обращения в суд </a:t>
            </a:r>
            <a:r>
              <a:rPr lang="ru-RU" sz="2800" dirty="0" smtClean="0">
                <a:solidFill>
                  <a:srgbClr val="FF0000"/>
                </a:solidFill>
              </a:rPr>
              <a:t>вправе наложить арест на </a:t>
            </a:r>
            <a:r>
              <a:rPr lang="ru-RU" sz="2800" dirty="0" smtClean="0">
                <a:solidFill>
                  <a:schemeClr val="tx1"/>
                </a:solidFill>
              </a:rPr>
              <a:t>незаконно полученное </a:t>
            </a:r>
            <a:r>
              <a:rPr lang="ru-RU" sz="2800" dirty="0" smtClean="0">
                <a:solidFill>
                  <a:srgbClr val="FF0000"/>
                </a:solidFill>
              </a:rPr>
              <a:t>имущество, </a:t>
            </a:r>
            <a:r>
              <a:rPr lang="ru-RU" sz="2800" dirty="0" smtClean="0">
                <a:solidFill>
                  <a:schemeClr val="tx1"/>
                </a:solidFill>
              </a:rPr>
              <a:t>государственным должностным или приравненным к нему лицом либо иностранным должностным лицом, не обладающим дипломатическим иммунитетом.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21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22818"/>
            <a:ext cx="4824536" cy="313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536" y="3722818"/>
            <a:ext cx="3491880" cy="313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91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Имущество</a:t>
            </a:r>
            <a:r>
              <a:rPr lang="ru-RU" dirty="0">
                <a:solidFill>
                  <a:schemeClr val="tx1"/>
                </a:solidFill>
              </a:rPr>
              <a:t>,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полученное государственным органом или иной </a:t>
            </a:r>
            <a:r>
              <a:rPr lang="ru-RU" dirty="0" smtClean="0">
                <a:solidFill>
                  <a:schemeClr val="tx1"/>
                </a:solidFill>
              </a:rPr>
              <a:t>государственной </a:t>
            </a:r>
            <a:r>
              <a:rPr lang="ru-RU" dirty="0">
                <a:solidFill>
                  <a:schemeClr val="tx1"/>
                </a:solidFill>
              </a:rPr>
              <a:t>организацией с нарушением порядка их финансирования, </a:t>
            </a:r>
            <a:r>
              <a:rPr lang="ru-RU" b="1" dirty="0">
                <a:solidFill>
                  <a:srgbClr val="FF0000"/>
                </a:solidFill>
              </a:rPr>
              <a:t>подлежит</a:t>
            </a:r>
          </a:p>
          <a:p>
            <a:r>
              <a:rPr lang="ru-RU" b="1" dirty="0">
                <a:solidFill>
                  <a:srgbClr val="FF0000"/>
                </a:solidFill>
              </a:rPr>
              <a:t>изъятию на основании решения суда </a:t>
            </a:r>
            <a:r>
              <a:rPr lang="ru-RU" dirty="0">
                <a:solidFill>
                  <a:schemeClr val="tx1"/>
                </a:solidFill>
              </a:rPr>
              <a:t>по иску государственных органов, </a:t>
            </a:r>
            <a:r>
              <a:rPr lang="ru-RU" dirty="0" smtClean="0">
                <a:solidFill>
                  <a:schemeClr val="tx1"/>
                </a:solidFill>
              </a:rPr>
              <a:t>осуществляющих </a:t>
            </a:r>
            <a:r>
              <a:rPr lang="ru-RU" dirty="0">
                <a:solidFill>
                  <a:schemeClr val="tx1"/>
                </a:solidFill>
              </a:rPr>
              <a:t>борьбу с коррупцией, и реализации в порядке, установленном</a:t>
            </a:r>
          </a:p>
          <a:p>
            <a:r>
              <a:rPr lang="ru-RU" dirty="0">
                <a:solidFill>
                  <a:schemeClr val="tx1"/>
                </a:solidFill>
              </a:rPr>
              <a:t>законодательством для реализации имущества, изъятого, арестованного </a:t>
            </a:r>
            <a:r>
              <a:rPr lang="ru-RU" dirty="0" smtClean="0">
                <a:solidFill>
                  <a:schemeClr val="tx1"/>
                </a:solidFill>
              </a:rPr>
              <a:t>или обращенного </a:t>
            </a:r>
            <a:r>
              <a:rPr lang="ru-RU" dirty="0">
                <a:solidFill>
                  <a:schemeClr val="tx1"/>
                </a:solidFill>
              </a:rPr>
              <a:t>в доход государства, а стоимость работ, услуг, полученных с</a:t>
            </a:r>
          </a:p>
          <a:p>
            <a:r>
              <a:rPr lang="ru-RU" dirty="0">
                <a:solidFill>
                  <a:schemeClr val="tx1"/>
                </a:solidFill>
              </a:rPr>
              <a:t>нарушением этого порядка, – перечислению в республиканский бюджет.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60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4208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0070C0"/>
                </a:solidFill>
              </a:rPr>
              <a:t>3. Основания и порядок отмены решений, принятых в результате совершения  правонарушений, создающих условия для коррупции, или коррупционных правонарушений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9144000" cy="443711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dirty="0">
                <a:solidFill>
                  <a:schemeClr val="tx1"/>
                </a:solidFill>
              </a:rPr>
              <a:t>результате совершения коррупционных правонарушений, а также</a:t>
            </a:r>
          </a:p>
          <a:p>
            <a:pPr>
              <a:spcBef>
                <a:spcPts val="0"/>
              </a:spcBef>
            </a:pPr>
            <a:r>
              <a:rPr lang="ru-RU" sz="2800" dirty="0">
                <a:solidFill>
                  <a:schemeClr val="tx1"/>
                </a:solidFill>
              </a:rPr>
              <a:t>правонарушений, создающих условия для коррупции, нарушаются </a:t>
            </a:r>
            <a:r>
              <a:rPr lang="ru-RU" b="1" dirty="0">
                <a:solidFill>
                  <a:srgbClr val="7030A0"/>
                </a:solidFill>
              </a:rPr>
              <a:t>права</a:t>
            </a:r>
            <a:r>
              <a:rPr lang="ru-RU" b="1" dirty="0" smtClean="0">
                <a:solidFill>
                  <a:srgbClr val="7030A0"/>
                </a:solidFill>
              </a:rPr>
              <a:t>, законные </a:t>
            </a:r>
            <a:r>
              <a:rPr lang="ru-RU" b="1" dirty="0">
                <a:solidFill>
                  <a:srgbClr val="7030A0"/>
                </a:solidFill>
              </a:rPr>
              <a:t>интересные интересы государственных органов, организаций,</a:t>
            </a:r>
          </a:p>
          <a:p>
            <a:pPr>
              <a:spcBef>
                <a:spcPts val="0"/>
              </a:spcBef>
            </a:pPr>
            <a:r>
              <a:rPr lang="ru-RU" b="1" dirty="0">
                <a:solidFill>
                  <a:srgbClr val="7030A0"/>
                </a:solidFill>
              </a:rPr>
              <a:t>отдельных граждан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Нарушения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на государственную </a:t>
            </a:r>
            <a:r>
              <a:rPr lang="ru-RU" sz="2800" dirty="0">
                <a:solidFill>
                  <a:schemeClr val="tx1"/>
                </a:solidFill>
              </a:rPr>
              <a:t>должность может быть назначено лицо </a:t>
            </a:r>
            <a:r>
              <a:rPr lang="ru-RU" sz="2800" b="1" i="1" dirty="0">
                <a:solidFill>
                  <a:srgbClr val="7030A0"/>
                </a:solidFill>
              </a:rPr>
              <a:t>при отсутствии на то </a:t>
            </a:r>
            <a:r>
              <a:rPr lang="ru-RU" sz="2800" b="1" i="1" dirty="0" smtClean="0">
                <a:solidFill>
                  <a:srgbClr val="7030A0"/>
                </a:solidFill>
              </a:rPr>
              <a:t>должных оснований</a:t>
            </a:r>
            <a:r>
              <a:rPr lang="ru-RU" sz="2800" dirty="0" smtClean="0">
                <a:solidFill>
                  <a:schemeClr val="tx1"/>
                </a:solidFill>
              </a:rPr>
              <a:t>; 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организация, осуществляющая лицензируемый </a:t>
            </a:r>
            <a:r>
              <a:rPr lang="ru-RU" sz="2800" dirty="0" smtClean="0">
                <a:solidFill>
                  <a:schemeClr val="tx1"/>
                </a:solidFill>
              </a:rPr>
              <a:t>вид экономической </a:t>
            </a:r>
            <a:r>
              <a:rPr lang="ru-RU" sz="2800" dirty="0">
                <a:solidFill>
                  <a:schemeClr val="tx1"/>
                </a:solidFill>
              </a:rPr>
              <a:t>деятельности, может быть </a:t>
            </a:r>
            <a:r>
              <a:rPr lang="ru-RU" sz="2800" b="1" i="1" dirty="0">
                <a:solidFill>
                  <a:srgbClr val="7030A0"/>
                </a:solidFill>
              </a:rPr>
              <a:t>лишена (или ей не выдана) </a:t>
            </a:r>
            <a:r>
              <a:rPr lang="ru-RU" sz="2800" b="1" i="1" dirty="0" smtClean="0">
                <a:solidFill>
                  <a:srgbClr val="7030A0"/>
                </a:solidFill>
              </a:rPr>
              <a:t>соответствующая </a:t>
            </a:r>
            <a:r>
              <a:rPr lang="ru-RU" sz="2800" b="1" i="1" dirty="0">
                <a:solidFill>
                  <a:srgbClr val="7030A0"/>
                </a:solidFill>
              </a:rPr>
              <a:t>лицензия </a:t>
            </a:r>
            <a:r>
              <a:rPr lang="ru-RU" sz="2800" dirty="0">
                <a:solidFill>
                  <a:schemeClr val="tx1"/>
                </a:solidFill>
              </a:rPr>
              <a:t>при соблюдении лицензиатом всех </a:t>
            </a:r>
            <a:r>
              <a:rPr lang="ru-RU" sz="2800" dirty="0" smtClean="0">
                <a:solidFill>
                  <a:schemeClr val="tx1"/>
                </a:solidFill>
              </a:rPr>
              <a:t>требований; 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1"/>
                </a:solidFill>
              </a:rPr>
              <a:t>из законного </a:t>
            </a:r>
            <a:r>
              <a:rPr lang="ru-RU" sz="2800" dirty="0">
                <a:solidFill>
                  <a:schemeClr val="tx1"/>
                </a:solidFill>
              </a:rPr>
              <a:t>владения в результате коррупционного правонарушения </a:t>
            </a:r>
            <a:r>
              <a:rPr lang="ru-RU" sz="2800" b="1" i="1" dirty="0" smtClean="0">
                <a:solidFill>
                  <a:srgbClr val="7030A0"/>
                </a:solidFill>
              </a:rPr>
              <a:t>может выбыть имущество</a:t>
            </a:r>
            <a:r>
              <a:rPr lang="ru-RU" sz="2800" dirty="0" smtClean="0">
                <a:solidFill>
                  <a:schemeClr val="tx1"/>
                </a:solidFill>
              </a:rPr>
              <a:t>; 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800" dirty="0">
                <a:solidFill>
                  <a:schemeClr val="tx1"/>
                </a:solidFill>
              </a:rPr>
              <a:t>д</a:t>
            </a:r>
            <a:r>
              <a:rPr lang="ru-RU" sz="2800" dirty="0" smtClean="0">
                <a:solidFill>
                  <a:schemeClr val="tx1"/>
                </a:solidFill>
              </a:rPr>
              <a:t>ругие нарушения. 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</a:rPr>
              <a:t>Все </a:t>
            </a:r>
            <a:r>
              <a:rPr lang="ru-RU" sz="2800" dirty="0">
                <a:solidFill>
                  <a:schemeClr val="tx1"/>
                </a:solidFill>
              </a:rPr>
              <a:t>это существенным образом отражается </a:t>
            </a:r>
            <a:r>
              <a:rPr lang="ru-RU" sz="2800" dirty="0" smtClean="0">
                <a:solidFill>
                  <a:schemeClr val="tx1"/>
                </a:solidFill>
              </a:rPr>
              <a:t>на общем </a:t>
            </a:r>
            <a:r>
              <a:rPr lang="ru-RU" sz="2800" dirty="0">
                <a:solidFill>
                  <a:schemeClr val="tx1"/>
                </a:solidFill>
              </a:rPr>
              <a:t>положении (финансовом, правовом статусе и др.) </a:t>
            </a:r>
            <a:r>
              <a:rPr lang="ru-RU" sz="2800" dirty="0" smtClean="0">
                <a:solidFill>
                  <a:schemeClr val="tx1"/>
                </a:solidFill>
              </a:rPr>
              <a:t>соответствующего государственного </a:t>
            </a:r>
            <a:r>
              <a:rPr lang="ru-RU" sz="2800" dirty="0">
                <a:solidFill>
                  <a:schemeClr val="tx1"/>
                </a:solidFill>
              </a:rPr>
              <a:t>органа, юридического или физического лица.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9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316416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Одним из основополагающих принципов гражданско-правового </a:t>
            </a:r>
            <a:r>
              <a:rPr lang="ru-RU" dirty="0" smtClean="0">
                <a:solidFill>
                  <a:schemeClr val="tx1"/>
                </a:solidFill>
              </a:rPr>
              <a:t>регулирования </a:t>
            </a:r>
            <a:r>
              <a:rPr lang="ru-RU" dirty="0">
                <a:solidFill>
                  <a:schemeClr val="tx1"/>
                </a:solidFill>
              </a:rPr>
              <a:t>является </a:t>
            </a:r>
            <a:r>
              <a:rPr lang="ru-RU" b="1" dirty="0">
                <a:solidFill>
                  <a:srgbClr val="7030A0"/>
                </a:solidFill>
              </a:rPr>
              <a:t>принцип восстановления нарушенного </a:t>
            </a:r>
            <a:r>
              <a:rPr lang="ru-RU" b="1" dirty="0" smtClean="0">
                <a:solidFill>
                  <a:srgbClr val="7030A0"/>
                </a:solidFill>
              </a:rPr>
              <a:t>права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В некоторых случаях должностные лица, допустившие нарушение </a:t>
            </a:r>
            <a:r>
              <a:rPr lang="ru-RU" dirty="0" smtClean="0">
                <a:solidFill>
                  <a:schemeClr val="tx1"/>
                </a:solidFill>
              </a:rPr>
              <a:t>антикоррупционного </a:t>
            </a:r>
            <a:r>
              <a:rPr lang="ru-RU" dirty="0">
                <a:solidFill>
                  <a:schemeClr val="tx1"/>
                </a:solidFill>
              </a:rPr>
              <a:t>законодательства, уклоняются от добровольного </a:t>
            </a:r>
            <a:r>
              <a:rPr lang="ru-RU" dirty="0" smtClean="0">
                <a:solidFill>
                  <a:schemeClr val="tx1"/>
                </a:solidFill>
              </a:rPr>
              <a:t>исполнения </a:t>
            </a:r>
            <a:r>
              <a:rPr lang="ru-RU" dirty="0">
                <a:solidFill>
                  <a:schemeClr val="tx1"/>
                </a:solidFill>
              </a:rPr>
              <a:t>обязанностей, возникших в связи с нарушением (в частности</a:t>
            </a:r>
            <a:r>
              <a:rPr lang="ru-RU" dirty="0" smtClean="0">
                <a:solidFill>
                  <a:schemeClr val="tx1"/>
                </a:solidFill>
              </a:rPr>
              <a:t>, предусмотренного </a:t>
            </a:r>
            <a:r>
              <a:rPr lang="ru-RU" dirty="0">
                <a:solidFill>
                  <a:schemeClr val="tx1"/>
                </a:solidFill>
              </a:rPr>
              <a:t>ст. 40 Закона Республики Беларусь «О борьбе с </a:t>
            </a:r>
            <a:r>
              <a:rPr lang="ru-RU" dirty="0" smtClean="0">
                <a:solidFill>
                  <a:schemeClr val="tx1"/>
                </a:solidFill>
              </a:rPr>
              <a:t>коррупцией</a:t>
            </a:r>
            <a:r>
              <a:rPr lang="ru-RU" dirty="0">
                <a:solidFill>
                  <a:schemeClr val="tx1"/>
                </a:solidFill>
              </a:rPr>
              <a:t>» </a:t>
            </a:r>
            <a:r>
              <a:rPr lang="ru-RU" dirty="0">
                <a:solidFill>
                  <a:srgbClr val="7030A0"/>
                </a:solidFill>
              </a:rPr>
              <a:t>возврата незаконно полученного имущества или стоимости незаконно</a:t>
            </a:r>
          </a:p>
          <a:p>
            <a:r>
              <a:rPr lang="ru-RU" dirty="0">
                <a:solidFill>
                  <a:srgbClr val="7030A0"/>
                </a:solidFill>
              </a:rPr>
              <a:t>предоставленных услуг</a:t>
            </a:r>
            <a:r>
              <a:rPr lang="ru-RU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53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63691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100" b="1" dirty="0">
                <a:solidFill>
                  <a:srgbClr val="7030A0"/>
                </a:solidFill>
              </a:rPr>
              <a:t>Защита и восстановление </a:t>
            </a:r>
            <a:r>
              <a:rPr lang="ru-RU" sz="3100" dirty="0">
                <a:solidFill>
                  <a:schemeClr val="tx1"/>
                </a:solidFill>
              </a:rPr>
              <a:t>нарушенных в результате совершения </a:t>
            </a:r>
            <a:r>
              <a:rPr lang="ru-RU" sz="3100" dirty="0" smtClean="0">
                <a:solidFill>
                  <a:schemeClr val="tx1"/>
                </a:solidFill>
              </a:rPr>
              <a:t>правонарушений</a:t>
            </a:r>
            <a:r>
              <a:rPr lang="ru-RU" sz="3100" dirty="0">
                <a:solidFill>
                  <a:schemeClr val="tx1"/>
                </a:solidFill>
              </a:rPr>
              <a:t>, создающих условия для коррупции, или коррупционных право-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нарушений, </a:t>
            </a:r>
            <a:r>
              <a:rPr lang="ru-RU" sz="3100" b="1" dirty="0">
                <a:solidFill>
                  <a:srgbClr val="7030A0"/>
                </a:solidFill>
              </a:rPr>
              <a:t>прав </a:t>
            </a:r>
            <a:r>
              <a:rPr lang="ru-RU" sz="3100" dirty="0">
                <a:solidFill>
                  <a:schemeClr val="tx1"/>
                </a:solidFill>
              </a:rPr>
              <a:t>может осуществляться </a:t>
            </a: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в </a:t>
            </a:r>
            <a:r>
              <a:rPr lang="ru-RU" sz="3100" dirty="0">
                <a:solidFill>
                  <a:schemeClr val="tx1"/>
                </a:solidFill>
              </a:rPr>
              <a:t>следующих порядках</a:t>
            </a:r>
            <a:r>
              <a:rPr lang="ru-RU" sz="3100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8316416" cy="4221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sz="4600" b="1" dirty="0" smtClean="0">
                <a:solidFill>
                  <a:schemeClr val="tx1"/>
                </a:solidFill>
              </a:rPr>
              <a:t>1</a:t>
            </a:r>
            <a:r>
              <a:rPr lang="ru-RU" sz="4600" b="1" dirty="0">
                <a:solidFill>
                  <a:schemeClr val="tx1"/>
                </a:solidFill>
              </a:rPr>
              <a:t>) административном;</a:t>
            </a:r>
          </a:p>
          <a:p>
            <a:r>
              <a:rPr lang="ru-RU" sz="4600" b="1" dirty="0">
                <a:solidFill>
                  <a:schemeClr val="tx1"/>
                </a:solidFill>
              </a:rPr>
              <a:t>2) судебном.</a:t>
            </a:r>
          </a:p>
          <a:p>
            <a:r>
              <a:rPr lang="ru-RU" sz="3300" b="1" dirty="0">
                <a:solidFill>
                  <a:srgbClr val="7030A0"/>
                </a:solidFill>
              </a:rPr>
              <a:t>Административный порядок </a:t>
            </a:r>
            <a:r>
              <a:rPr lang="ru-RU" sz="3300" dirty="0">
                <a:solidFill>
                  <a:schemeClr val="tx1"/>
                </a:solidFill>
              </a:rPr>
              <a:t>предполагает обращение к </a:t>
            </a:r>
            <a:r>
              <a:rPr lang="ru-RU" sz="3300" dirty="0" smtClean="0">
                <a:solidFill>
                  <a:schemeClr val="tx1"/>
                </a:solidFill>
              </a:rPr>
              <a:t>уполномоченному </a:t>
            </a:r>
            <a:r>
              <a:rPr lang="ru-RU" sz="3300" dirty="0">
                <a:solidFill>
                  <a:schemeClr val="tx1"/>
                </a:solidFill>
              </a:rPr>
              <a:t>принимать решения должностному лицу или вышестоящий орган</a:t>
            </a:r>
          </a:p>
          <a:p>
            <a:r>
              <a:rPr lang="ru-RU" sz="3300" dirty="0">
                <a:solidFill>
                  <a:schemeClr val="tx1"/>
                </a:solidFill>
              </a:rPr>
              <a:t>по отношению к органу, принявшему решение или выполнившему </a:t>
            </a:r>
            <a:r>
              <a:rPr lang="ru-RU" sz="3300" dirty="0" smtClean="0">
                <a:solidFill>
                  <a:schemeClr val="tx1"/>
                </a:solidFill>
              </a:rPr>
              <a:t>действие</a:t>
            </a:r>
            <a:r>
              <a:rPr lang="ru-RU" sz="3300" dirty="0">
                <a:solidFill>
                  <a:schemeClr val="tx1"/>
                </a:solidFill>
              </a:rPr>
              <a:t>. Административный порядок может предшествовать обращению </a:t>
            </a:r>
            <a:r>
              <a:rPr lang="ru-RU" sz="3300" dirty="0" smtClean="0">
                <a:solidFill>
                  <a:schemeClr val="tx1"/>
                </a:solidFill>
              </a:rPr>
              <a:t>в суд</a:t>
            </a:r>
            <a:r>
              <a:rPr lang="ru-RU" sz="33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3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7030A0"/>
                </a:solidFill>
              </a:rPr>
              <a:t>Судебный порядок </a:t>
            </a:r>
            <a:r>
              <a:rPr lang="ru-RU" sz="3600" dirty="0">
                <a:solidFill>
                  <a:schemeClr val="tx1"/>
                </a:solidFill>
              </a:rPr>
              <a:t>предполагает </a:t>
            </a:r>
            <a:r>
              <a:rPr lang="ru-RU" sz="3600" b="1" dirty="0">
                <a:solidFill>
                  <a:srgbClr val="7030A0"/>
                </a:solidFill>
              </a:rPr>
              <a:t>обращение в суд </a:t>
            </a:r>
            <a:r>
              <a:rPr lang="ru-RU" sz="3600" dirty="0">
                <a:solidFill>
                  <a:schemeClr val="tx1"/>
                </a:solidFill>
              </a:rPr>
              <a:t>по подведомственности и подсудности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 </a:t>
            </a:r>
            <a:r>
              <a:rPr lang="ru-RU" sz="3600" dirty="0">
                <a:solidFill>
                  <a:schemeClr val="tx1"/>
                </a:solidFill>
              </a:rPr>
              <a:t>соответствующим исковым заявлением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316416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sz="3700" dirty="0" smtClean="0">
                <a:solidFill>
                  <a:schemeClr val="tx1"/>
                </a:solidFill>
              </a:rPr>
              <a:t>В </a:t>
            </a:r>
            <a:r>
              <a:rPr lang="ru-RU" sz="3700" dirty="0">
                <a:solidFill>
                  <a:schemeClr val="tx1"/>
                </a:solidFill>
              </a:rPr>
              <a:t>соответствии со ст. 41 Закона Республики Беларусь </a:t>
            </a:r>
            <a:endParaRPr lang="ru-RU" sz="3700" dirty="0" smtClean="0">
              <a:solidFill>
                <a:schemeClr val="tx1"/>
              </a:solidFill>
            </a:endParaRPr>
          </a:p>
          <a:p>
            <a:r>
              <a:rPr lang="ru-RU" sz="3700" dirty="0" smtClean="0">
                <a:solidFill>
                  <a:schemeClr val="tx1"/>
                </a:solidFill>
              </a:rPr>
              <a:t>«</a:t>
            </a:r>
            <a:r>
              <a:rPr lang="ru-RU" sz="3700" dirty="0">
                <a:solidFill>
                  <a:schemeClr val="tx1"/>
                </a:solidFill>
              </a:rPr>
              <a:t>О борьбе </a:t>
            </a:r>
            <a:r>
              <a:rPr lang="ru-RU" sz="3700" dirty="0" smtClean="0">
                <a:solidFill>
                  <a:schemeClr val="tx1"/>
                </a:solidFill>
              </a:rPr>
              <a:t>с коррупцией</a:t>
            </a:r>
            <a:r>
              <a:rPr lang="ru-RU" sz="3700" dirty="0">
                <a:solidFill>
                  <a:schemeClr val="tx1"/>
                </a:solidFill>
              </a:rPr>
              <a:t>» </a:t>
            </a:r>
            <a:r>
              <a:rPr lang="ru-RU" sz="3700" b="1" u="sng" dirty="0">
                <a:solidFill>
                  <a:srgbClr val="FF0000"/>
                </a:solidFill>
              </a:rPr>
              <a:t>решения</a:t>
            </a:r>
            <a:r>
              <a:rPr lang="ru-RU" sz="3700" b="1" dirty="0">
                <a:solidFill>
                  <a:srgbClr val="FF0000"/>
                </a:solidFill>
              </a:rPr>
              <a:t>, </a:t>
            </a:r>
            <a:r>
              <a:rPr lang="ru-RU" sz="3700" dirty="0">
                <a:solidFill>
                  <a:srgbClr val="FF0000"/>
                </a:solidFill>
              </a:rPr>
              <a:t>принятые в результате совершения </a:t>
            </a:r>
            <a:r>
              <a:rPr lang="ru-RU" sz="3700" dirty="0" smtClean="0">
                <a:solidFill>
                  <a:srgbClr val="FF0000"/>
                </a:solidFill>
              </a:rPr>
              <a:t>правонарушений</a:t>
            </a:r>
            <a:r>
              <a:rPr lang="ru-RU" sz="3700" dirty="0">
                <a:solidFill>
                  <a:srgbClr val="FF0000"/>
                </a:solidFill>
              </a:rPr>
              <a:t>, создающих условия для коррупции, или коррупционных </a:t>
            </a:r>
            <a:r>
              <a:rPr lang="ru-RU" sz="3700" dirty="0" smtClean="0">
                <a:solidFill>
                  <a:srgbClr val="FF0000"/>
                </a:solidFill>
              </a:rPr>
              <a:t>правонарушений</a:t>
            </a:r>
            <a:r>
              <a:rPr lang="ru-RU" sz="3700" dirty="0">
                <a:solidFill>
                  <a:srgbClr val="FF0000"/>
                </a:solidFill>
              </a:rPr>
              <a:t>, </a:t>
            </a:r>
            <a:r>
              <a:rPr lang="ru-RU" sz="3700" b="1" u="sng" dirty="0">
                <a:solidFill>
                  <a:srgbClr val="FF0000"/>
                </a:solidFill>
              </a:rPr>
              <a:t>могут быть отменены</a:t>
            </a:r>
            <a:r>
              <a:rPr lang="ru-RU" sz="3700" dirty="0">
                <a:solidFill>
                  <a:schemeClr val="tx1"/>
                </a:solidFill>
              </a:rPr>
              <a:t> государственным органом, </a:t>
            </a:r>
            <a:r>
              <a:rPr lang="ru-RU" sz="3700" dirty="0" smtClean="0">
                <a:solidFill>
                  <a:schemeClr val="tx1"/>
                </a:solidFill>
              </a:rPr>
              <a:t>иной организацией </a:t>
            </a:r>
            <a:r>
              <a:rPr lang="ru-RU" sz="3700" dirty="0">
                <a:solidFill>
                  <a:schemeClr val="tx1"/>
                </a:solidFill>
              </a:rPr>
              <a:t>или должностным лицом, уполномоченными на их принятие</a:t>
            </a:r>
            <a:r>
              <a:rPr lang="ru-RU" sz="3700" dirty="0" smtClean="0">
                <a:solidFill>
                  <a:schemeClr val="tx1"/>
                </a:solidFill>
              </a:rPr>
              <a:t>, либо </a:t>
            </a:r>
            <a:r>
              <a:rPr lang="ru-RU" sz="3700" dirty="0">
                <a:solidFill>
                  <a:schemeClr val="tx1"/>
                </a:solidFill>
              </a:rPr>
              <a:t>вышестоящим государственным органом, иной вышестоящей </a:t>
            </a:r>
            <a:r>
              <a:rPr lang="ru-RU" sz="3700" dirty="0" smtClean="0">
                <a:solidFill>
                  <a:schemeClr val="tx1"/>
                </a:solidFill>
              </a:rPr>
              <a:t>организацией</a:t>
            </a:r>
            <a:r>
              <a:rPr lang="ru-RU" sz="3700" dirty="0">
                <a:solidFill>
                  <a:schemeClr val="tx1"/>
                </a:solidFill>
              </a:rPr>
              <a:t>, вышестоящим должностным лицом или судом по иску </a:t>
            </a:r>
            <a:r>
              <a:rPr lang="ru-RU" sz="3700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sz="3700" dirty="0">
                <a:solidFill>
                  <a:schemeClr val="tx1"/>
                </a:solidFill>
              </a:rPr>
              <a:t>органов, иных организаций или граждан Республики Беларусь.</a:t>
            </a:r>
          </a:p>
          <a:p>
            <a:r>
              <a:rPr lang="ru-RU" dirty="0">
                <a:solidFill>
                  <a:schemeClr val="tx1"/>
                </a:solidFill>
              </a:rPr>
              <a:t>Физическое или юридическое лицо, чьи права и охраняемые законом </a:t>
            </a:r>
            <a:r>
              <a:rPr lang="ru-RU" dirty="0" smtClean="0">
                <a:solidFill>
                  <a:schemeClr val="tx1"/>
                </a:solidFill>
              </a:rPr>
              <a:t>интересы </a:t>
            </a:r>
            <a:r>
              <a:rPr lang="ru-RU" dirty="0">
                <a:solidFill>
                  <a:schemeClr val="tx1"/>
                </a:solidFill>
              </a:rPr>
              <a:t>ущемлены в результате принятия таких решений, вправе </a:t>
            </a:r>
            <a:r>
              <a:rPr lang="ru-RU" dirty="0" smtClean="0">
                <a:solidFill>
                  <a:schemeClr val="tx1"/>
                </a:solidFill>
              </a:rPr>
              <a:t>обжаловать их </a:t>
            </a:r>
            <a:r>
              <a:rPr lang="ru-RU" dirty="0">
                <a:solidFill>
                  <a:schemeClr val="tx1"/>
                </a:solidFill>
              </a:rPr>
              <a:t>в судебном порядке.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47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316416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 отдельных случаях в рамках уголовного судопроизводства может</a:t>
            </a:r>
          </a:p>
          <a:p>
            <a:r>
              <a:rPr lang="ru-RU" dirty="0">
                <a:solidFill>
                  <a:schemeClr val="tx1"/>
                </a:solidFill>
              </a:rPr>
              <a:t>быть рассмотрен </a:t>
            </a:r>
            <a:r>
              <a:rPr lang="ru-RU" b="1" dirty="0">
                <a:solidFill>
                  <a:srgbClr val="FF0000"/>
                </a:solidFill>
              </a:rPr>
              <a:t>гражданский иск </a:t>
            </a:r>
            <a:r>
              <a:rPr lang="ru-RU" dirty="0">
                <a:solidFill>
                  <a:schemeClr val="tx1"/>
                </a:solidFill>
              </a:rPr>
              <a:t>о возмещении и причиненного в </a:t>
            </a:r>
            <a:r>
              <a:rPr lang="ru-RU" dirty="0" smtClean="0">
                <a:solidFill>
                  <a:schemeClr val="tx1"/>
                </a:solidFill>
              </a:rPr>
              <a:t>результате </a:t>
            </a:r>
            <a:r>
              <a:rPr lang="ru-RU" dirty="0">
                <a:solidFill>
                  <a:schemeClr val="tx1"/>
                </a:solidFill>
              </a:rPr>
              <a:t>совершения правонарушений, создающих условия для коррупции, или</a:t>
            </a:r>
          </a:p>
          <a:p>
            <a:r>
              <a:rPr lang="ru-RU" dirty="0">
                <a:solidFill>
                  <a:schemeClr val="tx1"/>
                </a:solidFill>
              </a:rPr>
              <a:t>непосредственно коррупционных правонарушений, ущерба.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 соответствии со ст. 42 Закона Республики Беларусь «О борьбе с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коррупцией</a:t>
            </a:r>
            <a:r>
              <a:rPr lang="ru-RU" dirty="0" smtClean="0">
                <a:solidFill>
                  <a:schemeClr val="tx1"/>
                </a:solidFill>
              </a:rPr>
              <a:t>»: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вред</a:t>
            </a:r>
            <a:r>
              <a:rPr lang="ru-RU" sz="2800" dirty="0">
                <a:solidFill>
                  <a:schemeClr val="tx1"/>
                </a:solidFill>
              </a:rPr>
              <a:t>, причиненный совершением правонарушения, </a:t>
            </a:r>
            <a:r>
              <a:rPr lang="ru-RU" sz="2800" dirty="0" smtClean="0">
                <a:solidFill>
                  <a:schemeClr val="tx1"/>
                </a:solidFill>
              </a:rPr>
              <a:t>создающего </a:t>
            </a:r>
            <a:r>
              <a:rPr lang="ru-RU" sz="2800" dirty="0">
                <a:solidFill>
                  <a:schemeClr val="tx1"/>
                </a:solidFill>
              </a:rPr>
              <a:t>условия для коррупции, или коррупционного правонарушения, </a:t>
            </a:r>
            <a:r>
              <a:rPr lang="ru-RU" sz="2800" b="1" dirty="0" smtClean="0">
                <a:solidFill>
                  <a:srgbClr val="FF0000"/>
                </a:solidFill>
              </a:rPr>
              <a:t>возмещается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в порядке, установленном законом</a:t>
            </a:r>
            <a:r>
              <a:rPr lang="ru-RU" sz="2800" dirty="0" smtClean="0">
                <a:solidFill>
                  <a:schemeClr val="tx1"/>
                </a:solidFill>
              </a:rPr>
              <a:t>. По </a:t>
            </a:r>
            <a:r>
              <a:rPr lang="ru-RU" sz="2800" dirty="0">
                <a:solidFill>
                  <a:schemeClr val="tx1"/>
                </a:solidFill>
              </a:rPr>
              <a:t>требованиям, связанным с возмещением вреда, причиненного </a:t>
            </a:r>
            <a:r>
              <a:rPr lang="ru-RU" sz="2800" dirty="0" smtClean="0">
                <a:solidFill>
                  <a:schemeClr val="tx1"/>
                </a:solidFill>
              </a:rPr>
              <a:t>совершением </a:t>
            </a:r>
            <a:r>
              <a:rPr lang="ru-RU" sz="2800" dirty="0">
                <a:solidFill>
                  <a:schemeClr val="tx1"/>
                </a:solidFill>
              </a:rPr>
              <a:t>правонарушения, создающего условия для коррупции, или </a:t>
            </a:r>
            <a:r>
              <a:rPr lang="ru-RU" sz="2800" dirty="0" smtClean="0">
                <a:solidFill>
                  <a:schemeClr val="tx1"/>
                </a:solidFill>
              </a:rPr>
              <a:t>коррупционного </a:t>
            </a:r>
            <a:r>
              <a:rPr lang="ru-RU" sz="2800" dirty="0">
                <a:solidFill>
                  <a:schemeClr val="tx1"/>
                </a:solidFill>
              </a:rPr>
              <a:t>правонарушения, устанавливается </a:t>
            </a:r>
            <a:r>
              <a:rPr lang="ru-RU" sz="2800" b="1" dirty="0">
                <a:solidFill>
                  <a:srgbClr val="FF0000"/>
                </a:solidFill>
              </a:rPr>
              <a:t>десятилетний </a:t>
            </a:r>
            <a:r>
              <a:rPr lang="ru-RU" sz="2800" b="1" dirty="0" smtClean="0">
                <a:solidFill>
                  <a:srgbClr val="FF0000"/>
                </a:solidFill>
              </a:rPr>
              <a:t>срок исковой </a:t>
            </a:r>
            <a:r>
              <a:rPr lang="ru-RU" sz="2800" b="1" dirty="0">
                <a:solidFill>
                  <a:srgbClr val="FF0000"/>
                </a:solidFill>
              </a:rPr>
              <a:t>давности</a:t>
            </a:r>
            <a:r>
              <a:rPr lang="ru-RU" sz="2800" dirty="0">
                <a:solidFill>
                  <a:schemeClr val="tx1"/>
                </a:solidFill>
              </a:rPr>
              <a:t>, исчисляемый </a:t>
            </a:r>
            <a:r>
              <a:rPr lang="ru-RU" sz="2800" dirty="0">
                <a:solidFill>
                  <a:srgbClr val="FF0000"/>
                </a:solidFill>
              </a:rPr>
              <a:t>со дня их </a:t>
            </a:r>
            <a:r>
              <a:rPr lang="ru-RU" sz="2800" dirty="0" smtClean="0">
                <a:solidFill>
                  <a:srgbClr val="FF0000"/>
                </a:solidFill>
              </a:rPr>
              <a:t>совершения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endParaRPr lang="ru-RU" sz="7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(Общий срок возмещения вреда по ГК РБ   ̶  3 года).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Лицо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чьи законные права и интересы были нарушены, имеет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право 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обратиться в суд в течение 10 лет.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9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1683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Коррупционные </a:t>
            </a:r>
            <a:r>
              <a:rPr lang="ru-RU" sz="4000" b="1" dirty="0" smtClean="0">
                <a:solidFill>
                  <a:schemeClr val="tx1"/>
                </a:solidFill>
              </a:rPr>
              <a:t>правонарушения (преступления) характеризуются 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высокой </a:t>
            </a:r>
            <a:r>
              <a:rPr lang="ru-RU" sz="4000" b="1" i="1" dirty="0">
                <a:solidFill>
                  <a:srgbClr val="FF0000"/>
                </a:solidFill>
              </a:rPr>
              <a:t>степенью латентности.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8316416" cy="494116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Даже </a:t>
            </a:r>
            <a:r>
              <a:rPr lang="ru-RU" dirty="0">
                <a:solidFill>
                  <a:schemeClr val="tx1"/>
                </a:solidFill>
              </a:rPr>
              <a:t>несмотря на заметные </a:t>
            </a:r>
            <a:r>
              <a:rPr lang="ru-RU" dirty="0" smtClean="0">
                <a:solidFill>
                  <a:schemeClr val="tx1"/>
                </a:solidFill>
              </a:rPr>
              <a:t>результаты </a:t>
            </a:r>
            <a:r>
              <a:rPr lang="ru-RU" dirty="0">
                <a:solidFill>
                  <a:schemeClr val="tx1"/>
                </a:solidFill>
              </a:rPr>
              <a:t>антикоррупционной деятельности, можно констатировать, </a:t>
            </a:r>
            <a:r>
              <a:rPr lang="ru-RU" dirty="0" smtClean="0">
                <a:solidFill>
                  <a:schemeClr val="tx1"/>
                </a:solidFill>
              </a:rPr>
              <a:t>что </a:t>
            </a:r>
            <a:r>
              <a:rPr lang="ru-RU" b="1" i="1" dirty="0" smtClean="0">
                <a:solidFill>
                  <a:srgbClr val="7030A0"/>
                </a:solidFill>
              </a:rPr>
              <a:t>большая </a:t>
            </a:r>
            <a:r>
              <a:rPr lang="ru-RU" b="1" i="1" dirty="0">
                <a:solidFill>
                  <a:srgbClr val="7030A0"/>
                </a:solidFill>
              </a:rPr>
              <a:t>часть из них остаются невыявленными. </a:t>
            </a:r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Вследствие </a:t>
            </a:r>
            <a:r>
              <a:rPr lang="ru-RU" dirty="0">
                <a:solidFill>
                  <a:schemeClr val="tx1"/>
                </a:solidFill>
              </a:rPr>
              <a:t>этого </a:t>
            </a:r>
            <a:r>
              <a:rPr lang="ru-RU" dirty="0" smtClean="0">
                <a:solidFill>
                  <a:schemeClr val="tx1"/>
                </a:solidFill>
              </a:rPr>
              <a:t>осуществляется </a:t>
            </a:r>
            <a:r>
              <a:rPr lang="ru-RU" dirty="0">
                <a:solidFill>
                  <a:schemeClr val="tx1"/>
                </a:solidFill>
              </a:rPr>
              <a:t>поиск решений не просто превентивного воздействия, а расширяющих</a:t>
            </a:r>
          </a:p>
          <a:p>
            <a:r>
              <a:rPr lang="ru-RU" dirty="0">
                <a:solidFill>
                  <a:schemeClr val="tx1"/>
                </a:solidFill>
              </a:rPr>
              <a:t>реституционные начала даже в условиях неочевидности (недоказанности)</a:t>
            </a:r>
          </a:p>
          <a:p>
            <a:r>
              <a:rPr lang="ru-RU" dirty="0">
                <a:solidFill>
                  <a:schemeClr val="tx1"/>
                </a:solidFill>
              </a:rPr>
              <a:t>правонарушений.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Ли </a:t>
            </a:r>
            <a:r>
              <a:rPr lang="ru-RU" sz="2800" b="1" dirty="0" err="1" smtClean="0">
                <a:solidFill>
                  <a:schemeClr val="tx1"/>
                </a:solidFill>
              </a:rPr>
              <a:t>Куан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Ю </a:t>
            </a:r>
            <a:r>
              <a:rPr lang="ru-RU" sz="2800" dirty="0" smtClean="0">
                <a:solidFill>
                  <a:schemeClr val="tx1"/>
                </a:solidFill>
              </a:rPr>
              <a:t>(1923</a:t>
            </a:r>
            <a:r>
              <a:rPr lang="ru-RU" sz="2800" dirty="0">
                <a:solidFill>
                  <a:schemeClr val="tx1"/>
                </a:solidFill>
              </a:rPr>
              <a:t> — </a:t>
            </a:r>
            <a:r>
              <a:rPr lang="ru-RU" sz="2800" dirty="0" smtClean="0">
                <a:solidFill>
                  <a:schemeClr val="tx1"/>
                </a:solidFill>
              </a:rPr>
              <a:t>2015) </a:t>
            </a:r>
            <a:r>
              <a:rPr lang="ru-RU" sz="2800" dirty="0">
                <a:solidFill>
                  <a:schemeClr val="tx1"/>
                </a:solidFill>
              </a:rPr>
              <a:t>— сингапурский государственный политический деятель, первый премьер-министр Республики Сингапур (1959—1990), один из создателей сингапурского «</a:t>
            </a:r>
            <a:r>
              <a:rPr lang="ru-RU" sz="2800" dirty="0" smtClean="0">
                <a:solidFill>
                  <a:schemeClr val="tx1"/>
                </a:solidFill>
              </a:rPr>
              <a:t>экономического </a:t>
            </a:r>
            <a:r>
              <a:rPr lang="ru-RU" sz="2800" dirty="0">
                <a:solidFill>
                  <a:schemeClr val="tx1"/>
                </a:solidFill>
              </a:rPr>
              <a:t>чуда».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Под его руководством Сингапур из бедной, экономически отсталой страны «третьего мира» превратился в одно из самых богатых государств мира по ВВП на душу </a:t>
            </a:r>
            <a:r>
              <a:rPr lang="ru-RU" sz="2800" dirty="0" smtClean="0">
                <a:solidFill>
                  <a:schemeClr val="tx1"/>
                </a:solidFill>
              </a:rPr>
              <a:t>населения.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30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44000" cy="3302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1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31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98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32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57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Сингапур: ВВП </a:t>
            </a:r>
            <a:r>
              <a:rPr lang="ru-RU" b="1" dirty="0"/>
              <a:t>на душу населения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1960 г. – 427 долларов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1980 г . – 4 </a:t>
            </a:r>
            <a:r>
              <a:rPr lang="ru-RU" sz="4800" dirty="0">
                <a:solidFill>
                  <a:schemeClr val="tx1"/>
                </a:solidFill>
              </a:rPr>
              <a:t>926 долларов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1990 г. </a:t>
            </a:r>
            <a:r>
              <a:rPr lang="ru-RU" sz="4800" dirty="0">
                <a:solidFill>
                  <a:schemeClr val="tx1"/>
                </a:solidFill>
              </a:rPr>
              <a:t>– 11 864 </a:t>
            </a:r>
            <a:r>
              <a:rPr lang="ru-RU" sz="4800" dirty="0" smtClean="0">
                <a:solidFill>
                  <a:schemeClr val="tx1"/>
                </a:solidFill>
              </a:rPr>
              <a:t>доллара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2000 г. – 23 792 </a:t>
            </a:r>
            <a:r>
              <a:rPr lang="ru-RU" sz="4800" dirty="0">
                <a:solidFill>
                  <a:schemeClr val="tx1"/>
                </a:solidFill>
              </a:rPr>
              <a:t>доллара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2017 г. – 57 000 долларов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0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Республика Беларусь: ВВП на душу населения </a:t>
            </a:r>
            <a:r>
              <a:rPr lang="ru-RU" i="1" dirty="0" smtClean="0"/>
              <a:t>(Всемирный банк)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1990 г. – 2 </a:t>
            </a:r>
            <a:r>
              <a:rPr lang="ru-RU" sz="5400" dirty="0">
                <a:solidFill>
                  <a:schemeClr val="tx1"/>
                </a:solidFill>
              </a:rPr>
              <a:t>120 долларов</a:t>
            </a:r>
          </a:p>
          <a:p>
            <a:r>
              <a:rPr lang="ru-RU" sz="5400" dirty="0" smtClean="0">
                <a:solidFill>
                  <a:schemeClr val="tx1"/>
                </a:solidFill>
              </a:rPr>
              <a:t>2000 г. – 1 276 долларов</a:t>
            </a:r>
            <a:endParaRPr lang="ru-RU" sz="5400" dirty="0">
              <a:solidFill>
                <a:schemeClr val="tx1"/>
              </a:solidFill>
            </a:endParaRPr>
          </a:p>
          <a:p>
            <a:r>
              <a:rPr lang="ru-RU" sz="5400" dirty="0" smtClean="0">
                <a:solidFill>
                  <a:schemeClr val="tx1"/>
                </a:solidFill>
              </a:rPr>
              <a:t>2010 г. – 6 029 долларов</a:t>
            </a:r>
            <a:endParaRPr lang="ru-RU" sz="5400" dirty="0">
              <a:solidFill>
                <a:schemeClr val="tx1"/>
              </a:solidFill>
            </a:endParaRPr>
          </a:p>
          <a:p>
            <a:r>
              <a:rPr lang="ru-RU" sz="5400" dirty="0" smtClean="0">
                <a:solidFill>
                  <a:schemeClr val="tx1"/>
                </a:solidFill>
              </a:rPr>
              <a:t>2015 г. – 5 049 долларов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3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35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" y="0"/>
            <a:ext cx="9324528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/>
              <a:t>ВВП </a:t>
            </a:r>
            <a:r>
              <a:rPr lang="ru-RU" sz="4000" b="1" dirty="0"/>
              <a:t>на душу </a:t>
            </a:r>
            <a:r>
              <a:rPr lang="ru-RU" sz="4000" b="1" dirty="0" smtClean="0"/>
              <a:t>населения </a:t>
            </a:r>
            <a:r>
              <a:rPr lang="ru-RU" sz="4000" i="1" dirty="0" smtClean="0"/>
              <a:t>(2018 г., МВФ)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40768"/>
            <a:ext cx="9144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87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/>
              <a:t>ВВП </a:t>
            </a:r>
            <a:r>
              <a:rPr lang="ru-RU" sz="4000" b="1" dirty="0"/>
              <a:t>на душу </a:t>
            </a:r>
            <a:r>
              <a:rPr lang="ru-RU" sz="4000" b="1" dirty="0" smtClean="0"/>
              <a:t>населения </a:t>
            </a:r>
            <a:r>
              <a:rPr lang="ru-RU" sz="4000" i="1" dirty="0" smtClean="0"/>
              <a:t>(2018 г., МВФ)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Беларусь с показателем </a:t>
            </a:r>
            <a:r>
              <a:rPr lang="ru-RU" b="1" dirty="0">
                <a:solidFill>
                  <a:srgbClr val="FF0000"/>
                </a:solidFill>
              </a:rPr>
              <a:t>6 020 долларов на душу населения </a:t>
            </a:r>
            <a:r>
              <a:rPr lang="ru-RU" dirty="0">
                <a:solidFill>
                  <a:schemeClr val="tx1"/>
                </a:solidFill>
              </a:rPr>
              <a:t>входит в категорию стран «от 5 до 9,9 тысяч долларов».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 </a:t>
            </a:r>
            <a:r>
              <a:rPr lang="ru-RU" dirty="0">
                <a:solidFill>
                  <a:schemeClr val="tx1"/>
                </a:solidFill>
              </a:rPr>
              <a:t>всех бывших республик </a:t>
            </a:r>
            <a:r>
              <a:rPr lang="ru-RU" dirty="0" smtClean="0">
                <a:solidFill>
                  <a:schemeClr val="tx1"/>
                </a:solidFill>
              </a:rPr>
              <a:t>СССР, </a:t>
            </a:r>
            <a:r>
              <a:rPr lang="ru-RU" dirty="0">
                <a:solidFill>
                  <a:schemeClr val="tx1"/>
                </a:solidFill>
              </a:rPr>
              <a:t>попавших на карту Европы, кроме стран Балтии, данный показатель хуже.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 Литвы </a:t>
            </a:r>
            <a:r>
              <a:rPr lang="ru-RU" dirty="0">
                <a:solidFill>
                  <a:schemeClr val="tx1"/>
                </a:solidFill>
              </a:rPr>
              <a:t>ВВП на душу населения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>
                <a:solidFill>
                  <a:schemeClr val="tx1"/>
                </a:solidFill>
              </a:rPr>
              <a:t>18 857 долларов, у Латвии – 17 634 доллара, у Польши – 14 469 долларов, а </a:t>
            </a:r>
            <a:r>
              <a:rPr lang="ru-RU" dirty="0" smtClean="0">
                <a:solidFill>
                  <a:schemeClr val="tx1"/>
                </a:solidFill>
              </a:rPr>
              <a:t>у Украины </a:t>
            </a:r>
            <a:r>
              <a:rPr lang="ru-RU" dirty="0">
                <a:solidFill>
                  <a:schemeClr val="tx1"/>
                </a:solidFill>
              </a:rPr>
              <a:t>– 2 964 доллара.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47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926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ВВП </a:t>
            </a:r>
            <a:r>
              <a:rPr lang="ru-RU" sz="4000" b="1" dirty="0"/>
              <a:t>на душу </a:t>
            </a:r>
            <a:r>
              <a:rPr lang="ru-RU" sz="4000" b="1" dirty="0" smtClean="0"/>
              <a:t>населения </a:t>
            </a:r>
            <a:r>
              <a:rPr lang="ru-RU" sz="4000" i="1" dirty="0" smtClean="0"/>
              <a:t>(2018 г., МВФ)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38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0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926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>ВВП </a:t>
            </a:r>
            <a:r>
              <a:rPr lang="ru-RU" sz="4000" b="1" dirty="0"/>
              <a:t>на душу </a:t>
            </a:r>
            <a:r>
              <a:rPr lang="ru-RU" sz="4000" b="1" dirty="0" smtClean="0"/>
              <a:t>населения </a:t>
            </a:r>
            <a:r>
              <a:rPr lang="ru-RU" sz="4000" i="1" dirty="0" smtClean="0"/>
              <a:t>(2018 г., МВФ)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39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3999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3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4928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Ст. 36 Закона Республики Беларусь «О борьбе с коррупцией» </a:t>
            </a:r>
            <a:r>
              <a:rPr lang="ru-RU" sz="3200" dirty="0" smtClean="0"/>
              <a:t>регламентирует </a:t>
            </a:r>
            <a:r>
              <a:rPr lang="ru-RU" sz="3200" i="1" dirty="0">
                <a:solidFill>
                  <a:srgbClr val="FF0000"/>
                </a:solidFill>
              </a:rPr>
              <a:t>изъятие имущества (взыскание расходов)</a:t>
            </a:r>
            <a:r>
              <a:rPr lang="ru-RU" sz="3200" dirty="0"/>
              <a:t>, стоимость </a:t>
            </a:r>
            <a:r>
              <a:rPr lang="ru-RU" sz="3200" dirty="0" smtClean="0"/>
              <a:t>которого (</a:t>
            </a:r>
            <a:r>
              <a:rPr lang="ru-RU" sz="3200" dirty="0"/>
              <a:t>размер которых) </a:t>
            </a:r>
            <a:r>
              <a:rPr lang="ru-RU" sz="3200" b="1" dirty="0">
                <a:solidFill>
                  <a:srgbClr val="FF0000"/>
                </a:solidFill>
              </a:rPr>
              <a:t>превышает доходы, полученные из законных источников.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92896"/>
            <a:ext cx="8316416" cy="43651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5434"/>
            <a:ext cx="4503440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812" y="4652675"/>
            <a:ext cx="2915816" cy="218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440" y="2485434"/>
            <a:ext cx="4640560" cy="216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19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1328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Повышение уровня правосознания=снижение уровня коррупции!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9144000" cy="4221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40</a:t>
            </a:fld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0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Государственные органы, иные организации, должностные лица, в </a:t>
            </a:r>
            <a:r>
              <a:rPr lang="ru-RU" sz="2600" dirty="0" smtClean="0">
                <a:solidFill>
                  <a:schemeClr val="tx1"/>
                </a:solidFill>
              </a:rPr>
              <a:t>которые </a:t>
            </a:r>
            <a:r>
              <a:rPr lang="ru-RU" sz="2600" dirty="0">
                <a:solidFill>
                  <a:schemeClr val="tx1"/>
                </a:solidFill>
              </a:rPr>
              <a:t>(которым) государственные должностные лица, занимающие </a:t>
            </a:r>
            <a:r>
              <a:rPr lang="ru-RU" sz="2600" dirty="0" smtClean="0">
                <a:solidFill>
                  <a:schemeClr val="tx1"/>
                </a:solidFill>
              </a:rPr>
              <a:t>ответственное </a:t>
            </a:r>
            <a:r>
              <a:rPr lang="ru-RU" sz="2600" dirty="0">
                <a:solidFill>
                  <a:schemeClr val="tx1"/>
                </a:solidFill>
              </a:rPr>
              <a:t>положение, лица, поступившие на государственную службу </a:t>
            </a:r>
            <a:r>
              <a:rPr lang="ru-RU" sz="2600" dirty="0" smtClean="0">
                <a:solidFill>
                  <a:schemeClr val="tx1"/>
                </a:solidFill>
              </a:rPr>
              <a:t>путем избрания</a:t>
            </a:r>
            <a:r>
              <a:rPr lang="ru-RU" sz="2600" dirty="0">
                <a:solidFill>
                  <a:schemeClr val="tx1"/>
                </a:solidFill>
              </a:rPr>
              <a:t>, их супруг (супруга), несовершеннолетние дети, в том числе </a:t>
            </a:r>
            <a:r>
              <a:rPr lang="ru-RU" sz="2600" dirty="0" smtClean="0">
                <a:solidFill>
                  <a:schemeClr val="tx1"/>
                </a:solidFill>
              </a:rPr>
              <a:t>усыновленные </a:t>
            </a:r>
            <a:r>
              <a:rPr lang="ru-RU" sz="2600" dirty="0">
                <a:solidFill>
                  <a:schemeClr val="tx1"/>
                </a:solidFill>
              </a:rPr>
              <a:t>(удочеренные), совершеннолетние близкие родственники, </a:t>
            </a:r>
            <a:r>
              <a:rPr lang="ru-RU" sz="2600" dirty="0" smtClean="0">
                <a:solidFill>
                  <a:schemeClr val="tx1"/>
                </a:solidFill>
              </a:rPr>
              <a:t>совместно </a:t>
            </a:r>
            <a:r>
              <a:rPr lang="ru-RU" sz="2600" dirty="0">
                <a:solidFill>
                  <a:schemeClr val="tx1"/>
                </a:solidFill>
              </a:rPr>
              <a:t>с ними проживающие и ведущие общее хозяйство, </a:t>
            </a:r>
            <a:r>
              <a:rPr lang="ru-RU" sz="2600" b="1" i="1" dirty="0" smtClean="0">
                <a:solidFill>
                  <a:srgbClr val="FF0000"/>
                </a:solidFill>
              </a:rPr>
              <a:t>представляют ДЕКЛАРАЦИИ О ДОХОДАХ И ИМУЩЕСТВЕ</a:t>
            </a:r>
            <a:r>
              <a:rPr lang="ru-RU" sz="2600" dirty="0" smtClean="0">
                <a:solidFill>
                  <a:schemeClr val="tx1"/>
                </a:solidFill>
              </a:rPr>
              <a:t>, </a:t>
            </a:r>
            <a:r>
              <a:rPr lang="ru-RU" sz="2600" dirty="0">
                <a:solidFill>
                  <a:schemeClr val="tx1"/>
                </a:solidFill>
              </a:rPr>
              <a:t>а также </a:t>
            </a:r>
            <a:r>
              <a:rPr lang="ru-RU" sz="2600" b="1" i="1" dirty="0" smtClean="0">
                <a:solidFill>
                  <a:srgbClr val="FF0000"/>
                </a:solidFill>
              </a:rPr>
              <a:t>НАЛОГОВЫЕ ОРГАНЫ осуществляют контроль </a:t>
            </a:r>
            <a:r>
              <a:rPr lang="ru-RU" sz="2600" b="1" i="1" dirty="0">
                <a:solidFill>
                  <a:srgbClr val="FF0000"/>
                </a:solidFill>
              </a:rPr>
              <a:t>за соответствием стоимости</a:t>
            </a:r>
            <a:r>
              <a:rPr lang="ru-RU" sz="2600" dirty="0">
                <a:solidFill>
                  <a:schemeClr val="tx1"/>
                </a:solidFill>
              </a:rPr>
              <a:t> принадлежащего указанным </a:t>
            </a:r>
            <a:r>
              <a:rPr lang="ru-RU" sz="2600" dirty="0" smtClean="0">
                <a:solidFill>
                  <a:schemeClr val="tx1"/>
                </a:solidFill>
              </a:rPr>
              <a:t>лицам имущества</a:t>
            </a:r>
            <a:r>
              <a:rPr lang="ru-RU" sz="2600" dirty="0">
                <a:solidFill>
                  <a:schemeClr val="tx1"/>
                </a:solidFill>
              </a:rPr>
              <a:t>, подлежащего обязательному декларированию, иных </a:t>
            </a:r>
            <a:r>
              <a:rPr lang="ru-RU" sz="2600" dirty="0" smtClean="0">
                <a:solidFill>
                  <a:schemeClr val="tx1"/>
                </a:solidFill>
              </a:rPr>
              <a:t>понесенных расходов </a:t>
            </a:r>
            <a:r>
              <a:rPr lang="ru-RU" sz="2600" dirty="0">
                <a:solidFill>
                  <a:schemeClr val="tx1"/>
                </a:solidFill>
              </a:rPr>
              <a:t>доходам, заявленным указанными лицами в декларациях о </a:t>
            </a:r>
            <a:r>
              <a:rPr lang="ru-RU" sz="2600" dirty="0" smtClean="0">
                <a:solidFill>
                  <a:schemeClr val="tx1"/>
                </a:solidFill>
              </a:rPr>
              <a:t>доходах и </a:t>
            </a:r>
            <a:r>
              <a:rPr lang="ru-RU" sz="2600" dirty="0">
                <a:solidFill>
                  <a:schemeClr val="tx1"/>
                </a:solidFill>
              </a:rPr>
              <a:t>имуществе и сведениях (пояснениях) об источниках и размерах доходов, </a:t>
            </a:r>
            <a:r>
              <a:rPr lang="ru-RU" sz="2600" dirty="0" smtClean="0">
                <a:solidFill>
                  <a:schemeClr val="tx1"/>
                </a:solidFill>
              </a:rPr>
              <a:t>за счет </a:t>
            </a:r>
            <a:r>
              <a:rPr lang="ru-RU" sz="2600" dirty="0">
                <a:solidFill>
                  <a:schemeClr val="tx1"/>
                </a:solidFill>
              </a:rPr>
              <a:t>которых приобретено такое имущество и понесены иные расходы.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3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460432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900" dirty="0">
                <a:solidFill>
                  <a:schemeClr val="tx1"/>
                </a:solidFill>
              </a:rPr>
              <a:t>В случаях установления в ходе проверки деклараций о доходах и </a:t>
            </a:r>
            <a:r>
              <a:rPr lang="ru-RU" sz="2900" dirty="0" smtClean="0">
                <a:solidFill>
                  <a:schemeClr val="tx1"/>
                </a:solidFill>
              </a:rPr>
              <a:t>имуществе </a:t>
            </a:r>
            <a:r>
              <a:rPr lang="ru-RU" sz="2900" dirty="0">
                <a:solidFill>
                  <a:schemeClr val="tx1"/>
                </a:solidFill>
              </a:rPr>
              <a:t>лиц, указанных в законе, явного </a:t>
            </a:r>
            <a:r>
              <a:rPr lang="ru-RU" sz="2900" b="1" dirty="0">
                <a:solidFill>
                  <a:srgbClr val="FF0000"/>
                </a:solidFill>
              </a:rPr>
              <a:t>превышения стоимости</a:t>
            </a:r>
            <a:r>
              <a:rPr lang="ru-RU" sz="2900" dirty="0">
                <a:solidFill>
                  <a:schemeClr val="tx1"/>
                </a:solidFill>
              </a:rPr>
              <a:t> </a:t>
            </a:r>
            <a:r>
              <a:rPr lang="ru-RU" sz="2900" dirty="0" smtClean="0">
                <a:solidFill>
                  <a:schemeClr val="tx1"/>
                </a:solidFill>
              </a:rPr>
              <a:t>принадлежащего </a:t>
            </a:r>
            <a:r>
              <a:rPr lang="ru-RU" sz="2900" dirty="0">
                <a:solidFill>
                  <a:schemeClr val="tx1"/>
                </a:solidFill>
              </a:rPr>
              <a:t>им </a:t>
            </a:r>
            <a:r>
              <a:rPr lang="ru-RU" sz="2900" b="1" dirty="0">
                <a:solidFill>
                  <a:srgbClr val="FF0000"/>
                </a:solidFill>
              </a:rPr>
              <a:t>имущества</a:t>
            </a:r>
            <a:r>
              <a:rPr lang="ru-RU" sz="2900" dirty="0">
                <a:solidFill>
                  <a:schemeClr val="tx1"/>
                </a:solidFill>
              </a:rPr>
              <a:t> и </a:t>
            </a:r>
            <a:r>
              <a:rPr lang="ru-RU" sz="2900" b="1" dirty="0">
                <a:solidFill>
                  <a:srgbClr val="FF0000"/>
                </a:solidFill>
              </a:rPr>
              <a:t>иных расходов </a:t>
            </a:r>
            <a:r>
              <a:rPr lang="ru-RU" sz="2900" dirty="0">
                <a:solidFill>
                  <a:schemeClr val="tx1"/>
                </a:solidFill>
              </a:rPr>
              <a:t>этих лиц </a:t>
            </a:r>
            <a:r>
              <a:rPr lang="ru-RU" sz="2900" b="1" dirty="0">
                <a:solidFill>
                  <a:srgbClr val="7030A0"/>
                </a:solidFill>
              </a:rPr>
              <a:t>за период, когда </a:t>
            </a:r>
            <a:r>
              <a:rPr lang="ru-RU" sz="2900" b="1" dirty="0" smtClean="0">
                <a:solidFill>
                  <a:srgbClr val="7030A0"/>
                </a:solidFill>
              </a:rPr>
              <a:t>должностные лица </a:t>
            </a:r>
            <a:r>
              <a:rPr lang="ru-RU" sz="2900" b="1" dirty="0">
                <a:solidFill>
                  <a:srgbClr val="7030A0"/>
                </a:solidFill>
              </a:rPr>
              <a:t>занимали должности, указанные в законе, но не более чем за 10 лет, </a:t>
            </a:r>
            <a:r>
              <a:rPr lang="ru-RU" sz="2900" dirty="0" smtClean="0">
                <a:solidFill>
                  <a:schemeClr val="tx1"/>
                </a:solidFill>
              </a:rPr>
              <a:t>над доходами</a:t>
            </a:r>
            <a:r>
              <a:rPr lang="ru-RU" sz="2900" dirty="0">
                <a:solidFill>
                  <a:schemeClr val="tx1"/>
                </a:solidFill>
              </a:rPr>
              <a:t>, полученными из законных источников, имущество и иные </a:t>
            </a:r>
            <a:r>
              <a:rPr lang="ru-RU" sz="2900" dirty="0" smtClean="0">
                <a:solidFill>
                  <a:schemeClr val="tx1"/>
                </a:solidFill>
              </a:rPr>
              <a:t>расходы на </a:t>
            </a:r>
            <a:r>
              <a:rPr lang="ru-RU" sz="2900" dirty="0">
                <a:solidFill>
                  <a:schemeClr val="tx1"/>
                </a:solidFill>
              </a:rPr>
              <a:t>сумму, явно превышающую подтвержденные доходы, </a:t>
            </a:r>
            <a:r>
              <a:rPr lang="ru-RU" sz="2900" b="1" dirty="0" smtClean="0">
                <a:solidFill>
                  <a:srgbClr val="FF0000"/>
                </a:solidFill>
              </a:rPr>
              <a:t>БЕЗВОЗМЕЗДНО ИЗЫМАЮТСЯ (ВЗЫСКИВАЮТСЯ) </a:t>
            </a:r>
            <a:r>
              <a:rPr lang="ru-RU" sz="2900" dirty="0" smtClean="0">
                <a:solidFill>
                  <a:schemeClr val="tx1"/>
                </a:solidFill>
              </a:rPr>
              <a:t>или </a:t>
            </a:r>
            <a:r>
              <a:rPr lang="ru-RU" sz="2900" dirty="0">
                <a:solidFill>
                  <a:schemeClr val="tx1"/>
                </a:solidFill>
              </a:rPr>
              <a:t>взыскивается стоимость такого имущества в </a:t>
            </a:r>
            <a:r>
              <a:rPr lang="ru-RU" sz="2900" dirty="0" smtClean="0">
                <a:solidFill>
                  <a:schemeClr val="tx1"/>
                </a:solidFill>
              </a:rPr>
              <a:t>доход </a:t>
            </a:r>
            <a:r>
              <a:rPr lang="ru-RU" sz="2900" dirty="0">
                <a:solidFill>
                  <a:schemeClr val="tx1"/>
                </a:solidFill>
              </a:rPr>
              <a:t>государства </a:t>
            </a:r>
            <a:r>
              <a:rPr lang="ru-RU" sz="2900" dirty="0">
                <a:solidFill>
                  <a:srgbClr val="FF0000"/>
                </a:solidFill>
              </a:rPr>
              <a:t>на основании решения суда по иску прокурора. </a:t>
            </a:r>
            <a:endParaRPr lang="ru-RU" sz="2900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74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-99392"/>
            <a:ext cx="9144000" cy="69573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dirty="0">
                <a:solidFill>
                  <a:schemeClr val="tx1"/>
                </a:solidFill>
              </a:rPr>
              <a:t>Под </a:t>
            </a:r>
            <a:r>
              <a:rPr lang="ru-RU" sz="3600" dirty="0">
                <a:solidFill>
                  <a:srgbClr val="FF0000"/>
                </a:solidFill>
              </a:rPr>
              <a:t>явным превышением </a:t>
            </a:r>
            <a:r>
              <a:rPr lang="ru-RU" sz="3600" dirty="0">
                <a:solidFill>
                  <a:schemeClr val="tx1"/>
                </a:solidFill>
              </a:rPr>
              <a:t>стоимости имущества и иных расходов над доходами, полученными из законных источников, понимается превышение, составляющее </a:t>
            </a:r>
            <a:r>
              <a:rPr lang="ru-RU" sz="3600" b="1" dirty="0">
                <a:solidFill>
                  <a:srgbClr val="FF0000"/>
                </a:solidFill>
              </a:rPr>
              <a:t>НЕ МЕНЕЕ 25 %</a:t>
            </a:r>
            <a:r>
              <a:rPr lang="ru-RU" sz="3600" dirty="0">
                <a:solidFill>
                  <a:schemeClr val="tx1"/>
                </a:solidFill>
              </a:rPr>
              <a:t> от доходов, полученных из законных источников.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7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547260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7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460432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1) </a:t>
            </a:r>
            <a:r>
              <a:rPr lang="ru-RU" b="1" dirty="0" smtClean="0">
                <a:solidFill>
                  <a:srgbClr val="7030A0"/>
                </a:solidFill>
              </a:rPr>
              <a:t>письменные </a:t>
            </a:r>
            <a:r>
              <a:rPr lang="ru-RU" b="1" dirty="0">
                <a:solidFill>
                  <a:srgbClr val="7030A0"/>
                </a:solidFill>
              </a:rPr>
              <a:t>объяснения </a:t>
            </a:r>
            <a:r>
              <a:rPr lang="ru-RU" dirty="0">
                <a:solidFill>
                  <a:schemeClr val="tx1"/>
                </a:solidFill>
              </a:rPr>
              <a:t>об </a:t>
            </a:r>
            <a:r>
              <a:rPr lang="ru-RU" dirty="0" smtClean="0">
                <a:solidFill>
                  <a:schemeClr val="tx1"/>
                </a:solidFill>
              </a:rPr>
              <a:t>источниках </a:t>
            </a:r>
            <a:r>
              <a:rPr lang="ru-RU" dirty="0">
                <a:solidFill>
                  <a:schemeClr val="tx1"/>
                </a:solidFill>
              </a:rPr>
              <a:t>доходов, за счет которых приобретено имущество, стоимость </a:t>
            </a:r>
            <a:r>
              <a:rPr lang="ru-RU" dirty="0" smtClean="0">
                <a:solidFill>
                  <a:schemeClr val="tx1"/>
                </a:solidFill>
              </a:rPr>
              <a:t>которого </a:t>
            </a:r>
            <a:r>
              <a:rPr lang="ru-RU" dirty="0">
                <a:solidFill>
                  <a:schemeClr val="tx1"/>
                </a:solidFill>
              </a:rPr>
              <a:t>явно превышает доходы, либо явно превышены расходы над </a:t>
            </a:r>
            <a:r>
              <a:rPr lang="ru-RU" dirty="0" smtClean="0">
                <a:solidFill>
                  <a:schemeClr val="tx1"/>
                </a:solidFill>
              </a:rPr>
              <a:t>доходами;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2) Если </a:t>
            </a:r>
            <a:r>
              <a:rPr lang="ru-RU" dirty="0">
                <a:solidFill>
                  <a:schemeClr val="tx1"/>
                </a:solidFill>
              </a:rPr>
              <a:t>лица </a:t>
            </a:r>
            <a:r>
              <a:rPr lang="ru-RU" b="1" dirty="0">
                <a:solidFill>
                  <a:srgbClr val="7030A0"/>
                </a:solidFill>
              </a:rPr>
              <a:t>отказываются либо не могут объяснить </a:t>
            </a:r>
            <a:r>
              <a:rPr lang="ru-RU" dirty="0">
                <a:solidFill>
                  <a:schemeClr val="tx1"/>
                </a:solidFill>
              </a:rPr>
              <a:t>источники таких </a:t>
            </a:r>
            <a:r>
              <a:rPr lang="ru-RU" dirty="0" smtClean="0">
                <a:solidFill>
                  <a:schemeClr val="tx1"/>
                </a:solidFill>
              </a:rPr>
              <a:t>доходов либо </a:t>
            </a:r>
            <a:r>
              <a:rPr lang="ru-RU" dirty="0">
                <a:solidFill>
                  <a:schemeClr val="tx1"/>
                </a:solidFill>
              </a:rPr>
              <a:t>установлена недостоверность их объяснений, руководитель </a:t>
            </a:r>
            <a:r>
              <a:rPr lang="ru-RU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dirty="0">
                <a:solidFill>
                  <a:schemeClr val="tx1"/>
                </a:solidFill>
              </a:rPr>
              <a:t>органа, иной организации, должностное лицо, в который (</a:t>
            </a:r>
            <a:r>
              <a:rPr lang="ru-RU" dirty="0" smtClean="0">
                <a:solidFill>
                  <a:schemeClr val="tx1"/>
                </a:solidFill>
              </a:rPr>
              <a:t>которому</a:t>
            </a:r>
            <a:r>
              <a:rPr lang="ru-RU" dirty="0">
                <a:solidFill>
                  <a:schemeClr val="tx1"/>
                </a:solidFill>
              </a:rPr>
              <a:t>) представляются декларации о доходах и имуществе, или </a:t>
            </a:r>
            <a:r>
              <a:rPr lang="ru-RU" dirty="0" smtClean="0">
                <a:solidFill>
                  <a:schemeClr val="tx1"/>
                </a:solidFill>
              </a:rPr>
              <a:t>должностное лицо </a:t>
            </a:r>
            <a:r>
              <a:rPr lang="ru-RU" dirty="0">
                <a:solidFill>
                  <a:schemeClr val="tx1"/>
                </a:solidFill>
              </a:rPr>
              <a:t>налогового органа в течение десяти дней с момента получения </a:t>
            </a:r>
            <a:r>
              <a:rPr lang="ru-RU" dirty="0" smtClean="0">
                <a:solidFill>
                  <a:schemeClr val="tx1"/>
                </a:solidFill>
              </a:rPr>
              <a:t>объяснений </a:t>
            </a:r>
            <a:r>
              <a:rPr lang="ru-RU" dirty="0">
                <a:solidFill>
                  <a:schemeClr val="tx1"/>
                </a:solidFill>
              </a:rPr>
              <a:t>либо отказа лиц дать объяснения предлагает этим лицам </a:t>
            </a:r>
            <a:r>
              <a:rPr lang="ru-RU" b="1" dirty="0" smtClean="0">
                <a:solidFill>
                  <a:srgbClr val="FF0000"/>
                </a:solidFill>
              </a:rPr>
              <a:t>ДОБРОВОЛЬНО передать </a:t>
            </a:r>
            <a:r>
              <a:rPr lang="ru-RU" b="1" dirty="0">
                <a:solidFill>
                  <a:srgbClr val="FF0000"/>
                </a:solidFill>
              </a:rPr>
              <a:t>в доход государства имущество на сумму, явно превышающую </a:t>
            </a:r>
            <a:r>
              <a:rPr lang="ru-RU" b="1" dirty="0" smtClean="0">
                <a:solidFill>
                  <a:srgbClr val="FF0000"/>
                </a:solidFill>
              </a:rPr>
              <a:t>подтвержденные </a:t>
            </a:r>
            <a:r>
              <a:rPr lang="ru-RU" b="1" dirty="0">
                <a:solidFill>
                  <a:srgbClr val="FF0000"/>
                </a:solidFill>
              </a:rPr>
              <a:t>доходы, или выплатить его стоимость и сумму иных расходов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chemeClr val="tx1"/>
                </a:solidFill>
              </a:rPr>
              <a:t> явно </a:t>
            </a:r>
            <a:r>
              <a:rPr lang="ru-RU" dirty="0">
                <a:solidFill>
                  <a:schemeClr val="tx1"/>
                </a:solidFill>
              </a:rPr>
              <a:t>превышающих подтвержденные доходы.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0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3) Информация </a:t>
            </a:r>
            <a:r>
              <a:rPr lang="ru-RU" b="1" dirty="0">
                <a:solidFill>
                  <a:srgbClr val="7030A0"/>
                </a:solidFill>
              </a:rPr>
              <a:t>о факте явного превышения стоимости </a:t>
            </a:r>
            <a:r>
              <a:rPr lang="ru-RU" dirty="0" smtClean="0">
                <a:solidFill>
                  <a:schemeClr val="tx1"/>
                </a:solidFill>
              </a:rPr>
              <a:t>принадлежащего лицам</a:t>
            </a:r>
            <a:r>
              <a:rPr lang="ru-RU" dirty="0">
                <a:solidFill>
                  <a:schemeClr val="tx1"/>
                </a:solidFill>
              </a:rPr>
              <a:t>, указанным в законе, имущества и иных расходов этих лиц над их </a:t>
            </a:r>
            <a:r>
              <a:rPr lang="ru-RU" dirty="0" smtClean="0">
                <a:solidFill>
                  <a:schemeClr val="tx1"/>
                </a:solidFill>
              </a:rPr>
              <a:t>доходами</a:t>
            </a:r>
            <a:r>
              <a:rPr lang="ru-RU" dirty="0">
                <a:solidFill>
                  <a:schemeClr val="tx1"/>
                </a:solidFill>
              </a:rPr>
              <a:t>, которое они отказываются или не могут объяснить либо по </a:t>
            </a:r>
            <a:r>
              <a:rPr lang="ru-RU" dirty="0" smtClean="0">
                <a:solidFill>
                  <a:schemeClr val="tx1"/>
                </a:solidFill>
              </a:rPr>
              <a:t>которому установлена </a:t>
            </a:r>
            <a:r>
              <a:rPr lang="ru-RU" dirty="0">
                <a:solidFill>
                  <a:schemeClr val="tx1"/>
                </a:solidFill>
              </a:rPr>
              <a:t>недостоверность их объяснений, руководителем </a:t>
            </a:r>
            <a:r>
              <a:rPr lang="ru-RU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dirty="0">
                <a:solidFill>
                  <a:schemeClr val="tx1"/>
                </a:solidFill>
              </a:rPr>
              <a:t>органа, иной организации, должностным лицом, в который (которому</a:t>
            </a:r>
            <a:r>
              <a:rPr lang="ru-RU" dirty="0" smtClean="0">
                <a:solidFill>
                  <a:schemeClr val="tx1"/>
                </a:solidFill>
              </a:rPr>
              <a:t>) представляются </a:t>
            </a:r>
            <a:r>
              <a:rPr lang="ru-RU" dirty="0">
                <a:solidFill>
                  <a:schemeClr val="tx1"/>
                </a:solidFill>
              </a:rPr>
              <a:t>декларации о доходах и имуществе, или должностным </a:t>
            </a:r>
            <a:r>
              <a:rPr lang="ru-RU" dirty="0" smtClean="0">
                <a:solidFill>
                  <a:schemeClr val="tx1"/>
                </a:solidFill>
              </a:rPr>
              <a:t>лицом </a:t>
            </a:r>
            <a:r>
              <a:rPr lang="ru-RU" dirty="0">
                <a:solidFill>
                  <a:schemeClr val="tx1"/>
                </a:solidFill>
              </a:rPr>
              <a:t>налогового органа в течение десяти дней с момента получения </a:t>
            </a:r>
            <a:r>
              <a:rPr lang="ru-RU" dirty="0" smtClean="0">
                <a:solidFill>
                  <a:schemeClr val="tx1"/>
                </a:solidFill>
              </a:rPr>
              <a:t>объяснений </a:t>
            </a:r>
            <a:r>
              <a:rPr lang="ru-RU" dirty="0">
                <a:solidFill>
                  <a:schemeClr val="tx1"/>
                </a:solidFill>
              </a:rPr>
              <a:t>либо отказа дать объяснения </a:t>
            </a:r>
            <a:r>
              <a:rPr lang="ru-RU" b="1" dirty="0">
                <a:solidFill>
                  <a:srgbClr val="7030A0"/>
                </a:solidFill>
              </a:rPr>
              <a:t>направляется в органы прокуратуры </a:t>
            </a:r>
            <a:r>
              <a:rPr lang="ru-RU" dirty="0">
                <a:solidFill>
                  <a:schemeClr val="tx1"/>
                </a:solidFill>
              </a:rPr>
              <a:t>по </a:t>
            </a:r>
            <a:r>
              <a:rPr lang="ru-RU" dirty="0" smtClean="0">
                <a:solidFill>
                  <a:schemeClr val="tx1"/>
                </a:solidFill>
              </a:rPr>
              <a:t>месту </a:t>
            </a:r>
            <a:r>
              <a:rPr lang="ru-RU" dirty="0">
                <a:solidFill>
                  <a:schemeClr val="tx1"/>
                </a:solidFill>
              </a:rPr>
              <a:t>жительства (службы) указанных лиц для решения вопроса о наличии </a:t>
            </a:r>
            <a:r>
              <a:rPr lang="ru-RU" dirty="0" smtClean="0">
                <a:solidFill>
                  <a:schemeClr val="tx1"/>
                </a:solidFill>
              </a:rPr>
              <a:t>оснований </a:t>
            </a:r>
            <a:r>
              <a:rPr lang="ru-RU" dirty="0">
                <a:solidFill>
                  <a:schemeClr val="tx1"/>
                </a:solidFill>
              </a:rPr>
              <a:t>для организации и проведения проверки в порядке,</a:t>
            </a:r>
          </a:p>
          <a:p>
            <a:r>
              <a:rPr lang="ru-RU" dirty="0">
                <a:solidFill>
                  <a:schemeClr val="tx1"/>
                </a:solidFill>
              </a:rPr>
              <a:t>предусмотренном Уголовно-процессуальным кодексом Республики Беларусь.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14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2404</Words>
  <Application>Microsoft Office PowerPoint</Application>
  <PresentationFormat>Экран (4:3)</PresentationFormat>
  <Paragraphs>159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Тема 5. Устранение последствий коррупционных правонарушений</vt:lpstr>
      <vt:lpstr>1. Изъятие имущества и взыскание расходов, стоимость которых превышает подтвержденные доходы.</vt:lpstr>
      <vt:lpstr>Коррупционные правонарушения (преступления) характеризуются  высокой степенью латентности. </vt:lpstr>
      <vt:lpstr>Ст. 36 Закона Республики Беларусь «О борьбе с коррупцией» регламентирует изъятие имущества (взыскание расходов), стоимость которого (размер которых) превышает доходы, полученные из законных источников.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Взыскание (возврат) незаконно полученного имущества или стоимости незаконно предоставленных услуг.</vt:lpstr>
      <vt:lpstr>Деньги → государству!</vt:lpstr>
      <vt:lpstr>Презентация PowerPoint</vt:lpstr>
      <vt:lpstr>Презентация PowerPoint</vt:lpstr>
      <vt:lpstr>Заявление +незаконное имущество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Основания и порядок отмены решений, принятых в результате совершения  правонарушений, создающих условия для коррупции, или коррупционных правонарушений.</vt:lpstr>
      <vt:lpstr>Нарушения:</vt:lpstr>
      <vt:lpstr>Презентация PowerPoint</vt:lpstr>
      <vt:lpstr>Защита и восстановление нарушенных в результате совершения правонарушений, создающих условия для коррупции, или коррупционных право- нарушений, прав может осуществляться  в следующих порядках:</vt:lpstr>
      <vt:lpstr>Судебный порядок предполагает обращение в суд по подведомственности и подсудности  с соответствующим исковым заявлением.</vt:lpstr>
      <vt:lpstr>Презентация PowerPoint</vt:lpstr>
      <vt:lpstr>В соответствии со ст. 42 Закона Республики Беларусь «О борьбе с коррупцией»: </vt:lpstr>
      <vt:lpstr>Презентация PowerPoint</vt:lpstr>
      <vt:lpstr>Презентация PowerPoint</vt:lpstr>
      <vt:lpstr>Презентация PowerPoint</vt:lpstr>
      <vt:lpstr>Сингапур: ВВП на душу населения</vt:lpstr>
      <vt:lpstr>Республика Беларусь: ВВП на душу населения (Всемирный банк)</vt:lpstr>
      <vt:lpstr>Презентация PowerPoint</vt:lpstr>
      <vt:lpstr>ВВП на душу населения (2018 г., МВФ)</vt:lpstr>
      <vt:lpstr>ВВП на душу населения (2018 г., МВФ)</vt:lpstr>
      <vt:lpstr>ВВП на душу населения (2018 г., МВФ)</vt:lpstr>
      <vt:lpstr>ВВП на душу населения (2018 г., МВФ)</vt:lpstr>
      <vt:lpstr>Повышение уровня правосознания=снижение уровня коррупции!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48</cp:revision>
  <dcterms:created xsi:type="dcterms:W3CDTF">2018-09-22T14:46:45Z</dcterms:created>
  <dcterms:modified xsi:type="dcterms:W3CDTF">2019-11-11T08:03:41Z</dcterms:modified>
</cp:coreProperties>
</file>