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2"/>
  </p:notesMasterIdLst>
  <p:sldIdLst>
    <p:sldId id="256" r:id="rId2"/>
    <p:sldId id="259" r:id="rId3"/>
    <p:sldId id="271" r:id="rId4"/>
    <p:sldId id="258" r:id="rId5"/>
    <p:sldId id="276" r:id="rId6"/>
    <p:sldId id="297" r:id="rId7"/>
    <p:sldId id="303" r:id="rId8"/>
    <p:sldId id="275" r:id="rId9"/>
    <p:sldId id="274" r:id="rId10"/>
    <p:sldId id="280" r:id="rId11"/>
    <p:sldId id="279" r:id="rId12"/>
    <p:sldId id="278" r:id="rId13"/>
    <p:sldId id="277" r:id="rId14"/>
    <p:sldId id="281" r:id="rId15"/>
    <p:sldId id="283" r:id="rId16"/>
    <p:sldId id="299" r:id="rId17"/>
    <p:sldId id="292" r:id="rId18"/>
    <p:sldId id="282" r:id="rId19"/>
    <p:sldId id="291" r:id="rId20"/>
    <p:sldId id="290" r:id="rId21"/>
    <p:sldId id="289" r:id="rId22"/>
    <p:sldId id="270" r:id="rId23"/>
    <p:sldId id="286" r:id="rId24"/>
    <p:sldId id="285" r:id="rId25"/>
    <p:sldId id="284" r:id="rId26"/>
    <p:sldId id="269" r:id="rId27"/>
    <p:sldId id="273" r:id="rId28"/>
    <p:sldId id="268" r:id="rId29"/>
    <p:sldId id="266" r:id="rId30"/>
    <p:sldId id="295" r:id="rId31"/>
    <p:sldId id="294" r:id="rId32"/>
    <p:sldId id="267" r:id="rId33"/>
    <p:sldId id="293" r:id="rId34"/>
    <p:sldId id="265" r:id="rId35"/>
    <p:sldId id="264" r:id="rId36"/>
    <p:sldId id="263" r:id="rId37"/>
    <p:sldId id="262" r:id="rId38"/>
    <p:sldId id="300" r:id="rId39"/>
    <p:sldId id="302" r:id="rId40"/>
    <p:sldId id="261" r:id="rId4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D81BD6E-24E5-4641-85E8-8D08FA8145AE}" type="datetimeFigureOut">
              <a:rPr lang="ru-RU" smtClean="0"/>
              <a:t>13.11.2019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1E71685-5796-4AB6-890F-9406429401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54608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5D07E-C4FC-44CD-9359-A271DB996DE3}" type="datetimeFigureOut">
              <a:rPr lang="ru-RU" smtClean="0"/>
              <a:t>13.11.2019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48CB6-E822-43E3-ADD7-56AA0DF64B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54071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5D07E-C4FC-44CD-9359-A271DB996DE3}" type="datetimeFigureOut">
              <a:rPr lang="ru-RU" smtClean="0"/>
              <a:t>13.11.2019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48CB6-E822-43E3-ADD7-56AA0DF64B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52651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5D07E-C4FC-44CD-9359-A271DB996DE3}" type="datetimeFigureOut">
              <a:rPr lang="ru-RU" smtClean="0"/>
              <a:t>13.11.2019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48CB6-E822-43E3-ADD7-56AA0DF64B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4840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5D07E-C4FC-44CD-9359-A271DB996DE3}" type="datetimeFigureOut">
              <a:rPr lang="ru-RU" smtClean="0"/>
              <a:t>13.11.2019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48CB6-E822-43E3-ADD7-56AA0DF64B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07793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5D07E-C4FC-44CD-9359-A271DB996DE3}" type="datetimeFigureOut">
              <a:rPr lang="ru-RU" smtClean="0"/>
              <a:t>13.11.2019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48CB6-E822-43E3-ADD7-56AA0DF64B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87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5D07E-C4FC-44CD-9359-A271DB996DE3}" type="datetimeFigureOut">
              <a:rPr lang="ru-RU" smtClean="0"/>
              <a:t>13.11.2019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48CB6-E822-43E3-ADD7-56AA0DF64B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42172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5D07E-C4FC-44CD-9359-A271DB996DE3}" type="datetimeFigureOut">
              <a:rPr lang="ru-RU" smtClean="0"/>
              <a:t>13.11.2019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48CB6-E822-43E3-ADD7-56AA0DF64B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45759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5D07E-C4FC-44CD-9359-A271DB996DE3}" type="datetimeFigureOut">
              <a:rPr lang="ru-RU" smtClean="0"/>
              <a:t>13.11.2019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48CB6-E822-43E3-ADD7-56AA0DF64B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82620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5D07E-C4FC-44CD-9359-A271DB996DE3}" type="datetimeFigureOut">
              <a:rPr lang="ru-RU" smtClean="0"/>
              <a:t>13.11.2019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48CB6-E822-43E3-ADD7-56AA0DF64B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31903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5D07E-C4FC-44CD-9359-A271DB996DE3}" type="datetimeFigureOut">
              <a:rPr lang="ru-RU" smtClean="0"/>
              <a:t>13.11.2019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48CB6-E822-43E3-ADD7-56AA0DF64B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03073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5D07E-C4FC-44CD-9359-A271DB996DE3}" type="datetimeFigureOut">
              <a:rPr lang="ru-RU" smtClean="0"/>
              <a:t>13.11.2019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48CB6-E822-43E3-ADD7-56AA0DF64B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70427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5D07E-C4FC-44CD-9359-A271DB996DE3}" type="datetimeFigureOut">
              <a:rPr lang="ru-RU" smtClean="0"/>
              <a:t>13.11.2019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848CB6-E822-43E3-ADD7-56AA0DF64B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66245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"/>
            <a:ext cx="9144000" cy="2708919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5400" b="1" dirty="0" smtClean="0">
                <a:solidFill>
                  <a:schemeClr val="tx1"/>
                </a:solidFill>
              </a:rPr>
              <a:t>КОРРУПЦИЯ И ЕЕ ОБЩЕСТВЕННАЯ ОПАСНОСТЬ</a:t>
            </a:r>
            <a:endParaRPr lang="ru-RU" sz="54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2636912"/>
            <a:ext cx="9144000" cy="4221088"/>
          </a:xfr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normAutofit fontScale="92500" lnSpcReduction="10000"/>
          </a:bodyPr>
          <a:lstStyle/>
          <a:p>
            <a:r>
              <a:rPr lang="ru-RU" sz="4800" b="1" dirty="0" err="1" smtClean="0">
                <a:solidFill>
                  <a:schemeClr val="tx1"/>
                </a:solidFill>
              </a:rPr>
              <a:t>Займист</a:t>
            </a:r>
            <a:r>
              <a:rPr lang="ru-RU" sz="4800" b="1" dirty="0" smtClean="0">
                <a:solidFill>
                  <a:schemeClr val="tx1"/>
                </a:solidFill>
              </a:rPr>
              <a:t> Галина Ивановна</a:t>
            </a:r>
            <a:r>
              <a:rPr lang="ru-RU" sz="4800" dirty="0" smtClean="0">
                <a:solidFill>
                  <a:schemeClr val="tx1"/>
                </a:solidFill>
              </a:rPr>
              <a:t>, </a:t>
            </a:r>
            <a:endParaRPr lang="ru-RU" sz="4800" dirty="0">
              <a:solidFill>
                <a:schemeClr val="tx1"/>
              </a:solidFill>
            </a:endParaRPr>
          </a:p>
          <a:p>
            <a:r>
              <a:rPr lang="ru-RU" sz="4800" dirty="0">
                <a:solidFill>
                  <a:schemeClr val="tx1"/>
                </a:solidFill>
              </a:rPr>
              <a:t>кандидат философских наук, доцент, </a:t>
            </a:r>
            <a:r>
              <a:rPr lang="ru-RU" sz="4800" dirty="0" smtClean="0">
                <a:solidFill>
                  <a:schemeClr val="tx1"/>
                </a:solidFill>
              </a:rPr>
              <a:t>доцент кафедры </a:t>
            </a:r>
            <a:r>
              <a:rPr lang="ru-RU" sz="4800" dirty="0">
                <a:solidFill>
                  <a:schemeClr val="tx1"/>
                </a:solidFill>
              </a:rPr>
              <a:t>уголовно-правовых дисциплин</a:t>
            </a:r>
          </a:p>
          <a:p>
            <a:r>
              <a:rPr lang="ru-RU" sz="4800" dirty="0" smtClean="0">
                <a:solidFill>
                  <a:schemeClr val="tx1"/>
                </a:solidFill>
              </a:rPr>
              <a:t>2019-2020 </a:t>
            </a:r>
            <a:r>
              <a:rPr lang="ru-RU" sz="4800" dirty="0">
                <a:solidFill>
                  <a:schemeClr val="tx1"/>
                </a:solidFill>
              </a:rPr>
              <a:t>уч. г.:</a:t>
            </a:r>
          </a:p>
          <a:p>
            <a:r>
              <a:rPr lang="ru-RU" sz="4800" dirty="0">
                <a:solidFill>
                  <a:schemeClr val="tx1"/>
                </a:solidFill>
              </a:rPr>
              <a:t>Лекции – </a:t>
            </a:r>
            <a:r>
              <a:rPr lang="ru-RU" sz="4800" dirty="0" smtClean="0">
                <a:solidFill>
                  <a:schemeClr val="tx1"/>
                </a:solidFill>
              </a:rPr>
              <a:t>10 часов.    </a:t>
            </a:r>
            <a:endParaRPr lang="ru-RU" sz="4800" dirty="0">
              <a:solidFill>
                <a:schemeClr val="tx1"/>
              </a:solidFill>
            </a:endParaRPr>
          </a:p>
          <a:p>
            <a:endParaRPr lang="ru-RU" sz="4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3183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"/>
            <a:ext cx="9144000" cy="1124743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1124744"/>
            <a:ext cx="9144000" cy="5733256"/>
          </a:xfr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sz="4000" dirty="0">
                <a:solidFill>
                  <a:schemeClr val="tx1"/>
                </a:solidFill>
              </a:rPr>
              <a:t>«</a:t>
            </a:r>
            <a:r>
              <a:rPr lang="ru-RU" sz="4000" dirty="0" smtClean="0">
                <a:solidFill>
                  <a:schemeClr val="tx1"/>
                </a:solidFill>
              </a:rPr>
              <a:t>Коррупция </a:t>
            </a:r>
            <a:r>
              <a:rPr lang="ru-RU" sz="4000" dirty="0">
                <a:solidFill>
                  <a:schemeClr val="tx1"/>
                </a:solidFill>
              </a:rPr>
              <a:t>– это злоупотребление государственной властью для получения</a:t>
            </a:r>
          </a:p>
          <a:p>
            <a:r>
              <a:rPr lang="ru-RU" sz="4000" dirty="0">
                <a:solidFill>
                  <a:schemeClr val="tx1"/>
                </a:solidFill>
              </a:rPr>
              <a:t>выгоды в личных целях</a:t>
            </a:r>
            <a:r>
              <a:rPr lang="ru-RU" sz="4000" dirty="0" smtClean="0">
                <a:solidFill>
                  <a:schemeClr val="tx1"/>
                </a:solidFill>
              </a:rPr>
              <a:t>».</a:t>
            </a:r>
          </a:p>
          <a:p>
            <a:r>
              <a:rPr lang="ru-RU" sz="4000" dirty="0" smtClean="0">
                <a:solidFill>
                  <a:schemeClr val="tx1"/>
                </a:solidFill>
              </a:rPr>
              <a:t>Коррупция </a:t>
            </a:r>
            <a:r>
              <a:rPr lang="ru-RU" sz="4000" dirty="0">
                <a:solidFill>
                  <a:schemeClr val="tx1"/>
                </a:solidFill>
              </a:rPr>
              <a:t>– </a:t>
            </a:r>
            <a:r>
              <a:rPr lang="ru-RU" sz="4000" dirty="0" smtClean="0">
                <a:solidFill>
                  <a:schemeClr val="tx1"/>
                </a:solidFill>
              </a:rPr>
              <a:t> подкуп </a:t>
            </a:r>
            <a:r>
              <a:rPr lang="ru-RU" sz="4000" dirty="0">
                <a:solidFill>
                  <a:schemeClr val="tx1"/>
                </a:solidFill>
              </a:rPr>
              <a:t>взятками, продажность должностных лиц, политических </a:t>
            </a:r>
            <a:r>
              <a:rPr lang="ru-RU" sz="4000" dirty="0" smtClean="0">
                <a:solidFill>
                  <a:schemeClr val="tx1"/>
                </a:solidFill>
              </a:rPr>
              <a:t>деятелей.</a:t>
            </a:r>
            <a:endParaRPr lang="ru-RU" sz="4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6376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"/>
            <a:ext cx="9144000" cy="1700807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0"/>
            <a:ext cx="9144000" cy="6858000"/>
          </a:xfr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sz="4000" b="1" dirty="0">
                <a:solidFill>
                  <a:schemeClr val="tx1"/>
                </a:solidFill>
              </a:rPr>
              <a:t>Президент Республики Беларусь </a:t>
            </a:r>
            <a:r>
              <a:rPr lang="ru-RU" sz="4000" b="1" dirty="0" smtClean="0">
                <a:solidFill>
                  <a:schemeClr val="tx1"/>
                </a:solidFill>
              </a:rPr>
              <a:t/>
            </a:r>
            <a:br>
              <a:rPr lang="ru-RU" sz="4000" b="1" dirty="0" smtClean="0">
                <a:solidFill>
                  <a:schemeClr val="tx1"/>
                </a:solidFill>
              </a:rPr>
            </a:br>
            <a:r>
              <a:rPr lang="ru-RU" sz="4000" b="1" dirty="0" smtClean="0">
                <a:solidFill>
                  <a:schemeClr val="tx1"/>
                </a:solidFill>
              </a:rPr>
              <a:t>А.Г</a:t>
            </a:r>
            <a:r>
              <a:rPr lang="ru-RU" sz="4000" b="1" dirty="0">
                <a:solidFill>
                  <a:schemeClr val="tx1"/>
                </a:solidFill>
              </a:rPr>
              <a:t>. Лукашенко </a:t>
            </a:r>
            <a:r>
              <a:rPr lang="ru-RU" sz="4000" b="1" dirty="0" smtClean="0">
                <a:solidFill>
                  <a:schemeClr val="tx1"/>
                </a:solidFill>
              </a:rPr>
              <a:t>: </a:t>
            </a:r>
            <a:r>
              <a:rPr lang="ru-RU" sz="4000" dirty="0">
                <a:solidFill>
                  <a:schemeClr val="tx1"/>
                </a:solidFill>
              </a:rPr>
              <a:t>«В </a:t>
            </a:r>
            <a:r>
              <a:rPr lang="ru-RU" sz="4000" dirty="0" smtClean="0">
                <a:solidFill>
                  <a:schemeClr val="tx1"/>
                </a:solidFill>
              </a:rPr>
              <a:t>нашей действительности </a:t>
            </a:r>
            <a:r>
              <a:rPr lang="ru-RU" sz="4000" dirty="0">
                <a:solidFill>
                  <a:schemeClr val="tx1"/>
                </a:solidFill>
              </a:rPr>
              <a:t>коррупция – это ржавчина. А ржавчина разъедает </a:t>
            </a:r>
            <a:r>
              <a:rPr lang="ru-RU" sz="4000" dirty="0" smtClean="0">
                <a:solidFill>
                  <a:schemeClr val="tx1"/>
                </a:solidFill>
              </a:rPr>
              <a:t>любой металл</a:t>
            </a:r>
            <a:r>
              <a:rPr lang="ru-RU" sz="4000" dirty="0">
                <a:solidFill>
                  <a:schemeClr val="tx1"/>
                </a:solidFill>
              </a:rPr>
              <a:t>. Вот, скажем, создали хорошую конструкцию, а через месяц, </a:t>
            </a:r>
            <a:r>
              <a:rPr lang="ru-RU" sz="4000" dirty="0" smtClean="0">
                <a:solidFill>
                  <a:schemeClr val="tx1"/>
                </a:solidFill>
              </a:rPr>
              <a:t>год ржавчина </a:t>
            </a:r>
            <a:r>
              <a:rPr lang="ru-RU" sz="4000" dirty="0">
                <a:solidFill>
                  <a:schemeClr val="tx1"/>
                </a:solidFill>
              </a:rPr>
              <a:t>разъела её. Поэтому при высокой коррумпированности общества</a:t>
            </a:r>
          </a:p>
          <a:p>
            <a:r>
              <a:rPr lang="ru-RU" sz="4000" dirty="0">
                <a:solidFill>
                  <a:schemeClr val="tx1"/>
                </a:solidFill>
              </a:rPr>
              <a:t>любую конструкцию создавай, всё что хочешь делай – все </a:t>
            </a:r>
            <a:r>
              <a:rPr lang="ru-RU" sz="4000" dirty="0" smtClean="0">
                <a:solidFill>
                  <a:schemeClr val="tx1"/>
                </a:solidFill>
              </a:rPr>
              <a:t>пойдёт </a:t>
            </a:r>
            <a:r>
              <a:rPr lang="ru-RU" sz="4000" dirty="0">
                <a:solidFill>
                  <a:schemeClr val="tx1"/>
                </a:solidFill>
              </a:rPr>
              <a:t>прахом</a:t>
            </a:r>
            <a:r>
              <a:rPr lang="ru-RU" sz="4000" dirty="0" smtClean="0">
                <a:solidFill>
                  <a:schemeClr val="tx1"/>
                </a:solidFill>
              </a:rPr>
              <a:t>».</a:t>
            </a:r>
            <a:endParaRPr lang="ru-RU" sz="4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5862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"/>
            <a:ext cx="9144000" cy="1124743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tx1"/>
                </a:solidFill>
              </a:rPr>
              <a:t>Закон </a:t>
            </a:r>
            <a:r>
              <a:rPr lang="ru-RU" sz="2800" dirty="0">
                <a:solidFill>
                  <a:schemeClr val="tx1"/>
                </a:solidFill>
              </a:rPr>
              <a:t>Республики Беларусь от 15 июля 2015 г. № </a:t>
            </a:r>
            <a:r>
              <a:rPr lang="ru-RU" sz="2800" dirty="0" smtClean="0">
                <a:solidFill>
                  <a:schemeClr val="tx1"/>
                </a:solidFill>
              </a:rPr>
              <a:t>305-З </a:t>
            </a:r>
            <a:br>
              <a:rPr lang="ru-RU" sz="2800" dirty="0" smtClean="0">
                <a:solidFill>
                  <a:schemeClr val="tx1"/>
                </a:solidFill>
              </a:rPr>
            </a:br>
            <a:r>
              <a:rPr lang="ru-RU" sz="3200" b="1" dirty="0" smtClean="0">
                <a:solidFill>
                  <a:schemeClr val="tx1"/>
                </a:solidFill>
              </a:rPr>
              <a:t>«</a:t>
            </a:r>
            <a:r>
              <a:rPr lang="ru-RU" sz="3200" b="1" dirty="0">
                <a:solidFill>
                  <a:schemeClr val="tx1"/>
                </a:solidFill>
              </a:rPr>
              <a:t>О борьбе с коррупцией</a:t>
            </a:r>
            <a:r>
              <a:rPr lang="ru-RU" sz="3200" b="1" dirty="0" smtClean="0">
                <a:solidFill>
                  <a:schemeClr val="tx1"/>
                </a:solidFill>
              </a:rPr>
              <a:t>»:</a:t>
            </a:r>
            <a:endParaRPr lang="ru-RU" sz="32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1124744"/>
            <a:ext cx="9144000" cy="5733256"/>
          </a:xfr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r>
              <a:rPr lang="ru-RU" sz="2300" b="1" dirty="0" smtClean="0">
                <a:solidFill>
                  <a:schemeClr val="tx1"/>
                </a:solidFill>
              </a:rPr>
              <a:t>Коррупция</a:t>
            </a:r>
            <a:r>
              <a:rPr lang="ru-RU" sz="2300" dirty="0" smtClean="0">
                <a:solidFill>
                  <a:schemeClr val="tx1"/>
                </a:solidFill>
              </a:rPr>
              <a:t> </a:t>
            </a:r>
            <a:r>
              <a:rPr lang="ru-RU" sz="2300" dirty="0">
                <a:solidFill>
                  <a:schemeClr val="tx1"/>
                </a:solidFill>
              </a:rPr>
              <a:t>– это </a:t>
            </a:r>
            <a:r>
              <a:rPr lang="ru-RU" sz="2300" dirty="0">
                <a:solidFill>
                  <a:srgbClr val="FF0000"/>
                </a:solidFill>
              </a:rPr>
              <a:t>умышленное</a:t>
            </a:r>
            <a:r>
              <a:rPr lang="ru-RU" sz="2300" dirty="0">
                <a:solidFill>
                  <a:schemeClr val="tx1"/>
                </a:solidFill>
              </a:rPr>
              <a:t> использование </a:t>
            </a:r>
            <a:r>
              <a:rPr lang="ru-RU" sz="2300" dirty="0" smtClean="0">
                <a:solidFill>
                  <a:schemeClr val="tx1"/>
                </a:solidFill>
              </a:rPr>
              <a:t>государственным </a:t>
            </a:r>
            <a:r>
              <a:rPr lang="ru-RU" sz="2300" dirty="0">
                <a:solidFill>
                  <a:schemeClr val="tx1"/>
                </a:solidFill>
              </a:rPr>
              <a:t>должностным или приравненным к нему лицом либо </a:t>
            </a:r>
            <a:r>
              <a:rPr lang="ru-RU" sz="2300" dirty="0" smtClean="0">
                <a:solidFill>
                  <a:schemeClr val="tx1"/>
                </a:solidFill>
              </a:rPr>
              <a:t>иностранным </a:t>
            </a:r>
            <a:r>
              <a:rPr lang="ru-RU" sz="2300" dirty="0">
                <a:solidFill>
                  <a:schemeClr val="tx1"/>
                </a:solidFill>
              </a:rPr>
              <a:t>должностным лицом </a:t>
            </a:r>
            <a:r>
              <a:rPr lang="ru-RU" sz="2300" dirty="0">
                <a:solidFill>
                  <a:srgbClr val="FF0000"/>
                </a:solidFill>
              </a:rPr>
              <a:t>своего служебного положения </a:t>
            </a:r>
            <a:r>
              <a:rPr lang="ru-RU" sz="2300" dirty="0">
                <a:solidFill>
                  <a:schemeClr val="tx1"/>
                </a:solidFill>
              </a:rPr>
              <a:t>и связанных с </a:t>
            </a:r>
            <a:r>
              <a:rPr lang="ru-RU" sz="2300" dirty="0" smtClean="0">
                <a:solidFill>
                  <a:schemeClr val="tx1"/>
                </a:solidFill>
              </a:rPr>
              <a:t>ним возможностей </a:t>
            </a:r>
            <a:r>
              <a:rPr lang="ru-RU" sz="2300" dirty="0">
                <a:solidFill>
                  <a:schemeClr val="tx1"/>
                </a:solidFill>
              </a:rPr>
              <a:t>в целях противоправного получения имущества или </a:t>
            </a:r>
            <a:r>
              <a:rPr lang="ru-RU" sz="2300" dirty="0" smtClean="0">
                <a:solidFill>
                  <a:schemeClr val="tx1"/>
                </a:solidFill>
              </a:rPr>
              <a:t>другой выгоды </a:t>
            </a:r>
            <a:r>
              <a:rPr lang="ru-RU" sz="2300" dirty="0">
                <a:solidFill>
                  <a:schemeClr val="tx1"/>
                </a:solidFill>
              </a:rPr>
              <a:t>в виде </a:t>
            </a:r>
            <a:r>
              <a:rPr lang="ru-RU" sz="2300" dirty="0">
                <a:solidFill>
                  <a:srgbClr val="FF0000"/>
                </a:solidFill>
              </a:rPr>
              <a:t>работы, услуги, покровительства, обещания преимущества</a:t>
            </a:r>
            <a:r>
              <a:rPr lang="ru-RU" sz="2300" dirty="0">
                <a:solidFill>
                  <a:schemeClr val="tx1"/>
                </a:solidFill>
              </a:rPr>
              <a:t> </a:t>
            </a:r>
            <a:r>
              <a:rPr lang="ru-RU" sz="2300" dirty="0" smtClean="0">
                <a:solidFill>
                  <a:schemeClr val="tx1"/>
                </a:solidFill>
              </a:rPr>
              <a:t>для себя </a:t>
            </a:r>
            <a:r>
              <a:rPr lang="ru-RU" sz="2300" dirty="0">
                <a:solidFill>
                  <a:schemeClr val="tx1"/>
                </a:solidFill>
              </a:rPr>
              <a:t>или для третьих лиц, а равно </a:t>
            </a:r>
            <a:r>
              <a:rPr lang="ru-RU" sz="2300" dirty="0">
                <a:solidFill>
                  <a:srgbClr val="FF0000"/>
                </a:solidFill>
              </a:rPr>
              <a:t>подкуп </a:t>
            </a:r>
            <a:r>
              <a:rPr lang="ru-RU" sz="2300" dirty="0">
                <a:solidFill>
                  <a:schemeClr val="tx1"/>
                </a:solidFill>
              </a:rPr>
              <a:t>государственного </a:t>
            </a:r>
            <a:r>
              <a:rPr lang="ru-RU" sz="2300" dirty="0" smtClean="0">
                <a:solidFill>
                  <a:schemeClr val="tx1"/>
                </a:solidFill>
              </a:rPr>
              <a:t>должностного или </a:t>
            </a:r>
            <a:r>
              <a:rPr lang="ru-RU" sz="2300" dirty="0">
                <a:solidFill>
                  <a:schemeClr val="tx1"/>
                </a:solidFill>
              </a:rPr>
              <a:t>приравненного к нему лица либо иностранного должностного лица </a:t>
            </a:r>
            <a:r>
              <a:rPr lang="ru-RU" sz="2300" dirty="0" smtClean="0">
                <a:solidFill>
                  <a:schemeClr val="tx1"/>
                </a:solidFill>
              </a:rPr>
              <a:t>путем </a:t>
            </a:r>
            <a:r>
              <a:rPr lang="ru-RU" sz="2300" dirty="0">
                <a:solidFill>
                  <a:schemeClr val="tx1"/>
                </a:solidFill>
              </a:rPr>
              <a:t>предоставления им имущества или </a:t>
            </a:r>
            <a:r>
              <a:rPr lang="ru-RU" sz="2300" dirty="0">
                <a:solidFill>
                  <a:srgbClr val="FF0000"/>
                </a:solidFill>
              </a:rPr>
              <a:t>другой выгоды </a:t>
            </a:r>
            <a:r>
              <a:rPr lang="ru-RU" sz="2300" dirty="0">
                <a:solidFill>
                  <a:schemeClr val="tx1"/>
                </a:solidFill>
              </a:rPr>
              <a:t>в виде работы, услуги</a:t>
            </a:r>
            <a:r>
              <a:rPr lang="ru-RU" sz="2300" dirty="0" smtClean="0">
                <a:solidFill>
                  <a:schemeClr val="tx1"/>
                </a:solidFill>
              </a:rPr>
              <a:t>, покровительства</a:t>
            </a:r>
            <a:r>
              <a:rPr lang="ru-RU" sz="2300" dirty="0">
                <a:solidFill>
                  <a:schemeClr val="tx1"/>
                </a:solidFill>
              </a:rPr>
              <a:t>, обещания преимущества для них или для третьих лиц </a:t>
            </a:r>
            <a:r>
              <a:rPr lang="ru-RU" sz="2300" dirty="0" smtClean="0">
                <a:solidFill>
                  <a:schemeClr val="tx1"/>
                </a:solidFill>
              </a:rPr>
              <a:t>с тем</a:t>
            </a:r>
            <a:r>
              <a:rPr lang="ru-RU" sz="2300" dirty="0">
                <a:solidFill>
                  <a:schemeClr val="tx1"/>
                </a:solidFill>
              </a:rPr>
              <a:t>, чтобы это государственное должностное или приравненное к нему </a:t>
            </a:r>
            <a:r>
              <a:rPr lang="ru-RU" sz="2300" dirty="0" smtClean="0">
                <a:solidFill>
                  <a:schemeClr val="tx1"/>
                </a:solidFill>
              </a:rPr>
              <a:t>лицо либо </a:t>
            </a:r>
            <a:r>
              <a:rPr lang="ru-RU" sz="2300" dirty="0">
                <a:solidFill>
                  <a:schemeClr val="tx1"/>
                </a:solidFill>
              </a:rPr>
              <a:t>иностранное должностное лицо совершили </a:t>
            </a:r>
            <a:r>
              <a:rPr lang="ru-RU" sz="2300" dirty="0">
                <a:solidFill>
                  <a:srgbClr val="FF0000"/>
                </a:solidFill>
              </a:rPr>
              <a:t>действия</a:t>
            </a:r>
            <a:r>
              <a:rPr lang="ru-RU" sz="2300" dirty="0">
                <a:solidFill>
                  <a:schemeClr val="tx1"/>
                </a:solidFill>
              </a:rPr>
              <a:t> или </a:t>
            </a:r>
            <a:r>
              <a:rPr lang="ru-RU" sz="2300" dirty="0" smtClean="0">
                <a:solidFill>
                  <a:srgbClr val="FF0000"/>
                </a:solidFill>
              </a:rPr>
              <a:t>воздержались от </a:t>
            </a:r>
            <a:r>
              <a:rPr lang="ru-RU" sz="2300" dirty="0">
                <a:solidFill>
                  <a:srgbClr val="FF0000"/>
                </a:solidFill>
              </a:rPr>
              <a:t>их совершения при исполнении своих служебных (трудовых) </a:t>
            </a:r>
            <a:r>
              <a:rPr lang="ru-RU" sz="2300" dirty="0" smtClean="0">
                <a:solidFill>
                  <a:srgbClr val="FF0000"/>
                </a:solidFill>
              </a:rPr>
              <a:t>обязанностей</a:t>
            </a:r>
            <a:r>
              <a:rPr lang="ru-RU" sz="2300" dirty="0">
                <a:solidFill>
                  <a:schemeClr val="tx1"/>
                </a:solidFill>
              </a:rPr>
              <a:t>, а также совершение указанных действий от имени или в </a:t>
            </a:r>
            <a:r>
              <a:rPr lang="ru-RU" sz="2300" dirty="0" smtClean="0">
                <a:solidFill>
                  <a:schemeClr val="tx1"/>
                </a:solidFill>
              </a:rPr>
              <a:t>интересах юридического </a:t>
            </a:r>
            <a:r>
              <a:rPr lang="ru-RU" sz="2300" dirty="0">
                <a:solidFill>
                  <a:schemeClr val="tx1"/>
                </a:solidFill>
              </a:rPr>
              <a:t>лица, в том числе иностранного.</a:t>
            </a:r>
          </a:p>
        </p:txBody>
      </p:sp>
    </p:spTree>
    <p:extLst>
      <p:ext uri="{BB962C8B-B14F-4D97-AF65-F5344CB8AC3E}">
        <p14:creationId xmlns:p14="http://schemas.microsoft.com/office/powerpoint/2010/main" val="842684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"/>
            <a:ext cx="9144000" cy="908719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Юридические </a:t>
            </a:r>
            <a:r>
              <a:rPr lang="ru-RU" dirty="0">
                <a:solidFill>
                  <a:schemeClr val="tx1"/>
                </a:solidFill>
              </a:rPr>
              <a:t>признаки коррупции: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908720"/>
            <a:ext cx="9144000" cy="5949280"/>
          </a:xfr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normAutofit fontScale="70000" lnSpcReduction="20000"/>
          </a:bodyPr>
          <a:lstStyle/>
          <a:p>
            <a:endParaRPr lang="ru-RU" dirty="0">
              <a:solidFill>
                <a:schemeClr val="tx1"/>
              </a:solidFill>
            </a:endParaRPr>
          </a:p>
          <a:p>
            <a:pPr indent="720000" algn="l"/>
            <a:r>
              <a:rPr lang="ru-RU" sz="3600" dirty="0">
                <a:solidFill>
                  <a:schemeClr val="tx1"/>
                </a:solidFill>
              </a:rPr>
              <a:t>1) обязательный субъект коррупционных отношений – </a:t>
            </a:r>
            <a:r>
              <a:rPr lang="ru-RU" sz="3600" dirty="0" smtClean="0">
                <a:solidFill>
                  <a:srgbClr val="FF0000"/>
                </a:solidFill>
              </a:rPr>
              <a:t>должностное лицо </a:t>
            </a:r>
            <a:r>
              <a:rPr lang="ru-RU" sz="3600" dirty="0">
                <a:solidFill>
                  <a:srgbClr val="FF0000"/>
                </a:solidFill>
              </a:rPr>
              <a:t>(либо лицо, приравненное к нему), </a:t>
            </a:r>
            <a:r>
              <a:rPr lang="ru-RU" sz="3600" dirty="0">
                <a:solidFill>
                  <a:schemeClr val="tx1"/>
                </a:solidFill>
              </a:rPr>
              <a:t>уполномоченное на выполнение </a:t>
            </a:r>
            <a:r>
              <a:rPr lang="ru-RU" sz="3600" dirty="0" smtClean="0">
                <a:solidFill>
                  <a:schemeClr val="tx1"/>
                </a:solidFill>
              </a:rPr>
              <a:t>государственных </a:t>
            </a:r>
            <a:r>
              <a:rPr lang="ru-RU" sz="3600" dirty="0">
                <a:solidFill>
                  <a:schemeClr val="tx1"/>
                </a:solidFill>
              </a:rPr>
              <a:t>функций;</a:t>
            </a:r>
          </a:p>
          <a:p>
            <a:pPr indent="720000" algn="l"/>
            <a:r>
              <a:rPr lang="ru-RU" sz="3600" dirty="0">
                <a:solidFill>
                  <a:schemeClr val="tx1"/>
                </a:solidFill>
              </a:rPr>
              <a:t>2) </a:t>
            </a:r>
            <a:r>
              <a:rPr lang="ru-RU" sz="3600" dirty="0">
                <a:solidFill>
                  <a:srgbClr val="FF0000"/>
                </a:solidFill>
              </a:rPr>
              <a:t>умышленная</a:t>
            </a:r>
            <a:r>
              <a:rPr lang="ru-RU" sz="3600" dirty="0">
                <a:solidFill>
                  <a:schemeClr val="tx1"/>
                </a:solidFill>
              </a:rPr>
              <a:t> вина, корыстная или иная заинтересованность </a:t>
            </a:r>
            <a:r>
              <a:rPr lang="ru-RU" sz="3600" dirty="0" smtClean="0">
                <a:solidFill>
                  <a:schemeClr val="tx1"/>
                </a:solidFill>
              </a:rPr>
              <a:t>субъектов </a:t>
            </a:r>
            <a:r>
              <a:rPr lang="ru-RU" sz="3600" dirty="0">
                <a:solidFill>
                  <a:schemeClr val="tx1"/>
                </a:solidFill>
              </a:rPr>
              <a:t>коррупционных отношений;</a:t>
            </a:r>
          </a:p>
          <a:p>
            <a:pPr indent="720000" algn="l"/>
            <a:r>
              <a:rPr lang="ru-RU" sz="3600" dirty="0">
                <a:solidFill>
                  <a:schemeClr val="tx1"/>
                </a:solidFill>
              </a:rPr>
              <a:t>3) </a:t>
            </a:r>
            <a:r>
              <a:rPr lang="ru-RU" sz="3600" dirty="0">
                <a:solidFill>
                  <a:srgbClr val="FF0000"/>
                </a:solidFill>
              </a:rPr>
              <a:t>действие </a:t>
            </a:r>
            <a:r>
              <a:rPr lang="ru-RU" sz="3600" dirty="0">
                <a:solidFill>
                  <a:schemeClr val="tx1"/>
                </a:solidFill>
              </a:rPr>
              <a:t>или </a:t>
            </a:r>
            <a:r>
              <a:rPr lang="ru-RU" sz="3600" dirty="0">
                <a:solidFill>
                  <a:srgbClr val="FF0000"/>
                </a:solidFill>
              </a:rPr>
              <a:t>бездействие</a:t>
            </a:r>
            <a:r>
              <a:rPr lang="ru-RU" sz="3600" dirty="0">
                <a:solidFill>
                  <a:schemeClr val="tx1"/>
                </a:solidFill>
              </a:rPr>
              <a:t> – использование лицом, </a:t>
            </a:r>
            <a:r>
              <a:rPr lang="ru-RU" sz="3600" dirty="0" smtClean="0">
                <a:solidFill>
                  <a:schemeClr val="tx1"/>
                </a:solidFill>
              </a:rPr>
              <a:t>уполномоченным на </a:t>
            </a:r>
            <a:r>
              <a:rPr lang="ru-RU" sz="3600" dirty="0">
                <a:solidFill>
                  <a:schemeClr val="tx1"/>
                </a:solidFill>
              </a:rPr>
              <a:t>выполнение государственных функций (либо лицом, приравненным </a:t>
            </a:r>
            <a:r>
              <a:rPr lang="ru-RU" sz="3600" dirty="0" smtClean="0">
                <a:solidFill>
                  <a:schemeClr val="tx1"/>
                </a:solidFill>
              </a:rPr>
              <a:t>к нему</a:t>
            </a:r>
            <a:r>
              <a:rPr lang="ru-RU" sz="3600" dirty="0">
                <a:solidFill>
                  <a:schemeClr val="tx1"/>
                </a:solidFill>
              </a:rPr>
              <a:t>), вопреки интересам службы, своего служебного положения либо </a:t>
            </a:r>
            <a:r>
              <a:rPr lang="ru-RU" sz="3600" dirty="0" smtClean="0">
                <a:solidFill>
                  <a:schemeClr val="tx1"/>
                </a:solidFill>
              </a:rPr>
              <a:t>связанных </a:t>
            </a:r>
            <a:r>
              <a:rPr lang="ru-RU" sz="3600" dirty="0">
                <a:solidFill>
                  <a:schemeClr val="tx1"/>
                </a:solidFill>
              </a:rPr>
              <a:t>с ним возможностей, либо авторитета организации, в </a:t>
            </a:r>
            <a:r>
              <a:rPr lang="ru-RU" sz="3600" dirty="0" smtClean="0">
                <a:solidFill>
                  <a:schemeClr val="tx1"/>
                </a:solidFill>
              </a:rPr>
              <a:t>которой он </a:t>
            </a:r>
            <a:r>
              <a:rPr lang="ru-RU" sz="3600" dirty="0">
                <a:solidFill>
                  <a:schemeClr val="tx1"/>
                </a:solidFill>
              </a:rPr>
              <a:t>служит;</a:t>
            </a:r>
          </a:p>
          <a:p>
            <a:pPr indent="720000" algn="l"/>
            <a:r>
              <a:rPr lang="ru-RU" sz="3600" dirty="0">
                <a:solidFill>
                  <a:schemeClr val="tx1"/>
                </a:solidFill>
              </a:rPr>
              <a:t>4) </a:t>
            </a:r>
            <a:r>
              <a:rPr lang="ru-RU" sz="3600" dirty="0">
                <a:solidFill>
                  <a:srgbClr val="FF0000"/>
                </a:solidFill>
              </a:rPr>
              <a:t>корыстная цель </a:t>
            </a:r>
            <a:r>
              <a:rPr lang="ru-RU" sz="3600" dirty="0">
                <a:solidFill>
                  <a:schemeClr val="tx1"/>
                </a:solidFill>
              </a:rPr>
              <a:t>– противоправное получение для себя или </a:t>
            </a:r>
            <a:r>
              <a:rPr lang="ru-RU" sz="3600" dirty="0" smtClean="0">
                <a:solidFill>
                  <a:schemeClr val="tx1"/>
                </a:solidFill>
              </a:rPr>
              <a:t>своих близких </a:t>
            </a:r>
            <a:r>
              <a:rPr lang="ru-RU" sz="3600" dirty="0">
                <a:solidFill>
                  <a:schemeClr val="tx1"/>
                </a:solidFill>
              </a:rPr>
              <a:t>родственников имущественных или неимущественных благ, льгот </a:t>
            </a:r>
            <a:r>
              <a:rPr lang="ru-RU" sz="3600" dirty="0" smtClean="0">
                <a:solidFill>
                  <a:schemeClr val="tx1"/>
                </a:solidFill>
              </a:rPr>
              <a:t>и преимуществ </a:t>
            </a:r>
            <a:r>
              <a:rPr lang="ru-RU" sz="3600" dirty="0">
                <a:solidFill>
                  <a:schemeClr val="tx1"/>
                </a:solidFill>
              </a:rPr>
              <a:t>в результате выполнения или невыполнения </a:t>
            </a:r>
            <a:r>
              <a:rPr lang="ru-RU" sz="3600" dirty="0" smtClean="0">
                <a:solidFill>
                  <a:schemeClr val="tx1"/>
                </a:solidFill>
              </a:rPr>
              <a:t>определенных действий </a:t>
            </a:r>
            <a:r>
              <a:rPr lang="ru-RU" sz="3600" dirty="0">
                <a:solidFill>
                  <a:schemeClr val="tx1"/>
                </a:solidFill>
              </a:rPr>
              <a:t>по службе либо за обещание выполнить или не выполнить их в </a:t>
            </a:r>
            <a:r>
              <a:rPr lang="ru-RU" sz="3600" dirty="0" smtClean="0">
                <a:solidFill>
                  <a:schemeClr val="tx1"/>
                </a:solidFill>
              </a:rPr>
              <a:t>будущем.</a:t>
            </a:r>
            <a:endParaRPr lang="ru-RU" sz="3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5159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"/>
            <a:ext cx="9144000" cy="908719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dirty="0" smtClean="0"/>
              <a:t>Проявления коррупции:</a:t>
            </a: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908720"/>
            <a:ext cx="9144000" cy="5949280"/>
          </a:xfr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/>
          <a:lstStyle/>
          <a:p>
            <a:pPr marL="457200" indent="-457200" algn="l">
              <a:buFont typeface="Wingdings" pitchFamily="2" charset="2"/>
              <a:buChar char="ü"/>
            </a:pPr>
            <a:r>
              <a:rPr lang="ru-RU" dirty="0">
                <a:solidFill>
                  <a:schemeClr val="tx1"/>
                </a:solidFill>
              </a:rPr>
              <a:t>неформальные </a:t>
            </a:r>
            <a:r>
              <a:rPr lang="ru-RU" dirty="0" smtClean="0">
                <a:solidFill>
                  <a:schemeClr val="tx1"/>
                </a:solidFill>
              </a:rPr>
              <a:t>платежи </a:t>
            </a:r>
            <a:r>
              <a:rPr lang="ru-RU" dirty="0">
                <a:solidFill>
                  <a:schemeClr val="tx1"/>
                </a:solidFill>
              </a:rPr>
              <a:t>в отношениях власти и бизнеса («деловая» коррупция), </a:t>
            </a:r>
            <a:endParaRPr lang="ru-RU" dirty="0" smtClean="0">
              <a:solidFill>
                <a:schemeClr val="tx1"/>
              </a:solidFill>
            </a:endParaRPr>
          </a:p>
          <a:p>
            <a:pPr marL="457200" indent="-457200" algn="l">
              <a:buFont typeface="Wingdings" pitchFamily="2" charset="2"/>
              <a:buChar char="ü"/>
            </a:pPr>
            <a:r>
              <a:rPr lang="ru-RU" dirty="0" smtClean="0">
                <a:solidFill>
                  <a:schemeClr val="tx1"/>
                </a:solidFill>
              </a:rPr>
              <a:t> межфирменные </a:t>
            </a:r>
            <a:r>
              <a:rPr lang="ru-RU" dirty="0">
                <a:solidFill>
                  <a:schemeClr val="tx1"/>
                </a:solidFill>
              </a:rPr>
              <a:t>подкупы работников коммерческих фирм («корпоративная» коррупция),</a:t>
            </a:r>
          </a:p>
          <a:p>
            <a:pPr marL="457200" indent="-457200" algn="l">
              <a:buFont typeface="Wingdings" pitchFamily="2" charset="2"/>
              <a:buChar char="ü"/>
            </a:pPr>
            <a:r>
              <a:rPr lang="ru-RU" dirty="0" smtClean="0">
                <a:solidFill>
                  <a:schemeClr val="tx1"/>
                </a:solidFill>
              </a:rPr>
              <a:t>подарки </a:t>
            </a:r>
            <a:r>
              <a:rPr lang="ru-RU" dirty="0">
                <a:solidFill>
                  <a:schemeClr val="tx1"/>
                </a:solidFill>
              </a:rPr>
              <a:t>и подношения населения обслуживающим </a:t>
            </a:r>
            <a:r>
              <a:rPr lang="ru-RU" dirty="0" smtClean="0">
                <a:solidFill>
                  <a:schemeClr val="tx1"/>
                </a:solidFill>
              </a:rPr>
              <a:t>инстанциям </a:t>
            </a:r>
            <a:r>
              <a:rPr lang="ru-RU" dirty="0">
                <a:solidFill>
                  <a:schemeClr val="tx1"/>
                </a:solidFill>
              </a:rPr>
              <a:t>(«бытовая» коррупция</a:t>
            </a:r>
            <a:r>
              <a:rPr lang="ru-RU" dirty="0" smtClean="0">
                <a:solidFill>
                  <a:schemeClr val="tx1"/>
                </a:solidFill>
              </a:rPr>
              <a:t>),</a:t>
            </a:r>
          </a:p>
          <a:p>
            <a:pPr marL="457200" indent="-457200" algn="l">
              <a:buFont typeface="Wingdings" pitchFamily="2" charset="2"/>
              <a:buChar char="ü"/>
            </a:pPr>
            <a:r>
              <a:rPr lang="ru-RU" dirty="0" smtClean="0">
                <a:solidFill>
                  <a:schemeClr val="tx1"/>
                </a:solidFill>
              </a:rPr>
              <a:t>отстаивание </a:t>
            </a:r>
            <a:r>
              <a:rPr lang="ru-RU" dirty="0">
                <a:solidFill>
                  <a:schemeClr val="tx1"/>
                </a:solidFill>
              </a:rPr>
              <a:t>интересов бизнеса через </a:t>
            </a:r>
            <a:r>
              <a:rPr lang="ru-RU" dirty="0" smtClean="0">
                <a:solidFill>
                  <a:schemeClr val="tx1"/>
                </a:solidFill>
              </a:rPr>
              <a:t>теневое финансирование </a:t>
            </a:r>
            <a:r>
              <a:rPr lang="ru-RU" dirty="0">
                <a:solidFill>
                  <a:schemeClr val="tx1"/>
                </a:solidFill>
              </a:rPr>
              <a:t>партийных боссов («партийная» коррупция).</a:t>
            </a:r>
          </a:p>
        </p:txBody>
      </p:sp>
    </p:spTree>
    <p:extLst>
      <p:ext uri="{BB962C8B-B14F-4D97-AF65-F5344CB8AC3E}">
        <p14:creationId xmlns:p14="http://schemas.microsoft.com/office/powerpoint/2010/main" val="2513821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"/>
            <a:ext cx="9144000" cy="908719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4800" b="1" dirty="0" smtClean="0"/>
              <a:t>Формы коррупции:</a:t>
            </a:r>
            <a:endParaRPr lang="ru-RU" sz="48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908720"/>
            <a:ext cx="9144000" cy="5949280"/>
          </a:xfr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indent="457200" algn="l"/>
            <a:r>
              <a:rPr lang="ru-RU" sz="2300" dirty="0">
                <a:solidFill>
                  <a:schemeClr val="tx1"/>
                </a:solidFill>
              </a:rPr>
              <a:t>1) совершение или несовершение какого-либо действия </a:t>
            </a:r>
            <a:r>
              <a:rPr lang="ru-RU" sz="2300" dirty="0" smtClean="0">
                <a:solidFill>
                  <a:schemeClr val="tx1"/>
                </a:solidFill>
              </a:rPr>
              <a:t/>
            </a:r>
            <a:br>
              <a:rPr lang="ru-RU" sz="2300" dirty="0" smtClean="0">
                <a:solidFill>
                  <a:schemeClr val="tx1"/>
                </a:solidFill>
              </a:rPr>
            </a:br>
            <a:r>
              <a:rPr lang="ru-RU" sz="2300" dirty="0" smtClean="0">
                <a:solidFill>
                  <a:schemeClr val="tx1"/>
                </a:solidFill>
              </a:rPr>
              <a:t>(</a:t>
            </a:r>
            <a:r>
              <a:rPr lang="ru-RU" sz="2300" dirty="0">
                <a:solidFill>
                  <a:schemeClr val="tx1"/>
                </a:solidFill>
              </a:rPr>
              <a:t>с </a:t>
            </a:r>
            <a:r>
              <a:rPr lang="ru-RU" sz="2300" dirty="0" smtClean="0">
                <a:solidFill>
                  <a:schemeClr val="tx1"/>
                </a:solidFill>
              </a:rPr>
              <a:t>использованием </a:t>
            </a:r>
            <a:r>
              <a:rPr lang="ru-RU" sz="2300" dirty="0">
                <a:solidFill>
                  <a:schemeClr val="tx1"/>
                </a:solidFill>
              </a:rPr>
              <a:t>своего служебного положения или связанных с ним </a:t>
            </a:r>
            <a:r>
              <a:rPr lang="ru-RU" sz="2300" dirty="0" smtClean="0">
                <a:solidFill>
                  <a:schemeClr val="tx1"/>
                </a:solidFill>
              </a:rPr>
              <a:t>возможностей);</a:t>
            </a:r>
            <a:endParaRPr lang="ru-RU" sz="2300" dirty="0">
              <a:solidFill>
                <a:schemeClr val="tx1"/>
              </a:solidFill>
            </a:endParaRPr>
          </a:p>
          <a:p>
            <a:pPr indent="457200" algn="l"/>
            <a:r>
              <a:rPr lang="ru-RU" sz="2300" dirty="0">
                <a:solidFill>
                  <a:schemeClr val="tx1"/>
                </a:solidFill>
              </a:rPr>
              <a:t>2) незаконное получение вознаграждений или стимулов (в любом </a:t>
            </a:r>
            <a:r>
              <a:rPr lang="ru-RU" sz="2300" dirty="0" smtClean="0">
                <a:solidFill>
                  <a:schemeClr val="tx1"/>
                </a:solidFill>
              </a:rPr>
              <a:t>виде за </a:t>
            </a:r>
            <a:r>
              <a:rPr lang="ru-RU" sz="2300" dirty="0">
                <a:solidFill>
                  <a:schemeClr val="tx1"/>
                </a:solidFill>
              </a:rPr>
              <a:t>совершение или несовершение какого-либо действия с </a:t>
            </a:r>
            <a:r>
              <a:rPr lang="ru-RU" sz="2300" dirty="0" smtClean="0">
                <a:solidFill>
                  <a:schemeClr val="tx1"/>
                </a:solidFill>
              </a:rPr>
              <a:t>использованием своего </a:t>
            </a:r>
            <a:r>
              <a:rPr lang="ru-RU" sz="2300" dirty="0">
                <a:solidFill>
                  <a:schemeClr val="tx1"/>
                </a:solidFill>
              </a:rPr>
              <a:t>служебного положения или связанных с ним возможностей); </a:t>
            </a:r>
            <a:r>
              <a:rPr lang="ru-RU" sz="2300" dirty="0" smtClean="0">
                <a:solidFill>
                  <a:schemeClr val="tx1"/>
                </a:solidFill>
              </a:rPr>
              <a:t>получение </a:t>
            </a:r>
            <a:r>
              <a:rPr lang="ru-RU" sz="2300" dirty="0">
                <a:solidFill>
                  <a:schemeClr val="tx1"/>
                </a:solidFill>
              </a:rPr>
              <a:t>вознаграждения (деньги, дорогие </a:t>
            </a:r>
            <a:r>
              <a:rPr lang="ru-RU" sz="2300" dirty="0" smtClean="0">
                <a:solidFill>
                  <a:schemeClr val="tx1"/>
                </a:solidFill>
              </a:rPr>
              <a:t>подарки</a:t>
            </a:r>
            <a:r>
              <a:rPr lang="ru-RU" sz="2300" dirty="0">
                <a:solidFill>
                  <a:schemeClr val="tx1"/>
                </a:solidFill>
              </a:rPr>
              <a:t>), </a:t>
            </a:r>
            <a:r>
              <a:rPr lang="ru-RU" sz="2300" dirty="0" smtClean="0">
                <a:solidFill>
                  <a:schemeClr val="tx1"/>
                </a:solidFill>
              </a:rPr>
              <a:t>бесплатное </a:t>
            </a:r>
            <a:r>
              <a:rPr lang="ru-RU" sz="2300" dirty="0">
                <a:solidFill>
                  <a:schemeClr val="tx1"/>
                </a:solidFill>
              </a:rPr>
              <a:t>предоставление услуг, </a:t>
            </a:r>
            <a:r>
              <a:rPr lang="ru-RU" sz="2300" dirty="0" smtClean="0">
                <a:solidFill>
                  <a:schemeClr val="tx1"/>
                </a:solidFill>
              </a:rPr>
              <a:t>подлежащих оплате</a:t>
            </a:r>
            <a:r>
              <a:rPr lang="ru-RU" sz="2300" dirty="0">
                <a:solidFill>
                  <a:schemeClr val="tx1"/>
                </a:solidFill>
              </a:rPr>
              <a:t>, организация выезда за рубеж, как за счет государственных </a:t>
            </a:r>
            <a:r>
              <a:rPr lang="ru-RU" sz="2300" dirty="0" smtClean="0">
                <a:solidFill>
                  <a:schemeClr val="tx1"/>
                </a:solidFill>
              </a:rPr>
              <a:t>организаций</a:t>
            </a:r>
            <a:r>
              <a:rPr lang="ru-RU" sz="2300" dirty="0">
                <a:solidFill>
                  <a:schemeClr val="tx1"/>
                </a:solidFill>
              </a:rPr>
              <a:t>, так и негосударственных предпринимательских объединений под </a:t>
            </a:r>
            <a:r>
              <a:rPr lang="ru-RU" sz="2300" dirty="0" smtClean="0">
                <a:solidFill>
                  <a:schemeClr val="tx1"/>
                </a:solidFill>
              </a:rPr>
              <a:t>предлогом </a:t>
            </a:r>
            <a:r>
              <a:rPr lang="ru-RU" sz="2300" dirty="0">
                <a:solidFill>
                  <a:schemeClr val="tx1"/>
                </a:solidFill>
              </a:rPr>
              <a:t>стажировок, чтения лекций, участия в симпозиумах, конференциях </a:t>
            </a:r>
            <a:r>
              <a:rPr lang="ru-RU" sz="2300" dirty="0" smtClean="0">
                <a:solidFill>
                  <a:schemeClr val="tx1"/>
                </a:solidFill>
              </a:rPr>
              <a:t>с выдачей </a:t>
            </a:r>
            <a:r>
              <a:rPr lang="ru-RU" sz="2300" dirty="0">
                <a:solidFill>
                  <a:schemeClr val="tx1"/>
                </a:solidFill>
              </a:rPr>
              <a:t>крупных денежных средств в валюте в виде командировочных;</a:t>
            </a:r>
          </a:p>
          <a:p>
            <a:pPr indent="457200" algn="l"/>
            <a:r>
              <a:rPr lang="ru-RU" sz="2300" dirty="0">
                <a:solidFill>
                  <a:schemeClr val="tx1"/>
                </a:solidFill>
              </a:rPr>
              <a:t>3) подкуп или попытка подкупа лица (для совершения или </a:t>
            </a:r>
            <a:r>
              <a:rPr lang="ru-RU" sz="2300" dirty="0" smtClean="0">
                <a:solidFill>
                  <a:schemeClr val="tx1"/>
                </a:solidFill>
              </a:rPr>
              <a:t>несовершения </a:t>
            </a:r>
            <a:r>
              <a:rPr lang="ru-RU" sz="2300" dirty="0">
                <a:solidFill>
                  <a:schemeClr val="tx1"/>
                </a:solidFill>
              </a:rPr>
              <a:t>какого-либо действия с использованием своего служебного </a:t>
            </a:r>
            <a:r>
              <a:rPr lang="ru-RU" sz="2300" dirty="0" smtClean="0">
                <a:solidFill>
                  <a:schemeClr val="tx1"/>
                </a:solidFill>
              </a:rPr>
              <a:t>положения или </a:t>
            </a:r>
            <a:r>
              <a:rPr lang="ru-RU" sz="2300" dirty="0">
                <a:solidFill>
                  <a:schemeClr val="tx1"/>
                </a:solidFill>
              </a:rPr>
              <a:t>иных возможностей по службе</a:t>
            </a:r>
            <a:r>
              <a:rPr lang="ru-RU" sz="2300" dirty="0" smtClean="0">
                <a:solidFill>
                  <a:schemeClr val="tx1"/>
                </a:solidFill>
              </a:rPr>
              <a:t>).</a:t>
            </a:r>
            <a:endParaRPr lang="ru-RU" sz="23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905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0" y="116632"/>
            <a:ext cx="7200292" cy="1240666"/>
          </a:xfrm>
        </p:spPr>
        <p:txBody>
          <a:bodyPr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Причины и условия коррупционной преступности: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idx="2"/>
          </p:nvPr>
        </p:nvSpPr>
        <p:spPr>
          <a:xfrm>
            <a:off x="214282" y="1340768"/>
            <a:ext cx="4933782" cy="5302942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marL="342900" indent="-34290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AutoNum type="arabicPeriod"/>
              <a:defRPr/>
            </a:pPr>
            <a:endParaRPr lang="ru-RU" sz="2400" dirty="0" smtClean="0"/>
          </a:p>
          <a:p>
            <a:pPr marL="342900" indent="-34290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AutoNum type="arabicPeriod"/>
              <a:defRPr/>
            </a:pPr>
            <a:r>
              <a:rPr lang="ru-RU" sz="3200" dirty="0" smtClean="0"/>
              <a:t>Экономические</a:t>
            </a:r>
          </a:p>
          <a:p>
            <a:pPr marL="342900" indent="-34290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AutoNum type="arabicPeriod"/>
              <a:defRPr/>
            </a:pPr>
            <a:r>
              <a:rPr lang="ru-RU" sz="3200" dirty="0" smtClean="0"/>
              <a:t>Политические</a:t>
            </a:r>
          </a:p>
          <a:p>
            <a:pPr marL="342900" indent="-34290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AutoNum type="arabicPeriod"/>
              <a:defRPr/>
            </a:pPr>
            <a:r>
              <a:rPr lang="ru-RU" sz="3200" dirty="0" smtClean="0"/>
              <a:t>Правовые</a:t>
            </a:r>
          </a:p>
          <a:p>
            <a:pPr marL="342900" indent="-34290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AutoNum type="arabicPeriod"/>
              <a:defRPr/>
            </a:pPr>
            <a:r>
              <a:rPr lang="ru-RU" sz="3200" dirty="0" smtClean="0"/>
              <a:t>Психологические</a:t>
            </a:r>
          </a:p>
          <a:p>
            <a:pPr marL="342900" indent="-34290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AutoNum type="arabicPeriod"/>
              <a:defRPr/>
            </a:pPr>
            <a:r>
              <a:rPr lang="ru-RU" sz="3200" dirty="0" smtClean="0"/>
              <a:t>Причины и условия коррупционной преступности, имеющие организационный характер </a:t>
            </a:r>
            <a:endParaRPr lang="ru-RU" sz="3200" dirty="0"/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1772816"/>
            <a:ext cx="3528392" cy="38884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80061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"/>
            <a:ext cx="9144000" cy="1700807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b="1" dirty="0"/>
              <a:t>Наиболее </a:t>
            </a:r>
            <a:r>
              <a:rPr lang="ru-RU" b="1" dirty="0" smtClean="0"/>
              <a:t>распространенные коррупционные правонарушения:</a:t>
            </a: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1628800"/>
            <a:ext cx="9144000" cy="5229200"/>
          </a:xfr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/>
          <a:lstStyle/>
          <a:p>
            <a:r>
              <a:rPr lang="ru-RU" sz="4000" dirty="0">
                <a:solidFill>
                  <a:schemeClr val="tx1"/>
                </a:solidFill>
              </a:rPr>
              <a:t>1) в системе здравоохранения:</a:t>
            </a:r>
          </a:p>
          <a:p>
            <a:pPr algn="l"/>
            <a:r>
              <a:rPr lang="ru-RU" dirty="0">
                <a:solidFill>
                  <a:schemeClr val="tx1"/>
                </a:solidFill>
              </a:rPr>
              <a:t>– осуществление юридически значимых действий должностными </a:t>
            </a:r>
            <a:r>
              <a:rPr lang="ru-RU" dirty="0" smtClean="0">
                <a:solidFill>
                  <a:schemeClr val="tx1"/>
                </a:solidFill>
              </a:rPr>
              <a:t>лицами </a:t>
            </a:r>
            <a:r>
              <a:rPr lang="ru-RU" dirty="0">
                <a:solidFill>
                  <a:schemeClr val="tx1"/>
                </a:solidFill>
              </a:rPr>
              <a:t>медучреждений;</a:t>
            </a:r>
          </a:p>
          <a:p>
            <a:pPr algn="l"/>
            <a:r>
              <a:rPr lang="ru-RU" dirty="0">
                <a:solidFill>
                  <a:schemeClr val="tx1"/>
                </a:solidFill>
              </a:rPr>
              <a:t>– оказание содействия в проведении операций, обследований;</a:t>
            </a:r>
          </a:p>
          <a:p>
            <a:pPr algn="l"/>
            <a:r>
              <a:rPr lang="ru-RU" dirty="0">
                <a:solidFill>
                  <a:schemeClr val="tx1"/>
                </a:solidFill>
              </a:rPr>
              <a:t>– предоставление в аренду помещений, оборудования;</a:t>
            </a:r>
          </a:p>
          <a:p>
            <a:pPr algn="l"/>
            <a:r>
              <a:rPr lang="ru-RU" dirty="0">
                <a:solidFill>
                  <a:schemeClr val="tx1"/>
                </a:solidFill>
              </a:rPr>
              <a:t>– закупка медицинских препаратов;</a:t>
            </a:r>
          </a:p>
        </p:txBody>
      </p:sp>
    </p:spTree>
    <p:extLst>
      <p:ext uri="{BB962C8B-B14F-4D97-AF65-F5344CB8AC3E}">
        <p14:creationId xmlns:p14="http://schemas.microsoft.com/office/powerpoint/2010/main" val="3410122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"/>
            <a:ext cx="9144000" cy="1700807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sz="4800" b="1" dirty="0"/>
              <a:t>Наиболее </a:t>
            </a:r>
            <a:r>
              <a:rPr lang="ru-RU" sz="4800" b="1" dirty="0" smtClean="0"/>
              <a:t>распространенные коррупционные правонарушения:</a:t>
            </a:r>
            <a:endParaRPr lang="ru-RU" sz="48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1628800"/>
            <a:ext cx="9144000" cy="5229200"/>
          </a:xfr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normAutofit fontScale="92500" lnSpcReduction="10000"/>
          </a:bodyPr>
          <a:lstStyle/>
          <a:p>
            <a:r>
              <a:rPr lang="ru-RU" sz="3900" dirty="0">
                <a:solidFill>
                  <a:schemeClr val="tx1"/>
                </a:solidFill>
              </a:rPr>
              <a:t>2) в системе образования:</a:t>
            </a:r>
          </a:p>
          <a:p>
            <a:pPr algn="l"/>
            <a:r>
              <a:rPr lang="ru-RU" dirty="0">
                <a:solidFill>
                  <a:schemeClr val="tx1"/>
                </a:solidFill>
              </a:rPr>
              <a:t>– оказание за вознаграждение услуг студентам при сдаче ими </a:t>
            </a:r>
            <a:r>
              <a:rPr lang="ru-RU" dirty="0" smtClean="0">
                <a:solidFill>
                  <a:schemeClr val="tx1"/>
                </a:solidFill>
              </a:rPr>
              <a:t>межсессионных </a:t>
            </a:r>
            <a:r>
              <a:rPr lang="ru-RU" dirty="0">
                <a:solidFill>
                  <a:schemeClr val="tx1"/>
                </a:solidFill>
              </a:rPr>
              <a:t>и государственных экзаменов, написании курсовых и дипломных</a:t>
            </a:r>
          </a:p>
          <a:p>
            <a:pPr algn="l"/>
            <a:r>
              <a:rPr lang="ru-RU" dirty="0">
                <a:solidFill>
                  <a:schemeClr val="tx1"/>
                </a:solidFill>
              </a:rPr>
              <a:t>работ;</a:t>
            </a:r>
          </a:p>
          <a:p>
            <a:pPr algn="l"/>
            <a:r>
              <a:rPr lang="ru-RU" dirty="0">
                <a:solidFill>
                  <a:schemeClr val="tx1"/>
                </a:solidFill>
              </a:rPr>
              <a:t>– выделение за вознаграждение мест и комнат с улучшенной </a:t>
            </a:r>
            <a:r>
              <a:rPr lang="ru-RU" dirty="0" smtClean="0">
                <a:solidFill>
                  <a:schemeClr val="tx1"/>
                </a:solidFill>
              </a:rPr>
              <a:t>планировкой </a:t>
            </a:r>
            <a:r>
              <a:rPr lang="ru-RU" dirty="0">
                <a:solidFill>
                  <a:schemeClr val="tx1"/>
                </a:solidFill>
              </a:rPr>
              <a:t>в студенческих общежитиях, содействие в прописке;</a:t>
            </a:r>
          </a:p>
          <a:p>
            <a:pPr algn="l"/>
            <a:r>
              <a:rPr lang="ru-RU" dirty="0">
                <a:solidFill>
                  <a:schemeClr val="tx1"/>
                </a:solidFill>
              </a:rPr>
              <a:t>– оформление фиктивных документов об окончании учебного </a:t>
            </a:r>
            <a:r>
              <a:rPr lang="ru-RU" dirty="0" smtClean="0">
                <a:solidFill>
                  <a:schemeClr val="tx1"/>
                </a:solidFill>
              </a:rPr>
              <a:t>заведения</a:t>
            </a:r>
            <a:r>
              <a:rPr lang="ru-RU" dirty="0">
                <a:solidFill>
                  <a:schemeClr val="tx1"/>
                </a:solidFill>
              </a:rPr>
              <a:t>, о сдаче экзаменов в период сессии;</a:t>
            </a:r>
          </a:p>
        </p:txBody>
      </p:sp>
    </p:spTree>
    <p:extLst>
      <p:ext uri="{BB962C8B-B14F-4D97-AF65-F5344CB8AC3E}">
        <p14:creationId xmlns:p14="http://schemas.microsoft.com/office/powerpoint/2010/main" val="2690418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"/>
            <a:ext cx="9144000" cy="1700807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b="1" dirty="0"/>
              <a:t>Наиболее </a:t>
            </a:r>
            <a:r>
              <a:rPr lang="ru-RU" b="1" dirty="0" smtClean="0"/>
              <a:t>распространенные коррупционные правонарушения:</a:t>
            </a: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1628800"/>
            <a:ext cx="9144000" cy="5229200"/>
          </a:xfr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normAutofit fontScale="92500" lnSpcReduction="20000"/>
          </a:bodyPr>
          <a:lstStyle/>
          <a:p>
            <a:r>
              <a:rPr lang="ru-RU" sz="3900" dirty="0">
                <a:solidFill>
                  <a:schemeClr val="tx1"/>
                </a:solidFill>
              </a:rPr>
              <a:t>3) в сфере производства:</a:t>
            </a:r>
          </a:p>
          <a:p>
            <a:pPr algn="l"/>
            <a:r>
              <a:rPr lang="ru-RU" dirty="0">
                <a:solidFill>
                  <a:schemeClr val="tx1"/>
                </a:solidFill>
              </a:rPr>
              <a:t>– широкий спектр контролирующих органов, наделенных правом </a:t>
            </a:r>
            <a:r>
              <a:rPr lang="ru-RU" dirty="0" smtClean="0">
                <a:solidFill>
                  <a:schemeClr val="tx1"/>
                </a:solidFill>
              </a:rPr>
              <a:t>вмешательства </a:t>
            </a:r>
            <a:r>
              <a:rPr lang="ru-RU" dirty="0">
                <a:solidFill>
                  <a:schemeClr val="tx1"/>
                </a:solidFill>
              </a:rPr>
              <a:t>в деятельность субъектов хозяйствования и применения </a:t>
            </a:r>
            <a:r>
              <a:rPr lang="ru-RU" dirty="0" smtClean="0">
                <a:solidFill>
                  <a:schemeClr val="tx1"/>
                </a:solidFill>
              </a:rPr>
              <a:t>разнообразных </a:t>
            </a:r>
            <a:r>
              <a:rPr lang="ru-RU" dirty="0">
                <a:solidFill>
                  <a:schemeClr val="tx1"/>
                </a:solidFill>
              </a:rPr>
              <a:t>санкций;</a:t>
            </a:r>
          </a:p>
          <a:p>
            <a:pPr algn="l"/>
            <a:r>
              <a:rPr lang="ru-RU" dirty="0">
                <a:solidFill>
                  <a:schemeClr val="tx1"/>
                </a:solidFill>
              </a:rPr>
              <a:t>– существующая налоговая система государства, </a:t>
            </a:r>
            <a:r>
              <a:rPr lang="ru-RU" dirty="0" smtClean="0">
                <a:solidFill>
                  <a:schemeClr val="tx1"/>
                </a:solidFill>
              </a:rPr>
              <a:t>подталкивающая субъектов </a:t>
            </a:r>
            <a:r>
              <a:rPr lang="ru-RU" dirty="0">
                <a:solidFill>
                  <a:schemeClr val="tx1"/>
                </a:solidFill>
              </a:rPr>
              <a:t>хозяйствования к минимизации платежей в бюджет;</a:t>
            </a:r>
          </a:p>
          <a:p>
            <a:pPr algn="l"/>
            <a:r>
              <a:rPr lang="ru-RU" dirty="0">
                <a:solidFill>
                  <a:schemeClr val="tx1"/>
                </a:solidFill>
              </a:rPr>
              <a:t>– наличие пробелов в нормативно-правовой базе, </a:t>
            </a:r>
            <a:r>
              <a:rPr lang="ru-RU" dirty="0" smtClean="0">
                <a:solidFill>
                  <a:schemeClr val="tx1"/>
                </a:solidFill>
              </a:rPr>
              <a:t>регламентирующей противодействие </a:t>
            </a:r>
            <a:r>
              <a:rPr lang="ru-RU" dirty="0">
                <a:solidFill>
                  <a:schemeClr val="tx1"/>
                </a:solidFill>
              </a:rPr>
              <a:t>коррупционным проявлениям в различных сферах </a:t>
            </a:r>
            <a:r>
              <a:rPr lang="ru-RU" dirty="0" smtClean="0">
                <a:solidFill>
                  <a:schemeClr val="tx1"/>
                </a:solidFill>
              </a:rPr>
              <a:t>жизнедеятельности </a:t>
            </a:r>
            <a:r>
              <a:rPr lang="ru-RU" dirty="0">
                <a:solidFill>
                  <a:schemeClr val="tx1"/>
                </a:solidFill>
              </a:rPr>
              <a:t>общества и т.п.</a:t>
            </a:r>
          </a:p>
        </p:txBody>
      </p:sp>
    </p:spTree>
    <p:extLst>
      <p:ext uri="{BB962C8B-B14F-4D97-AF65-F5344CB8AC3E}">
        <p14:creationId xmlns:p14="http://schemas.microsoft.com/office/powerpoint/2010/main" val="4021169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"/>
            <a:ext cx="9144000" cy="2060847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b="1" dirty="0" smtClean="0"/>
              <a:t>Лекция 1: </a:t>
            </a:r>
            <a:br>
              <a:rPr lang="ru-RU" b="1" dirty="0" smtClean="0"/>
            </a:br>
            <a:r>
              <a:rPr lang="ru-RU" b="1" dirty="0" smtClean="0"/>
              <a:t>Понятие коррупции,  принципы </a:t>
            </a:r>
            <a:r>
              <a:rPr lang="ru-RU" b="1" dirty="0"/>
              <a:t>и система мер борьбы с </a:t>
            </a:r>
            <a:r>
              <a:rPr lang="ru-RU" b="1" dirty="0" smtClean="0"/>
              <a:t>коррупцией.</a:t>
            </a: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2060848"/>
            <a:ext cx="9144000" cy="4797152"/>
          </a:xfr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/>
          <a:lstStyle/>
          <a:p>
            <a:pPr marL="514350" indent="-514350" algn="l">
              <a:buAutoNum type="arabicPeriod"/>
            </a:pPr>
            <a:r>
              <a:rPr lang="ru-RU" b="1" i="1" dirty="0" smtClean="0">
                <a:solidFill>
                  <a:srgbClr val="0070C0"/>
                </a:solidFill>
              </a:rPr>
              <a:t>Понятие коррупции.</a:t>
            </a:r>
          </a:p>
          <a:p>
            <a:pPr marL="514350" indent="-514350" algn="l">
              <a:buAutoNum type="arabicPeriod"/>
            </a:pPr>
            <a:r>
              <a:rPr lang="ru-RU" b="1" i="1" dirty="0" smtClean="0">
                <a:solidFill>
                  <a:srgbClr val="0070C0"/>
                </a:solidFill>
              </a:rPr>
              <a:t>Законодательство по борьбе с коррупцией.</a:t>
            </a:r>
          </a:p>
          <a:p>
            <a:pPr marL="514350" indent="-514350" algn="l">
              <a:buAutoNum type="arabicPeriod"/>
            </a:pPr>
            <a:r>
              <a:rPr lang="ru-RU" b="1" i="1" dirty="0" smtClean="0">
                <a:solidFill>
                  <a:srgbClr val="0070C0"/>
                </a:solidFill>
              </a:rPr>
              <a:t>Субъекты коррупционных </a:t>
            </a:r>
            <a:r>
              <a:rPr lang="ru-RU" b="1" i="1" dirty="0">
                <a:solidFill>
                  <a:srgbClr val="0070C0"/>
                </a:solidFill>
              </a:rPr>
              <a:t>правонарушений. </a:t>
            </a:r>
            <a:r>
              <a:rPr lang="ru-RU" b="1" i="1" dirty="0" smtClean="0">
                <a:solidFill>
                  <a:srgbClr val="0070C0"/>
                </a:solidFill>
              </a:rPr>
              <a:t>Субъекты правонарушений, создающих условия для коррупции.</a:t>
            </a:r>
          </a:p>
          <a:p>
            <a:pPr marL="514350" indent="-514350" algn="l">
              <a:buAutoNum type="arabicPeriod"/>
            </a:pPr>
            <a:r>
              <a:rPr lang="ru-RU" b="1" i="1" dirty="0" smtClean="0">
                <a:solidFill>
                  <a:srgbClr val="0070C0"/>
                </a:solidFill>
              </a:rPr>
              <a:t>Принципы и система мер борьбы с коррупцией.</a:t>
            </a:r>
          </a:p>
          <a:p>
            <a:pPr marL="514350" indent="-514350" algn="l">
              <a:buAutoNum type="arabicPeriod"/>
            </a:pP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6702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"/>
            <a:ext cx="9144000" cy="1700807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b="1" dirty="0"/>
              <a:t>Наиболее </a:t>
            </a:r>
            <a:r>
              <a:rPr lang="ru-RU" b="1" dirty="0" smtClean="0"/>
              <a:t>распространенные коррупционные правонарушения:</a:t>
            </a: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1628800"/>
            <a:ext cx="9144000" cy="5229200"/>
          </a:xfr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normAutofit fontScale="92500" lnSpcReduction="10000"/>
          </a:bodyPr>
          <a:lstStyle/>
          <a:p>
            <a:r>
              <a:rPr lang="ru-RU" sz="4300" dirty="0">
                <a:solidFill>
                  <a:schemeClr val="tx1"/>
                </a:solidFill>
              </a:rPr>
              <a:t>4) в сфере строительства:</a:t>
            </a:r>
          </a:p>
          <a:p>
            <a:pPr algn="l"/>
            <a:r>
              <a:rPr lang="ru-RU" dirty="0">
                <a:solidFill>
                  <a:schemeClr val="tx1"/>
                </a:solidFill>
              </a:rPr>
              <a:t>– использование лжеструктур с целью уклонения от уплаты налогов </a:t>
            </a:r>
            <a:r>
              <a:rPr lang="ru-RU" dirty="0" smtClean="0">
                <a:solidFill>
                  <a:schemeClr val="tx1"/>
                </a:solidFill>
              </a:rPr>
              <a:t>и обналичивания </a:t>
            </a:r>
            <a:r>
              <a:rPr lang="ru-RU" dirty="0">
                <a:solidFill>
                  <a:schemeClr val="tx1"/>
                </a:solidFill>
              </a:rPr>
              <a:t>денежных средств;</a:t>
            </a:r>
          </a:p>
          <a:p>
            <a:pPr algn="l"/>
            <a:r>
              <a:rPr lang="ru-RU" dirty="0">
                <a:solidFill>
                  <a:schemeClr val="tx1"/>
                </a:solidFill>
              </a:rPr>
              <a:t>– завышение объемов и стоимости проектных и строительных работ;</a:t>
            </a:r>
          </a:p>
          <a:p>
            <a:pPr algn="l"/>
            <a:r>
              <a:rPr lang="ru-RU" dirty="0">
                <a:solidFill>
                  <a:schemeClr val="tx1"/>
                </a:solidFill>
              </a:rPr>
              <a:t>– незаконное получение вознаграждений должностными лицами;</a:t>
            </a:r>
          </a:p>
          <a:p>
            <a:pPr algn="l"/>
            <a:r>
              <a:rPr lang="ru-RU" dirty="0">
                <a:solidFill>
                  <a:schemeClr val="tx1"/>
                </a:solidFill>
              </a:rPr>
              <a:t>– хищение (строительных материалов, бюджетных средств, </a:t>
            </a:r>
            <a:r>
              <a:rPr lang="ru-RU" dirty="0" smtClean="0">
                <a:solidFill>
                  <a:schemeClr val="tx1"/>
                </a:solidFill>
              </a:rPr>
              <a:t>направленных </a:t>
            </a:r>
            <a:r>
              <a:rPr lang="ru-RU" dirty="0">
                <a:solidFill>
                  <a:schemeClr val="tx1"/>
                </a:solidFill>
              </a:rPr>
              <a:t>на финансирование строительства в рамках государственных программ и</a:t>
            </a:r>
          </a:p>
          <a:p>
            <a:pPr algn="l"/>
            <a:r>
              <a:rPr lang="ru-RU" dirty="0">
                <a:solidFill>
                  <a:schemeClr val="tx1"/>
                </a:solidFill>
              </a:rPr>
              <a:t>отдельных статей расходов и др</a:t>
            </a:r>
            <a:r>
              <a:rPr lang="ru-RU" dirty="0" smtClean="0">
                <a:solidFill>
                  <a:schemeClr val="tx1"/>
                </a:solidFill>
              </a:rPr>
              <a:t>.).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1376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"/>
            <a:ext cx="9144000" cy="1844823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b="1" dirty="0" smtClean="0"/>
              <a:t>Подвержены коррупции и иные сферы:</a:t>
            </a: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1844824"/>
            <a:ext cx="9144000" cy="5013176"/>
          </a:xfr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marL="457200" indent="-457200" algn="l">
              <a:buFont typeface="Wingdings" pitchFamily="2" charset="2"/>
              <a:buChar char="§"/>
            </a:pPr>
            <a:r>
              <a:rPr lang="ru-RU" sz="4400" dirty="0" smtClean="0">
                <a:solidFill>
                  <a:schemeClr val="tx1"/>
                </a:solidFill>
              </a:rPr>
              <a:t>сфера жилищно-коммунального </a:t>
            </a:r>
            <a:r>
              <a:rPr lang="ru-RU" sz="4400" dirty="0">
                <a:solidFill>
                  <a:schemeClr val="tx1"/>
                </a:solidFill>
              </a:rPr>
              <a:t>хозяйства, </a:t>
            </a:r>
            <a:endParaRPr lang="ru-RU" sz="4400" dirty="0" smtClean="0">
              <a:solidFill>
                <a:schemeClr val="tx1"/>
              </a:solidFill>
            </a:endParaRPr>
          </a:p>
          <a:p>
            <a:pPr marL="457200" indent="-457200" algn="l">
              <a:buFont typeface="Wingdings" pitchFamily="2" charset="2"/>
              <a:buChar char="§"/>
            </a:pPr>
            <a:r>
              <a:rPr lang="ru-RU" sz="4400" dirty="0">
                <a:solidFill>
                  <a:schemeClr val="tx1"/>
                </a:solidFill>
              </a:rPr>
              <a:t>сфера </a:t>
            </a:r>
            <a:r>
              <a:rPr lang="ru-RU" sz="4400" dirty="0" smtClean="0">
                <a:solidFill>
                  <a:schemeClr val="tx1"/>
                </a:solidFill>
              </a:rPr>
              <a:t>управления </a:t>
            </a:r>
            <a:r>
              <a:rPr lang="ru-RU" sz="4400" dirty="0">
                <a:solidFill>
                  <a:schemeClr val="tx1"/>
                </a:solidFill>
              </a:rPr>
              <a:t>лесным </a:t>
            </a:r>
            <a:r>
              <a:rPr lang="ru-RU" sz="4400" dirty="0" smtClean="0">
                <a:solidFill>
                  <a:schemeClr val="tx1"/>
                </a:solidFill>
              </a:rPr>
              <a:t>хозяйством, </a:t>
            </a:r>
          </a:p>
          <a:p>
            <a:pPr marL="457200" indent="-457200" algn="l">
              <a:buFont typeface="Wingdings" pitchFamily="2" charset="2"/>
              <a:buChar char="§"/>
            </a:pPr>
            <a:r>
              <a:rPr lang="ru-RU" sz="4400" dirty="0" smtClean="0">
                <a:solidFill>
                  <a:schemeClr val="tx1"/>
                </a:solidFill>
              </a:rPr>
              <a:t>система </a:t>
            </a:r>
            <a:r>
              <a:rPr lang="ru-RU" sz="4400" dirty="0">
                <a:solidFill>
                  <a:schemeClr val="tx1"/>
                </a:solidFill>
              </a:rPr>
              <a:t>государственных </a:t>
            </a:r>
            <a:r>
              <a:rPr lang="ru-RU" sz="4400" dirty="0" smtClean="0">
                <a:solidFill>
                  <a:schemeClr val="tx1"/>
                </a:solidFill>
              </a:rPr>
              <a:t>закупок.</a:t>
            </a:r>
            <a:endParaRPr lang="ru-RU" sz="4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4223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"/>
            <a:ext cx="9144000" cy="1196751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0070C0"/>
                </a:solidFill>
              </a:rPr>
              <a:t>2. Законодательство </a:t>
            </a:r>
            <a:r>
              <a:rPr lang="ru-RU" b="1" i="1" dirty="0">
                <a:solidFill>
                  <a:srgbClr val="0070C0"/>
                </a:solidFill>
              </a:rPr>
              <a:t>по борьбе </a:t>
            </a:r>
            <a:r>
              <a:rPr lang="ru-RU" b="1" i="1" dirty="0" smtClean="0">
                <a:solidFill>
                  <a:srgbClr val="0070C0"/>
                </a:solidFill>
              </a:rPr>
              <a:t/>
            </a:r>
            <a:br>
              <a:rPr lang="ru-RU" b="1" i="1" dirty="0" smtClean="0">
                <a:solidFill>
                  <a:srgbClr val="0070C0"/>
                </a:solidFill>
              </a:rPr>
            </a:br>
            <a:r>
              <a:rPr lang="ru-RU" b="1" i="1" dirty="0" smtClean="0">
                <a:solidFill>
                  <a:srgbClr val="0070C0"/>
                </a:solidFill>
              </a:rPr>
              <a:t>с </a:t>
            </a:r>
            <a:r>
              <a:rPr lang="ru-RU" b="1" i="1" dirty="0">
                <a:solidFill>
                  <a:srgbClr val="0070C0"/>
                </a:solidFill>
              </a:rPr>
              <a:t>коррупцией</a:t>
            </a:r>
            <a:r>
              <a:rPr lang="ru-RU" b="1" i="1" dirty="0" smtClean="0">
                <a:solidFill>
                  <a:srgbClr val="0070C0"/>
                </a:solidFill>
              </a:rPr>
              <a:t>.</a:t>
            </a:r>
            <a:endParaRPr lang="ru-RU" b="1" i="1" dirty="0">
              <a:solidFill>
                <a:srgbClr val="0070C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1196752"/>
            <a:ext cx="9144000" cy="5661248"/>
          </a:xfr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normAutofit fontScale="85000" lnSpcReduction="10000"/>
          </a:bodyPr>
          <a:lstStyle/>
          <a:p>
            <a:pPr marL="457200" indent="-457200" algn="l">
              <a:buFont typeface="Wingdings" pitchFamily="2" charset="2"/>
              <a:buChar char="q"/>
            </a:pPr>
            <a:r>
              <a:rPr lang="ru-RU" dirty="0" smtClean="0">
                <a:solidFill>
                  <a:schemeClr val="tx1"/>
                </a:solidFill>
              </a:rPr>
              <a:t>Закон Республики Беларусь </a:t>
            </a:r>
            <a:r>
              <a:rPr lang="ru-RU" dirty="0">
                <a:solidFill>
                  <a:schemeClr val="tx1"/>
                </a:solidFill>
              </a:rPr>
              <a:t>«О борьбе с коррупцией», </a:t>
            </a:r>
            <a:endParaRPr lang="ru-RU" dirty="0" smtClean="0">
              <a:solidFill>
                <a:schemeClr val="tx1"/>
              </a:solidFill>
            </a:endParaRPr>
          </a:p>
          <a:p>
            <a:pPr marL="457200" indent="-457200" algn="l">
              <a:buFont typeface="Wingdings" pitchFamily="2" charset="2"/>
              <a:buChar char="q"/>
            </a:pPr>
            <a:r>
              <a:rPr lang="ru-RU" dirty="0" smtClean="0">
                <a:solidFill>
                  <a:schemeClr val="tx1"/>
                </a:solidFill>
              </a:rPr>
              <a:t>Уголовный </a:t>
            </a:r>
            <a:r>
              <a:rPr lang="ru-RU" dirty="0">
                <a:solidFill>
                  <a:schemeClr val="tx1"/>
                </a:solidFill>
              </a:rPr>
              <a:t>Кодекс Республики Беларусь,</a:t>
            </a:r>
          </a:p>
          <a:p>
            <a:pPr marL="457200" indent="-457200" algn="l">
              <a:buFont typeface="Wingdings" pitchFamily="2" charset="2"/>
              <a:buChar char="q"/>
            </a:pPr>
            <a:r>
              <a:rPr lang="ru-RU" dirty="0" smtClean="0">
                <a:solidFill>
                  <a:schemeClr val="tx1"/>
                </a:solidFill>
              </a:rPr>
              <a:t>Кодекс </a:t>
            </a:r>
            <a:r>
              <a:rPr lang="ru-RU" dirty="0">
                <a:solidFill>
                  <a:schemeClr val="tx1"/>
                </a:solidFill>
              </a:rPr>
              <a:t>Республики Беларусь об административных правонарушениях, </a:t>
            </a:r>
            <a:endParaRPr lang="ru-RU" dirty="0" smtClean="0">
              <a:solidFill>
                <a:schemeClr val="tx1"/>
              </a:solidFill>
            </a:endParaRPr>
          </a:p>
          <a:p>
            <a:pPr marL="457200" indent="-457200" algn="l">
              <a:buFont typeface="Wingdings" pitchFamily="2" charset="2"/>
              <a:buChar char="q"/>
            </a:pPr>
            <a:r>
              <a:rPr lang="ru-RU" dirty="0" smtClean="0">
                <a:solidFill>
                  <a:schemeClr val="tx1"/>
                </a:solidFill>
              </a:rPr>
              <a:t>Законы </a:t>
            </a:r>
            <a:r>
              <a:rPr lang="ru-RU" dirty="0">
                <a:solidFill>
                  <a:schemeClr val="tx1"/>
                </a:solidFill>
              </a:rPr>
              <a:t>Республики Беларусь «О государственной службе в Республике </a:t>
            </a:r>
            <a:r>
              <a:rPr lang="ru-RU" dirty="0" smtClean="0">
                <a:solidFill>
                  <a:schemeClr val="tx1"/>
                </a:solidFill>
              </a:rPr>
              <a:t>Беларусь</a:t>
            </a:r>
            <a:r>
              <a:rPr lang="ru-RU" dirty="0">
                <a:solidFill>
                  <a:schemeClr val="tx1"/>
                </a:solidFill>
              </a:rPr>
              <a:t>», «О декларировании физическими лицами доходов и имущества</a:t>
            </a:r>
            <a:r>
              <a:rPr lang="ru-RU" dirty="0" smtClean="0">
                <a:solidFill>
                  <a:schemeClr val="tx1"/>
                </a:solidFill>
              </a:rPr>
              <a:t>», «</a:t>
            </a:r>
            <a:r>
              <a:rPr lang="ru-RU" dirty="0">
                <a:solidFill>
                  <a:schemeClr val="tx1"/>
                </a:solidFill>
              </a:rPr>
              <a:t>О борьбе с организованной преступностью», «О мерах по </a:t>
            </a:r>
            <a:r>
              <a:rPr lang="ru-RU" dirty="0" smtClean="0">
                <a:solidFill>
                  <a:schemeClr val="tx1"/>
                </a:solidFill>
              </a:rPr>
              <a:t>предотвращению легализации </a:t>
            </a:r>
            <a:r>
              <a:rPr lang="ru-RU" dirty="0">
                <a:solidFill>
                  <a:schemeClr val="tx1"/>
                </a:solidFill>
              </a:rPr>
              <a:t>доходов, полученных преступным путем, и </a:t>
            </a:r>
            <a:r>
              <a:rPr lang="ru-RU" dirty="0" smtClean="0">
                <a:solidFill>
                  <a:schemeClr val="tx1"/>
                </a:solidFill>
              </a:rPr>
              <a:t>финансирования террористической </a:t>
            </a:r>
            <a:r>
              <a:rPr lang="ru-RU" dirty="0">
                <a:solidFill>
                  <a:schemeClr val="tx1"/>
                </a:solidFill>
              </a:rPr>
              <a:t>деятельности» и др., </a:t>
            </a:r>
            <a:endParaRPr lang="ru-RU" dirty="0" smtClean="0">
              <a:solidFill>
                <a:schemeClr val="tx1"/>
              </a:solidFill>
            </a:endParaRPr>
          </a:p>
          <a:p>
            <a:pPr marL="457200" indent="-457200" algn="l">
              <a:buFont typeface="Wingdings" pitchFamily="2" charset="2"/>
              <a:buChar char="q"/>
            </a:pPr>
            <a:r>
              <a:rPr lang="ru-RU" dirty="0">
                <a:solidFill>
                  <a:schemeClr val="tx1"/>
                </a:solidFill>
              </a:rPr>
              <a:t>н</a:t>
            </a:r>
            <a:r>
              <a:rPr lang="ru-RU" dirty="0" smtClean="0">
                <a:solidFill>
                  <a:schemeClr val="tx1"/>
                </a:solidFill>
              </a:rPr>
              <a:t>ормативные правовые акты Президента </a:t>
            </a:r>
            <a:r>
              <a:rPr lang="ru-RU" dirty="0">
                <a:solidFill>
                  <a:schemeClr val="tx1"/>
                </a:solidFill>
              </a:rPr>
              <a:t>Республики </a:t>
            </a:r>
            <a:r>
              <a:rPr lang="ru-RU" dirty="0" smtClean="0">
                <a:solidFill>
                  <a:schemeClr val="tx1"/>
                </a:solidFill>
              </a:rPr>
              <a:t>Беларусь (декреты </a:t>
            </a:r>
            <a:r>
              <a:rPr lang="ru-RU" dirty="0">
                <a:solidFill>
                  <a:schemeClr val="tx1"/>
                </a:solidFill>
              </a:rPr>
              <a:t>и </a:t>
            </a:r>
            <a:r>
              <a:rPr lang="ru-RU" dirty="0" smtClean="0">
                <a:solidFill>
                  <a:schemeClr val="tx1"/>
                </a:solidFill>
              </a:rPr>
              <a:t>указы).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0447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"/>
            <a:ext cx="9144000" cy="1700807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0"/>
            <a:ext cx="9144000" cy="6858000"/>
          </a:xfr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dirty="0">
                <a:solidFill>
                  <a:schemeClr val="tx1"/>
                </a:solidFill>
              </a:rPr>
              <a:t>Базовым документом, на основе которого организуется </a:t>
            </a:r>
            <a:r>
              <a:rPr lang="ru-RU" dirty="0" smtClean="0">
                <a:solidFill>
                  <a:schemeClr val="tx1"/>
                </a:solidFill>
              </a:rPr>
              <a:t>антикоррупционная </a:t>
            </a:r>
            <a:r>
              <a:rPr lang="ru-RU" dirty="0">
                <a:solidFill>
                  <a:schemeClr val="tx1"/>
                </a:solidFill>
              </a:rPr>
              <a:t>деятельность, является </a:t>
            </a:r>
            <a:r>
              <a:rPr lang="ru-RU" sz="4800" dirty="0">
                <a:solidFill>
                  <a:schemeClr val="tx1"/>
                </a:solidFill>
              </a:rPr>
              <a:t>Закон Республики Беларусь </a:t>
            </a:r>
            <a:r>
              <a:rPr lang="ru-RU" sz="5400" b="1" dirty="0">
                <a:solidFill>
                  <a:srgbClr val="FF0000"/>
                </a:solidFill>
              </a:rPr>
              <a:t>«О борьбе с </a:t>
            </a:r>
            <a:r>
              <a:rPr lang="ru-RU" sz="5400" b="1" dirty="0" smtClean="0">
                <a:solidFill>
                  <a:srgbClr val="FF0000"/>
                </a:solidFill>
              </a:rPr>
              <a:t>коррупцией</a:t>
            </a:r>
            <a:r>
              <a:rPr lang="ru-RU" sz="5400" b="1" dirty="0">
                <a:solidFill>
                  <a:srgbClr val="FF0000"/>
                </a:solidFill>
              </a:rPr>
              <a:t>»</a:t>
            </a:r>
            <a:r>
              <a:rPr lang="ru-RU" sz="3600" b="1" dirty="0">
                <a:solidFill>
                  <a:srgbClr val="FF0000"/>
                </a:solidFill>
              </a:rPr>
              <a:t>, </a:t>
            </a:r>
            <a:r>
              <a:rPr lang="ru-RU" dirty="0">
                <a:solidFill>
                  <a:schemeClr val="tx1"/>
                </a:solidFill>
              </a:rPr>
              <a:t>принятый </a:t>
            </a:r>
            <a:r>
              <a:rPr lang="ru-RU" b="1" dirty="0">
                <a:solidFill>
                  <a:schemeClr val="tx1"/>
                </a:solidFill>
              </a:rPr>
              <a:t>15 июля 2015 г. </a:t>
            </a:r>
            <a:r>
              <a:rPr lang="ru-RU" b="1" dirty="0" smtClean="0">
                <a:solidFill>
                  <a:schemeClr val="tx1"/>
                </a:solidFill>
              </a:rPr>
              <a:t/>
            </a:r>
            <a:br>
              <a:rPr lang="ru-RU" b="1" dirty="0" smtClean="0">
                <a:solidFill>
                  <a:schemeClr val="tx1"/>
                </a:solidFill>
              </a:rPr>
            </a:br>
            <a:endParaRPr lang="ru-RU" b="1" dirty="0" smtClean="0">
              <a:solidFill>
                <a:schemeClr val="tx1"/>
              </a:solidFill>
            </a:endParaRPr>
          </a:p>
          <a:p>
            <a:r>
              <a:rPr lang="ru-RU" dirty="0" smtClean="0">
                <a:solidFill>
                  <a:schemeClr val="tx1"/>
                </a:solidFill>
              </a:rPr>
              <a:t>Это </a:t>
            </a:r>
            <a:r>
              <a:rPr lang="ru-RU" dirty="0">
                <a:solidFill>
                  <a:schemeClr val="tx1"/>
                </a:solidFill>
              </a:rPr>
              <a:t>четвертый по </a:t>
            </a:r>
            <a:r>
              <a:rPr lang="ru-RU" dirty="0" smtClean="0">
                <a:solidFill>
                  <a:schemeClr val="tx1"/>
                </a:solidFill>
              </a:rPr>
              <a:t>счету антикоррупционный 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закон </a:t>
            </a:r>
            <a:r>
              <a:rPr lang="ru-RU" dirty="0">
                <a:solidFill>
                  <a:schemeClr val="tx1"/>
                </a:solidFill>
              </a:rPr>
              <a:t>с момента образования нашего суверенного </a:t>
            </a:r>
            <a:r>
              <a:rPr lang="ru-RU" dirty="0" smtClean="0">
                <a:solidFill>
                  <a:schemeClr val="tx1"/>
                </a:solidFill>
              </a:rPr>
              <a:t>государства </a:t>
            </a:r>
            <a:r>
              <a:rPr lang="ru-RU" dirty="0">
                <a:solidFill>
                  <a:schemeClr val="tx1"/>
                </a:solidFill>
              </a:rPr>
              <a:t>(первый был принят 15 июня 1993 г., второй – 26 июня 1997 г., </a:t>
            </a:r>
            <a:r>
              <a:rPr lang="ru-RU" dirty="0" smtClean="0">
                <a:solidFill>
                  <a:schemeClr val="tx1"/>
                </a:solidFill>
              </a:rPr>
              <a:t>третий </a:t>
            </a:r>
            <a:r>
              <a:rPr lang="ru-RU" dirty="0">
                <a:solidFill>
                  <a:schemeClr val="tx1"/>
                </a:solidFill>
              </a:rPr>
              <a:t>– 20 </a:t>
            </a:r>
            <a:r>
              <a:rPr lang="ru-RU" dirty="0" smtClean="0">
                <a:solidFill>
                  <a:schemeClr val="tx1"/>
                </a:solidFill>
              </a:rPr>
              <a:t>июля </a:t>
            </a:r>
            <a:r>
              <a:rPr lang="ru-RU" dirty="0">
                <a:solidFill>
                  <a:schemeClr val="tx1"/>
                </a:solidFill>
              </a:rPr>
              <a:t>2006 г.).</a:t>
            </a:r>
          </a:p>
        </p:txBody>
      </p:sp>
    </p:spTree>
    <p:extLst>
      <p:ext uri="{BB962C8B-B14F-4D97-AF65-F5344CB8AC3E}">
        <p14:creationId xmlns:p14="http://schemas.microsoft.com/office/powerpoint/2010/main" val="1011549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"/>
            <a:ext cx="9144000" cy="1700807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0"/>
            <a:ext cx="9144000" cy="6858000"/>
          </a:xfr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normAutofit lnSpcReduction="10000"/>
          </a:bodyPr>
          <a:lstStyle/>
          <a:p>
            <a:r>
              <a:rPr lang="ru-RU" b="1" dirty="0" smtClean="0">
                <a:solidFill>
                  <a:schemeClr val="tx1"/>
                </a:solidFill>
              </a:rPr>
              <a:t>ЗАКОНОМ ЗАКРЕПЛЕНЫ:</a:t>
            </a:r>
          </a:p>
          <a:p>
            <a:pPr marL="457200" indent="-457200" algn="l">
              <a:buFont typeface="Wingdings" pitchFamily="2" charset="2"/>
              <a:buChar char="Ø"/>
            </a:pPr>
            <a:r>
              <a:rPr lang="ru-RU" b="1" dirty="0" smtClean="0">
                <a:solidFill>
                  <a:srgbClr val="FF0000"/>
                </a:solidFill>
              </a:rPr>
              <a:t>принципы </a:t>
            </a:r>
            <a:r>
              <a:rPr lang="ru-RU" b="1" dirty="0">
                <a:solidFill>
                  <a:srgbClr val="FF0000"/>
                </a:solidFill>
              </a:rPr>
              <a:t>борьбы с коррупцией </a:t>
            </a:r>
            <a:r>
              <a:rPr lang="ru-RU" dirty="0">
                <a:solidFill>
                  <a:schemeClr val="tx1"/>
                </a:solidFill>
              </a:rPr>
              <a:t>(законности, справедливости, равенства </a:t>
            </a:r>
            <a:r>
              <a:rPr lang="ru-RU" dirty="0" smtClean="0">
                <a:solidFill>
                  <a:schemeClr val="tx1"/>
                </a:solidFill>
              </a:rPr>
              <a:t>перед </a:t>
            </a:r>
            <a:r>
              <a:rPr lang="ru-RU" dirty="0">
                <a:solidFill>
                  <a:schemeClr val="tx1"/>
                </a:solidFill>
              </a:rPr>
              <a:t>законом, гласности, приоритета мер предупреждения коррупции, </a:t>
            </a:r>
            <a:r>
              <a:rPr lang="ru-RU" dirty="0" smtClean="0">
                <a:solidFill>
                  <a:schemeClr val="tx1"/>
                </a:solidFill>
              </a:rPr>
              <a:t>неотвратимости </a:t>
            </a:r>
            <a:r>
              <a:rPr lang="ru-RU" dirty="0">
                <a:solidFill>
                  <a:schemeClr val="tx1"/>
                </a:solidFill>
              </a:rPr>
              <a:t>ответственности, личной виновной ответственности </a:t>
            </a:r>
            <a:r>
              <a:rPr lang="ru-RU" dirty="0" smtClean="0">
                <a:solidFill>
                  <a:schemeClr val="tx1"/>
                </a:solidFill>
              </a:rPr>
              <a:t>и гуманизма</a:t>
            </a:r>
            <a:r>
              <a:rPr lang="ru-RU" dirty="0">
                <a:solidFill>
                  <a:schemeClr val="tx1"/>
                </a:solidFill>
              </a:rPr>
              <a:t>), </a:t>
            </a:r>
            <a:endParaRPr lang="ru-RU" dirty="0" smtClean="0">
              <a:solidFill>
                <a:schemeClr val="tx1"/>
              </a:solidFill>
            </a:endParaRPr>
          </a:p>
          <a:p>
            <a:pPr marL="457200" indent="-457200" algn="l">
              <a:buFont typeface="Wingdings" pitchFamily="2" charset="2"/>
              <a:buChar char="Ø"/>
            </a:pPr>
            <a:r>
              <a:rPr lang="ru-RU" dirty="0" smtClean="0">
                <a:solidFill>
                  <a:schemeClr val="tx1"/>
                </a:solidFill>
              </a:rPr>
              <a:t>определен </a:t>
            </a:r>
            <a:r>
              <a:rPr lang="ru-RU" dirty="0">
                <a:solidFill>
                  <a:schemeClr val="tx1"/>
                </a:solidFill>
              </a:rPr>
              <a:t>ряд </a:t>
            </a:r>
            <a:r>
              <a:rPr lang="ru-RU" b="1" dirty="0">
                <a:solidFill>
                  <a:srgbClr val="FF0000"/>
                </a:solidFill>
              </a:rPr>
              <a:t>ограничений и специальных требований</a:t>
            </a:r>
            <a:r>
              <a:rPr lang="ru-RU" dirty="0">
                <a:solidFill>
                  <a:schemeClr val="tx1"/>
                </a:solidFill>
              </a:rPr>
              <a:t> для </a:t>
            </a:r>
            <a:r>
              <a:rPr lang="ru-RU" dirty="0" smtClean="0">
                <a:solidFill>
                  <a:schemeClr val="tx1"/>
                </a:solidFill>
              </a:rPr>
              <a:t>государственных </a:t>
            </a:r>
            <a:r>
              <a:rPr lang="ru-RU" dirty="0">
                <a:solidFill>
                  <a:schemeClr val="tx1"/>
                </a:solidFill>
              </a:rPr>
              <a:t>должностных лиц, </a:t>
            </a:r>
            <a:endParaRPr lang="ru-RU" dirty="0" smtClean="0">
              <a:solidFill>
                <a:schemeClr val="tx1"/>
              </a:solidFill>
            </a:endParaRPr>
          </a:p>
          <a:p>
            <a:pPr marL="457200" indent="-457200" algn="l">
              <a:buFont typeface="Wingdings" pitchFamily="2" charset="2"/>
              <a:buChar char="Ø"/>
            </a:pPr>
            <a:r>
              <a:rPr lang="ru-RU" dirty="0" smtClean="0">
                <a:solidFill>
                  <a:schemeClr val="tx1"/>
                </a:solidFill>
              </a:rPr>
              <a:t>закреплены </a:t>
            </a:r>
            <a:r>
              <a:rPr lang="ru-RU" b="1" dirty="0">
                <a:solidFill>
                  <a:srgbClr val="FF0000"/>
                </a:solidFill>
              </a:rPr>
              <a:t>полномочия и права </a:t>
            </a:r>
            <a:r>
              <a:rPr lang="ru-RU" dirty="0">
                <a:solidFill>
                  <a:schemeClr val="tx1"/>
                </a:solidFill>
              </a:rPr>
              <a:t>в </a:t>
            </a:r>
            <a:r>
              <a:rPr lang="ru-RU" dirty="0" smtClean="0">
                <a:solidFill>
                  <a:schemeClr val="tx1"/>
                </a:solidFill>
              </a:rPr>
              <a:t>сфере борьбы </a:t>
            </a:r>
            <a:r>
              <a:rPr lang="ru-RU" dirty="0">
                <a:solidFill>
                  <a:schemeClr val="tx1"/>
                </a:solidFill>
              </a:rPr>
              <a:t>с коррупцией </a:t>
            </a:r>
            <a:r>
              <a:rPr lang="ru-RU" b="1" dirty="0">
                <a:solidFill>
                  <a:srgbClr val="FF0000"/>
                </a:solidFill>
              </a:rPr>
              <a:t>специальных </a:t>
            </a:r>
            <a:r>
              <a:rPr lang="ru-RU" dirty="0">
                <a:solidFill>
                  <a:schemeClr val="tx1"/>
                </a:solidFill>
              </a:rPr>
              <a:t>подразделений </a:t>
            </a:r>
            <a:r>
              <a:rPr lang="ru-RU" b="1" dirty="0">
                <a:solidFill>
                  <a:srgbClr val="FF0000"/>
                </a:solidFill>
              </a:rPr>
              <a:t>органов</a:t>
            </a:r>
            <a:r>
              <a:rPr lang="ru-RU" b="1" dirty="0">
                <a:solidFill>
                  <a:schemeClr val="tx1"/>
                </a:solidFill>
              </a:rPr>
              <a:t> </a:t>
            </a:r>
            <a:r>
              <a:rPr lang="ru-RU" dirty="0">
                <a:solidFill>
                  <a:schemeClr val="tx1"/>
                </a:solidFill>
              </a:rPr>
              <a:t>прокуратуры</a:t>
            </a:r>
            <a:r>
              <a:rPr lang="ru-RU" dirty="0" smtClean="0">
                <a:solidFill>
                  <a:schemeClr val="tx1"/>
                </a:solidFill>
              </a:rPr>
              <a:t>, внутренних </a:t>
            </a:r>
            <a:r>
              <a:rPr lang="ru-RU" dirty="0">
                <a:solidFill>
                  <a:schemeClr val="tx1"/>
                </a:solidFill>
              </a:rPr>
              <a:t>дел и государственной безопасности.</a:t>
            </a:r>
          </a:p>
        </p:txBody>
      </p:sp>
    </p:spTree>
    <p:extLst>
      <p:ext uri="{BB962C8B-B14F-4D97-AF65-F5344CB8AC3E}">
        <p14:creationId xmlns:p14="http://schemas.microsoft.com/office/powerpoint/2010/main" val="713054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"/>
            <a:ext cx="9144000" cy="764703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dirty="0"/>
              <a:t>М</a:t>
            </a:r>
            <a:r>
              <a:rPr lang="ru-RU" b="1" dirty="0" smtClean="0"/>
              <a:t>еждународные акты:</a:t>
            </a: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764704"/>
            <a:ext cx="9144000" cy="6093296"/>
          </a:xfr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normAutofit fontScale="70000" lnSpcReduction="20000"/>
          </a:bodyPr>
          <a:lstStyle/>
          <a:p>
            <a:pPr indent="720000" algn="l"/>
            <a:r>
              <a:rPr lang="ru-RU" spc="-100" dirty="0">
                <a:solidFill>
                  <a:schemeClr val="tx1"/>
                </a:solidFill>
              </a:rPr>
              <a:t>– </a:t>
            </a:r>
            <a:r>
              <a:rPr lang="ru-RU" sz="3400" b="1" spc="-100" dirty="0">
                <a:solidFill>
                  <a:schemeClr val="tx1"/>
                </a:solidFill>
              </a:rPr>
              <a:t>Конвенция об уголовной ответственности за коррупцию </a:t>
            </a:r>
            <a:r>
              <a:rPr lang="ru-RU" sz="3400" b="1" spc="-100" dirty="0" smtClean="0">
                <a:solidFill>
                  <a:schemeClr val="tx1"/>
                </a:solidFill>
              </a:rPr>
              <a:t/>
            </a:r>
            <a:br>
              <a:rPr lang="ru-RU" sz="3400" b="1" spc="-100" dirty="0" smtClean="0">
                <a:solidFill>
                  <a:schemeClr val="tx1"/>
                </a:solidFill>
              </a:rPr>
            </a:br>
            <a:r>
              <a:rPr lang="ru-RU" spc="-100" dirty="0" smtClean="0">
                <a:solidFill>
                  <a:schemeClr val="tx1"/>
                </a:solidFill>
              </a:rPr>
              <a:t>от </a:t>
            </a:r>
            <a:r>
              <a:rPr lang="ru-RU" spc="-100" dirty="0">
                <a:solidFill>
                  <a:schemeClr val="tx1"/>
                </a:solidFill>
              </a:rPr>
              <a:t>27 </a:t>
            </a:r>
            <a:r>
              <a:rPr lang="ru-RU" spc="-100" dirty="0" smtClean="0">
                <a:solidFill>
                  <a:schemeClr val="tx1"/>
                </a:solidFill>
              </a:rPr>
              <a:t>января 1999 </a:t>
            </a:r>
            <a:r>
              <a:rPr lang="ru-RU" spc="-100" dirty="0">
                <a:solidFill>
                  <a:schemeClr val="tx1"/>
                </a:solidFill>
              </a:rPr>
              <a:t>г., подписанная Республикой Беларусь в г. Страсбурге </a:t>
            </a:r>
            <a:r>
              <a:rPr lang="ru-RU" spc="-100" dirty="0" smtClean="0">
                <a:solidFill>
                  <a:schemeClr val="tx1"/>
                </a:solidFill>
              </a:rPr>
              <a:t>23.01.2001;</a:t>
            </a:r>
            <a:endParaRPr lang="ru-RU" spc="-100" dirty="0">
              <a:solidFill>
                <a:schemeClr val="tx1"/>
              </a:solidFill>
            </a:endParaRPr>
          </a:p>
          <a:p>
            <a:pPr indent="720000" algn="l"/>
            <a:r>
              <a:rPr lang="ru-RU" spc="-100" dirty="0">
                <a:solidFill>
                  <a:schemeClr val="tx1"/>
                </a:solidFill>
              </a:rPr>
              <a:t>– </a:t>
            </a:r>
            <a:r>
              <a:rPr lang="ru-RU" sz="3400" b="1" spc="-100" dirty="0">
                <a:solidFill>
                  <a:schemeClr val="tx1"/>
                </a:solidFill>
              </a:rPr>
              <a:t>Конвенция Организации Объединенных Наций против </a:t>
            </a:r>
            <a:r>
              <a:rPr lang="ru-RU" sz="3400" b="1" spc="-100" dirty="0" smtClean="0">
                <a:solidFill>
                  <a:schemeClr val="tx1"/>
                </a:solidFill>
              </a:rPr>
              <a:t>транснациональной </a:t>
            </a:r>
            <a:r>
              <a:rPr lang="ru-RU" sz="3400" b="1" spc="-100" dirty="0">
                <a:solidFill>
                  <a:schemeClr val="tx1"/>
                </a:solidFill>
              </a:rPr>
              <a:t>организованной преступности </a:t>
            </a:r>
            <a:r>
              <a:rPr lang="ru-RU" spc="-100" dirty="0">
                <a:solidFill>
                  <a:schemeClr val="tx1"/>
                </a:solidFill>
              </a:rPr>
              <a:t>от 15 ноября 2000 г., </a:t>
            </a:r>
            <a:r>
              <a:rPr lang="ru-RU" spc="-100" dirty="0" smtClean="0">
                <a:solidFill>
                  <a:schemeClr val="tx1"/>
                </a:solidFill>
              </a:rPr>
              <a:t>подписанная Республикой </a:t>
            </a:r>
            <a:r>
              <a:rPr lang="ru-RU" spc="-100" dirty="0">
                <a:solidFill>
                  <a:schemeClr val="tx1"/>
                </a:solidFill>
              </a:rPr>
              <a:t>Беларусь </a:t>
            </a:r>
            <a:r>
              <a:rPr lang="ru-RU" spc="-100" dirty="0" smtClean="0">
                <a:solidFill>
                  <a:schemeClr val="tx1"/>
                </a:solidFill>
              </a:rPr>
              <a:t>14.12.2000;</a:t>
            </a:r>
            <a:endParaRPr lang="ru-RU" spc="-100" dirty="0">
              <a:solidFill>
                <a:schemeClr val="tx1"/>
              </a:solidFill>
            </a:endParaRPr>
          </a:p>
          <a:p>
            <a:pPr indent="720000" algn="l"/>
            <a:r>
              <a:rPr lang="ru-RU" spc="-100" dirty="0">
                <a:solidFill>
                  <a:schemeClr val="tx1"/>
                </a:solidFill>
              </a:rPr>
              <a:t>– Конвенция </a:t>
            </a:r>
            <a:r>
              <a:rPr lang="ru-RU" sz="3400" b="1" spc="-100" dirty="0">
                <a:solidFill>
                  <a:schemeClr val="tx1"/>
                </a:solidFill>
              </a:rPr>
              <a:t>«О гражданско-правовой ответственности за коррупцию</a:t>
            </a:r>
            <a:r>
              <a:rPr lang="ru-RU" sz="3400" b="1" spc="-100" dirty="0" smtClean="0">
                <a:solidFill>
                  <a:schemeClr val="tx1"/>
                </a:solidFill>
              </a:rPr>
              <a:t>»</a:t>
            </a:r>
            <a:r>
              <a:rPr lang="ru-RU" sz="3400" spc="-100" dirty="0" smtClean="0">
                <a:solidFill>
                  <a:schemeClr val="tx1"/>
                </a:solidFill>
              </a:rPr>
              <a:t> </a:t>
            </a:r>
            <a:r>
              <a:rPr lang="ru-RU" spc="-100" dirty="0" smtClean="0">
                <a:solidFill>
                  <a:schemeClr val="tx1"/>
                </a:solidFill>
              </a:rPr>
              <a:t>от </a:t>
            </a:r>
            <a:r>
              <a:rPr lang="ru-RU" spc="-100" dirty="0">
                <a:solidFill>
                  <a:schemeClr val="tx1"/>
                </a:solidFill>
              </a:rPr>
              <a:t>4 ноября 1999 г., подписанная Республикой Беларусь </a:t>
            </a:r>
            <a:r>
              <a:rPr lang="ru-RU" spc="-100" dirty="0" smtClean="0">
                <a:solidFill>
                  <a:schemeClr val="tx1"/>
                </a:solidFill>
              </a:rPr>
              <a:t/>
            </a:r>
            <a:br>
              <a:rPr lang="ru-RU" spc="-100" dirty="0" smtClean="0">
                <a:solidFill>
                  <a:schemeClr val="tx1"/>
                </a:solidFill>
              </a:rPr>
            </a:br>
            <a:r>
              <a:rPr lang="ru-RU" spc="-100" dirty="0" smtClean="0">
                <a:solidFill>
                  <a:schemeClr val="tx1"/>
                </a:solidFill>
              </a:rPr>
              <a:t>в </a:t>
            </a:r>
            <a:r>
              <a:rPr lang="ru-RU" spc="-100" dirty="0">
                <a:solidFill>
                  <a:schemeClr val="tx1"/>
                </a:solidFill>
              </a:rPr>
              <a:t>г. </a:t>
            </a:r>
            <a:r>
              <a:rPr lang="ru-RU" spc="-100" dirty="0" smtClean="0">
                <a:solidFill>
                  <a:schemeClr val="tx1"/>
                </a:solidFill>
              </a:rPr>
              <a:t>Страсбурге 25.03.2004;</a:t>
            </a:r>
            <a:endParaRPr lang="ru-RU" spc="-100" dirty="0">
              <a:solidFill>
                <a:schemeClr val="tx1"/>
              </a:solidFill>
            </a:endParaRPr>
          </a:p>
          <a:p>
            <a:pPr indent="720000" algn="l"/>
            <a:r>
              <a:rPr lang="ru-RU" spc="-100" dirty="0">
                <a:solidFill>
                  <a:schemeClr val="tx1"/>
                </a:solidFill>
              </a:rPr>
              <a:t>– </a:t>
            </a:r>
            <a:r>
              <a:rPr lang="ru-RU" sz="3400" b="1" spc="-100" dirty="0">
                <a:solidFill>
                  <a:schemeClr val="tx1"/>
                </a:solidFill>
              </a:rPr>
              <a:t>Конвенция Организации Объединенных Наций против коррупции</a:t>
            </a:r>
            <a:r>
              <a:rPr lang="ru-RU" spc="-100" dirty="0" smtClean="0">
                <a:solidFill>
                  <a:schemeClr val="tx1"/>
                </a:solidFill>
              </a:rPr>
              <a:t>, принятая </a:t>
            </a:r>
            <a:r>
              <a:rPr lang="ru-RU" spc="-100" dirty="0">
                <a:solidFill>
                  <a:schemeClr val="tx1"/>
                </a:solidFill>
              </a:rPr>
              <a:t>Генеральной Ассамблеей </a:t>
            </a:r>
            <a:r>
              <a:rPr lang="ru-RU" spc="-100" dirty="0" smtClean="0">
                <a:solidFill>
                  <a:schemeClr val="tx1"/>
                </a:solidFill>
              </a:rPr>
              <a:t>ООН 31 </a:t>
            </a:r>
            <a:r>
              <a:rPr lang="ru-RU" spc="-100" dirty="0">
                <a:solidFill>
                  <a:schemeClr val="tx1"/>
                </a:solidFill>
              </a:rPr>
              <a:t>октября 2003 г., подписанная Республикой Беларусь в г. </a:t>
            </a:r>
            <a:r>
              <a:rPr lang="ru-RU" spc="-100" dirty="0" smtClean="0">
                <a:solidFill>
                  <a:schemeClr val="tx1"/>
                </a:solidFill>
              </a:rPr>
              <a:t>Нью-Йорке 28.04.2004;</a:t>
            </a:r>
            <a:endParaRPr lang="ru-RU" spc="-100" dirty="0">
              <a:solidFill>
                <a:schemeClr val="tx1"/>
              </a:solidFill>
            </a:endParaRPr>
          </a:p>
          <a:p>
            <a:pPr indent="720000" algn="l"/>
            <a:r>
              <a:rPr lang="ru-RU" spc="-100" dirty="0">
                <a:solidFill>
                  <a:schemeClr val="tx1"/>
                </a:solidFill>
              </a:rPr>
              <a:t>– </a:t>
            </a:r>
            <a:r>
              <a:rPr lang="ru-RU" sz="3400" b="1" spc="-100" dirty="0">
                <a:solidFill>
                  <a:schemeClr val="tx1"/>
                </a:solidFill>
              </a:rPr>
              <a:t>Соглашение между Республикой Беларусь и Советом Европы </a:t>
            </a:r>
            <a:r>
              <a:rPr lang="ru-RU" sz="3400" b="1" spc="-100" dirty="0" smtClean="0">
                <a:solidFill>
                  <a:schemeClr val="tx1"/>
                </a:solidFill>
              </a:rPr>
              <a:t>относительно </a:t>
            </a:r>
            <a:r>
              <a:rPr lang="ru-RU" sz="3400" b="1" spc="-100" dirty="0">
                <a:solidFill>
                  <a:schemeClr val="tx1"/>
                </a:solidFill>
              </a:rPr>
              <a:t>привилегий и иммунитетов представителей членов Группы </a:t>
            </a:r>
            <a:r>
              <a:rPr lang="ru-RU" sz="3400" b="1" spc="-100" dirty="0" smtClean="0">
                <a:solidFill>
                  <a:schemeClr val="tx1"/>
                </a:solidFill>
              </a:rPr>
              <a:t>государств </a:t>
            </a:r>
            <a:r>
              <a:rPr lang="ru-RU" sz="3400" b="1" spc="-100" dirty="0">
                <a:solidFill>
                  <a:schemeClr val="tx1"/>
                </a:solidFill>
              </a:rPr>
              <a:t>против коррупции и членов инспекционных групп</a:t>
            </a:r>
            <a:r>
              <a:rPr lang="ru-RU" spc="-100" dirty="0">
                <a:solidFill>
                  <a:schemeClr val="tx1"/>
                </a:solidFill>
              </a:rPr>
              <a:t>, подписанное в </a:t>
            </a:r>
            <a:r>
              <a:rPr lang="ru-RU" spc="-100" dirty="0" smtClean="0">
                <a:solidFill>
                  <a:schemeClr val="tx1"/>
                </a:solidFill>
              </a:rPr>
              <a:t>г. Страсбурге </a:t>
            </a:r>
            <a:r>
              <a:rPr lang="ru-RU" spc="-100" dirty="0">
                <a:solidFill>
                  <a:schemeClr val="tx1"/>
                </a:solidFill>
              </a:rPr>
              <a:t>22 января 2010 г.;</a:t>
            </a:r>
          </a:p>
          <a:p>
            <a:pPr indent="720000" algn="l"/>
            <a:r>
              <a:rPr lang="ru-RU" spc="-100" dirty="0">
                <a:solidFill>
                  <a:schemeClr val="tx1"/>
                </a:solidFill>
              </a:rPr>
              <a:t>– </a:t>
            </a:r>
            <a:r>
              <a:rPr lang="ru-RU" sz="3400" b="1" spc="-100" dirty="0">
                <a:solidFill>
                  <a:schemeClr val="tx1"/>
                </a:solidFill>
              </a:rPr>
              <a:t>Соглашение между Правительством Республики Беларусь </a:t>
            </a:r>
            <a:r>
              <a:rPr lang="ru-RU" sz="3400" b="1" spc="-100" dirty="0" smtClean="0">
                <a:solidFill>
                  <a:schemeClr val="tx1"/>
                </a:solidFill>
              </a:rPr>
              <a:t/>
            </a:r>
            <a:br>
              <a:rPr lang="ru-RU" sz="3400" b="1" spc="-100" dirty="0" smtClean="0">
                <a:solidFill>
                  <a:schemeClr val="tx1"/>
                </a:solidFill>
              </a:rPr>
            </a:br>
            <a:r>
              <a:rPr lang="ru-RU" sz="3400" b="1" spc="-100" dirty="0" smtClean="0">
                <a:solidFill>
                  <a:schemeClr val="tx1"/>
                </a:solidFill>
              </a:rPr>
              <a:t>и Правительством </a:t>
            </a:r>
            <a:r>
              <a:rPr lang="ru-RU" sz="3400" b="1" spc="-100" dirty="0">
                <a:solidFill>
                  <a:schemeClr val="tx1"/>
                </a:solidFill>
              </a:rPr>
              <a:t>Российской Федерации о повышении эффективности </a:t>
            </a:r>
            <a:r>
              <a:rPr lang="ru-RU" sz="3400" b="1" spc="-100" dirty="0" smtClean="0">
                <a:solidFill>
                  <a:schemeClr val="tx1"/>
                </a:solidFill>
              </a:rPr>
              <a:t>сотрудничества </a:t>
            </a:r>
            <a:r>
              <a:rPr lang="ru-RU" sz="3400" b="1" spc="-100" dirty="0">
                <a:solidFill>
                  <a:schemeClr val="tx1"/>
                </a:solidFill>
              </a:rPr>
              <a:t>в сфере борьбы с коррупцией</a:t>
            </a:r>
            <a:r>
              <a:rPr lang="ru-RU" spc="-100" dirty="0">
                <a:solidFill>
                  <a:schemeClr val="tx1"/>
                </a:solidFill>
              </a:rPr>
              <a:t>, подписанное в г. Москве </a:t>
            </a:r>
            <a:r>
              <a:rPr lang="ru-RU" spc="-100" dirty="0" smtClean="0">
                <a:solidFill>
                  <a:schemeClr val="tx1"/>
                </a:solidFill>
              </a:rPr>
              <a:t/>
            </a:r>
            <a:br>
              <a:rPr lang="ru-RU" spc="-100" dirty="0" smtClean="0">
                <a:solidFill>
                  <a:schemeClr val="tx1"/>
                </a:solidFill>
              </a:rPr>
            </a:br>
            <a:r>
              <a:rPr lang="ru-RU" spc="-100" dirty="0" smtClean="0">
                <a:solidFill>
                  <a:schemeClr val="tx1"/>
                </a:solidFill>
              </a:rPr>
              <a:t>25 декабря 2013 </a:t>
            </a:r>
            <a:r>
              <a:rPr lang="ru-RU" spc="-100" dirty="0">
                <a:solidFill>
                  <a:schemeClr val="tx1"/>
                </a:solidFill>
              </a:rPr>
              <a:t>г. и др.</a:t>
            </a:r>
          </a:p>
        </p:txBody>
      </p:sp>
    </p:spTree>
    <p:extLst>
      <p:ext uri="{BB962C8B-B14F-4D97-AF65-F5344CB8AC3E}">
        <p14:creationId xmlns:p14="http://schemas.microsoft.com/office/powerpoint/2010/main" val="2192970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"/>
            <a:ext cx="9144000" cy="2924943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b="1" i="1" dirty="0" smtClean="0">
                <a:solidFill>
                  <a:srgbClr val="0070C0"/>
                </a:solidFill>
              </a:rPr>
              <a:t>3. Субъекты </a:t>
            </a:r>
            <a:r>
              <a:rPr lang="ru-RU" b="1" i="1" dirty="0">
                <a:solidFill>
                  <a:srgbClr val="0070C0"/>
                </a:solidFill>
              </a:rPr>
              <a:t>коррупционных правонарушений. Субъекты правонарушений, создающих условия для коррупции</a:t>
            </a:r>
            <a:r>
              <a:rPr lang="ru-RU" b="1" i="1" dirty="0" smtClean="0">
                <a:solidFill>
                  <a:srgbClr val="0070C0"/>
                </a:solidFill>
              </a:rPr>
              <a:t>.</a:t>
            </a:r>
            <a:endParaRPr lang="ru-RU" b="1" i="1" dirty="0">
              <a:solidFill>
                <a:srgbClr val="0070C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2996952"/>
            <a:ext cx="9144000" cy="3861048"/>
          </a:xfr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r>
              <a:rPr lang="ru-RU" sz="2600" dirty="0">
                <a:solidFill>
                  <a:schemeClr val="tx1"/>
                </a:solidFill>
              </a:rPr>
              <a:t>В ст. 3 Закона Республики Беларусь «О борьбе с коррупцией» </a:t>
            </a:r>
            <a:r>
              <a:rPr lang="ru-RU" sz="2600" dirty="0" smtClean="0">
                <a:solidFill>
                  <a:schemeClr val="tx1"/>
                </a:solidFill>
              </a:rPr>
              <a:t>определены </a:t>
            </a:r>
            <a:r>
              <a:rPr lang="ru-RU" sz="2600" b="1" i="1" dirty="0">
                <a:solidFill>
                  <a:schemeClr val="tx1"/>
                </a:solidFill>
              </a:rPr>
              <a:t>субъекты коррупционных правонарушений</a:t>
            </a:r>
            <a:r>
              <a:rPr lang="ru-RU" sz="2600" dirty="0">
                <a:solidFill>
                  <a:schemeClr val="tx1"/>
                </a:solidFill>
              </a:rPr>
              <a:t>:</a:t>
            </a:r>
          </a:p>
          <a:p>
            <a:pPr algn="l"/>
            <a:r>
              <a:rPr lang="ru-RU" sz="2600" dirty="0">
                <a:solidFill>
                  <a:schemeClr val="tx1"/>
                </a:solidFill>
              </a:rPr>
              <a:t>– государственные должностные лица;</a:t>
            </a:r>
          </a:p>
          <a:p>
            <a:pPr algn="l"/>
            <a:r>
              <a:rPr lang="ru-RU" sz="2600" dirty="0">
                <a:solidFill>
                  <a:schemeClr val="tx1"/>
                </a:solidFill>
              </a:rPr>
              <a:t>– лица, приравненные к государственным должностным лицам;</a:t>
            </a:r>
          </a:p>
          <a:p>
            <a:pPr algn="l"/>
            <a:r>
              <a:rPr lang="ru-RU" sz="2600" dirty="0">
                <a:solidFill>
                  <a:schemeClr val="tx1"/>
                </a:solidFill>
              </a:rPr>
              <a:t>– иностранные должностные лица;</a:t>
            </a:r>
          </a:p>
          <a:p>
            <a:pPr algn="l"/>
            <a:r>
              <a:rPr lang="ru-RU" sz="2600" dirty="0">
                <a:solidFill>
                  <a:schemeClr val="tx1"/>
                </a:solidFill>
              </a:rPr>
              <a:t>– лица, осуществляющие подкуп государственных должностных </a:t>
            </a:r>
            <a:r>
              <a:rPr lang="ru-RU" sz="2600" dirty="0" smtClean="0">
                <a:solidFill>
                  <a:schemeClr val="tx1"/>
                </a:solidFill>
              </a:rPr>
              <a:t>или приравненных </a:t>
            </a:r>
            <a:r>
              <a:rPr lang="ru-RU" sz="2600" dirty="0">
                <a:solidFill>
                  <a:schemeClr val="tx1"/>
                </a:solidFill>
              </a:rPr>
              <a:t>к ним лиц либо иностранных должностных лиц.</a:t>
            </a:r>
          </a:p>
        </p:txBody>
      </p:sp>
    </p:spTree>
    <p:extLst>
      <p:ext uri="{BB962C8B-B14F-4D97-AF65-F5344CB8AC3E}">
        <p14:creationId xmlns:p14="http://schemas.microsoft.com/office/powerpoint/2010/main" val="1346927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"/>
            <a:ext cx="9144000" cy="1700807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3200" dirty="0"/>
              <a:t>В соответствии с п. 4 ст. 4 Уголовного кодекса Республики </a:t>
            </a:r>
            <a:r>
              <a:rPr lang="ru-RU" sz="3200" dirty="0" smtClean="0"/>
              <a:t>Беларусь под </a:t>
            </a:r>
            <a:r>
              <a:rPr lang="ru-RU" sz="3200" dirty="0"/>
              <a:t>должностными лицами понимаются: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1628800"/>
            <a:ext cx="9144000" cy="5229200"/>
          </a:xfr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indent="457200" algn="l">
              <a:lnSpc>
                <a:spcPct val="120000"/>
              </a:lnSpc>
              <a:spcBef>
                <a:spcPts val="0"/>
              </a:spcBef>
            </a:pPr>
            <a:r>
              <a:rPr lang="ru-RU" sz="2400" dirty="0">
                <a:solidFill>
                  <a:schemeClr val="tx1"/>
                </a:solidFill>
              </a:rPr>
              <a:t>1) </a:t>
            </a:r>
            <a:r>
              <a:rPr lang="ru-RU" sz="2400" dirty="0">
                <a:solidFill>
                  <a:srgbClr val="FF0000"/>
                </a:solidFill>
              </a:rPr>
              <a:t>представители власти</a:t>
            </a:r>
            <a:r>
              <a:rPr lang="ru-RU" sz="2400" dirty="0">
                <a:solidFill>
                  <a:schemeClr val="tx1"/>
                </a:solidFill>
              </a:rPr>
              <a:t>, то есть депутаты Палаты </a:t>
            </a:r>
            <a:r>
              <a:rPr lang="ru-RU" sz="2400" dirty="0" smtClean="0">
                <a:solidFill>
                  <a:schemeClr val="tx1"/>
                </a:solidFill>
              </a:rPr>
              <a:t>представителей Национального </a:t>
            </a:r>
            <a:r>
              <a:rPr lang="ru-RU" sz="2400" dirty="0">
                <a:solidFill>
                  <a:schemeClr val="tx1"/>
                </a:solidFill>
              </a:rPr>
              <a:t>собрания Республики Беларусь, члены Совета </a:t>
            </a:r>
            <a:r>
              <a:rPr lang="ru-RU" sz="2400" dirty="0" smtClean="0">
                <a:solidFill>
                  <a:schemeClr val="tx1"/>
                </a:solidFill>
              </a:rPr>
              <a:t>Республики Национального </a:t>
            </a:r>
            <a:r>
              <a:rPr lang="ru-RU" sz="2400" dirty="0">
                <a:solidFill>
                  <a:schemeClr val="tx1"/>
                </a:solidFill>
              </a:rPr>
              <a:t>собрания Республики Беларусь, депутаты местных </a:t>
            </a:r>
            <a:r>
              <a:rPr lang="ru-RU" sz="2400" dirty="0" smtClean="0">
                <a:solidFill>
                  <a:schemeClr val="tx1"/>
                </a:solidFill>
              </a:rPr>
              <a:t>Советов депутатов</a:t>
            </a:r>
            <a:r>
              <a:rPr lang="ru-RU" sz="2400" dirty="0">
                <a:solidFill>
                  <a:schemeClr val="tx1"/>
                </a:solidFill>
              </a:rPr>
              <a:t>, а равно государственные служащие, имеющие право в </a:t>
            </a:r>
            <a:r>
              <a:rPr lang="ru-RU" sz="2400" dirty="0" smtClean="0">
                <a:solidFill>
                  <a:schemeClr val="tx1"/>
                </a:solidFill>
              </a:rPr>
              <a:t>пределах своей </a:t>
            </a:r>
            <a:r>
              <a:rPr lang="ru-RU" sz="2400" dirty="0">
                <a:solidFill>
                  <a:schemeClr val="tx1"/>
                </a:solidFill>
              </a:rPr>
              <a:t>компетенции отдавать распоряжения или приказы и принимать </a:t>
            </a:r>
            <a:r>
              <a:rPr lang="ru-RU" sz="2400" dirty="0" smtClean="0">
                <a:solidFill>
                  <a:schemeClr val="tx1"/>
                </a:solidFill>
              </a:rPr>
              <a:t>решения </a:t>
            </a:r>
            <a:r>
              <a:rPr lang="ru-RU" sz="2400" dirty="0">
                <a:solidFill>
                  <a:schemeClr val="tx1"/>
                </a:solidFill>
              </a:rPr>
              <a:t>относительно лиц, не подчиненных им по службе;</a:t>
            </a:r>
          </a:p>
          <a:p>
            <a:pPr indent="457200" algn="l">
              <a:lnSpc>
                <a:spcPct val="120000"/>
              </a:lnSpc>
              <a:spcBef>
                <a:spcPts val="0"/>
              </a:spcBef>
            </a:pPr>
            <a:r>
              <a:rPr lang="ru-RU" sz="2400" dirty="0">
                <a:solidFill>
                  <a:schemeClr val="tx1"/>
                </a:solidFill>
              </a:rPr>
              <a:t>2) </a:t>
            </a:r>
            <a:r>
              <a:rPr lang="ru-RU" sz="2400" dirty="0">
                <a:solidFill>
                  <a:srgbClr val="FF0000"/>
                </a:solidFill>
              </a:rPr>
              <a:t>представители общественности</a:t>
            </a:r>
            <a:r>
              <a:rPr lang="ru-RU" sz="2400" dirty="0">
                <a:solidFill>
                  <a:schemeClr val="tx1"/>
                </a:solidFill>
              </a:rPr>
              <a:t>, то есть лица, не находящиеся </a:t>
            </a:r>
            <a:r>
              <a:rPr lang="ru-RU" sz="2400" dirty="0" smtClean="0">
                <a:solidFill>
                  <a:schemeClr val="tx1"/>
                </a:solidFill>
              </a:rPr>
              <a:t>на государственной </a:t>
            </a:r>
            <a:r>
              <a:rPr lang="ru-RU" sz="2400" dirty="0">
                <a:solidFill>
                  <a:schemeClr val="tx1"/>
                </a:solidFill>
              </a:rPr>
              <a:t>службе, но наделенные в установленном порядке </a:t>
            </a:r>
            <a:r>
              <a:rPr lang="ru-RU" sz="2400" dirty="0" smtClean="0">
                <a:solidFill>
                  <a:schemeClr val="tx1"/>
                </a:solidFill>
              </a:rPr>
              <a:t>полномочиями </a:t>
            </a:r>
            <a:r>
              <a:rPr lang="ru-RU" sz="2400" dirty="0">
                <a:solidFill>
                  <a:schemeClr val="tx1"/>
                </a:solidFill>
              </a:rPr>
              <a:t>представителя власти при выполнении обязанностей по охране </a:t>
            </a:r>
            <a:r>
              <a:rPr lang="ru-RU" sz="2400" dirty="0" smtClean="0">
                <a:solidFill>
                  <a:schemeClr val="tx1"/>
                </a:solidFill>
              </a:rPr>
              <a:t>общественного </a:t>
            </a:r>
            <a:r>
              <a:rPr lang="ru-RU" sz="2400" dirty="0">
                <a:solidFill>
                  <a:schemeClr val="tx1"/>
                </a:solidFill>
              </a:rPr>
              <a:t>порядка, борьбе с правонарушениями, по </a:t>
            </a:r>
            <a:r>
              <a:rPr lang="ru-RU" sz="2400" dirty="0" smtClean="0">
                <a:solidFill>
                  <a:schemeClr val="tx1"/>
                </a:solidFill>
              </a:rPr>
              <a:t>отправлению правосудия</a:t>
            </a:r>
            <a:r>
              <a:rPr lang="ru-RU" sz="2400" dirty="0">
                <a:solidFill>
                  <a:schemeClr val="tx1"/>
                </a:solidFill>
              </a:rPr>
              <a:t>;</a:t>
            </a:r>
          </a:p>
        </p:txBody>
      </p:sp>
    </p:spTree>
    <p:extLst>
      <p:ext uri="{BB962C8B-B14F-4D97-AF65-F5344CB8AC3E}">
        <p14:creationId xmlns:p14="http://schemas.microsoft.com/office/powerpoint/2010/main" val="654249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"/>
            <a:ext cx="9144000" cy="1628799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3600" dirty="0"/>
              <a:t>В соответствии с п. 4 ст. 4 Уголовного кодекса Республики Беларусь под должностными лицами понимаются: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1628800"/>
            <a:ext cx="9144000" cy="5229200"/>
          </a:xfr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indent="457200" algn="l">
              <a:lnSpc>
                <a:spcPct val="120000"/>
              </a:lnSpc>
              <a:spcBef>
                <a:spcPts val="0"/>
              </a:spcBef>
            </a:pPr>
            <a:r>
              <a:rPr lang="ru-RU" sz="2400" spc="-100" dirty="0">
                <a:solidFill>
                  <a:schemeClr val="tx1"/>
                </a:solidFill>
              </a:rPr>
              <a:t>3) </a:t>
            </a:r>
            <a:r>
              <a:rPr lang="ru-RU" sz="2400" spc="-100" dirty="0">
                <a:solidFill>
                  <a:srgbClr val="FF0000"/>
                </a:solidFill>
              </a:rPr>
              <a:t>лица,</a:t>
            </a:r>
            <a:r>
              <a:rPr lang="ru-RU" sz="2400" spc="-100" dirty="0">
                <a:solidFill>
                  <a:schemeClr val="tx1"/>
                </a:solidFill>
              </a:rPr>
              <a:t> постоянно или временно либо по специальному </a:t>
            </a:r>
            <a:r>
              <a:rPr lang="ru-RU" sz="2400" spc="-100" dirty="0" smtClean="0">
                <a:solidFill>
                  <a:schemeClr val="tx1"/>
                </a:solidFill>
              </a:rPr>
              <a:t>полномочию </a:t>
            </a:r>
            <a:r>
              <a:rPr lang="ru-RU" sz="2400" spc="-100" dirty="0" smtClean="0">
                <a:solidFill>
                  <a:srgbClr val="FF0000"/>
                </a:solidFill>
              </a:rPr>
              <a:t>занимающие</a:t>
            </a:r>
            <a:r>
              <a:rPr lang="ru-RU" sz="2400" spc="-100" dirty="0" smtClean="0">
                <a:solidFill>
                  <a:schemeClr val="tx1"/>
                </a:solidFill>
              </a:rPr>
              <a:t> </a:t>
            </a:r>
            <a:r>
              <a:rPr lang="ru-RU" sz="2400" spc="-100" dirty="0">
                <a:solidFill>
                  <a:schemeClr val="tx1"/>
                </a:solidFill>
              </a:rPr>
              <a:t>в учреждениях, организациях или на предприятиях (</a:t>
            </a:r>
            <a:r>
              <a:rPr lang="ru-RU" sz="2400" spc="-100" dirty="0" smtClean="0">
                <a:solidFill>
                  <a:schemeClr val="tx1"/>
                </a:solidFill>
              </a:rPr>
              <a:t>независимо от </a:t>
            </a:r>
            <a:r>
              <a:rPr lang="ru-RU" sz="2400" spc="-100" dirty="0">
                <a:solidFill>
                  <a:schemeClr val="tx1"/>
                </a:solidFill>
              </a:rPr>
              <a:t>форм собственности), в Вооруженных Силах Республики Беларусь, </a:t>
            </a:r>
            <a:r>
              <a:rPr lang="ru-RU" sz="2400" spc="-100" dirty="0" smtClean="0">
                <a:solidFill>
                  <a:schemeClr val="tx1"/>
                </a:solidFill>
              </a:rPr>
              <a:t>других войсках </a:t>
            </a:r>
            <a:r>
              <a:rPr lang="ru-RU" sz="2400" spc="-100" dirty="0">
                <a:solidFill>
                  <a:schemeClr val="tx1"/>
                </a:solidFill>
              </a:rPr>
              <a:t>и воинских формированиях Республики Беларусь </a:t>
            </a:r>
            <a:r>
              <a:rPr lang="ru-RU" sz="2400" spc="-100" dirty="0">
                <a:solidFill>
                  <a:srgbClr val="FF0000"/>
                </a:solidFill>
              </a:rPr>
              <a:t>должности,</a:t>
            </a:r>
            <a:r>
              <a:rPr lang="ru-RU" sz="2400" spc="-100" dirty="0">
                <a:solidFill>
                  <a:schemeClr val="tx1"/>
                </a:solidFill>
              </a:rPr>
              <a:t> </a:t>
            </a:r>
            <a:r>
              <a:rPr lang="ru-RU" sz="2400" spc="-100" dirty="0" smtClean="0">
                <a:solidFill>
                  <a:schemeClr val="tx1"/>
                </a:solidFill>
              </a:rPr>
              <a:t>связанные </a:t>
            </a:r>
            <a:r>
              <a:rPr lang="ru-RU" sz="2400" spc="-100" dirty="0">
                <a:solidFill>
                  <a:schemeClr val="tx1"/>
                </a:solidFill>
              </a:rPr>
              <a:t>с выполнением </a:t>
            </a:r>
            <a:r>
              <a:rPr lang="ru-RU" sz="2400" spc="-100" dirty="0">
                <a:solidFill>
                  <a:srgbClr val="FF0000"/>
                </a:solidFill>
              </a:rPr>
              <a:t>организационно-распорядительных или </a:t>
            </a:r>
            <a:r>
              <a:rPr lang="ru-RU" sz="2400" spc="-100" dirty="0" smtClean="0">
                <a:solidFill>
                  <a:srgbClr val="FF0000"/>
                </a:solidFill>
              </a:rPr>
              <a:t>административно-хозяйственных </a:t>
            </a:r>
            <a:r>
              <a:rPr lang="ru-RU" sz="2400" spc="-100" dirty="0">
                <a:solidFill>
                  <a:srgbClr val="FF0000"/>
                </a:solidFill>
              </a:rPr>
              <a:t>обязанностей</a:t>
            </a:r>
            <a:r>
              <a:rPr lang="ru-RU" sz="2400" spc="-100" dirty="0">
                <a:solidFill>
                  <a:schemeClr val="tx1"/>
                </a:solidFill>
              </a:rPr>
              <a:t>, либо лица, уполномоченные в </a:t>
            </a:r>
            <a:r>
              <a:rPr lang="ru-RU" sz="2400" spc="-100" dirty="0" smtClean="0">
                <a:solidFill>
                  <a:schemeClr val="tx1"/>
                </a:solidFill>
              </a:rPr>
              <a:t>установленном </a:t>
            </a:r>
            <a:r>
              <a:rPr lang="ru-RU" sz="2400" spc="-100" dirty="0">
                <a:solidFill>
                  <a:schemeClr val="tx1"/>
                </a:solidFill>
              </a:rPr>
              <a:t>порядке на совершение юридически значимых действий;</a:t>
            </a:r>
          </a:p>
          <a:p>
            <a:pPr indent="457200" algn="l">
              <a:lnSpc>
                <a:spcPct val="120000"/>
              </a:lnSpc>
              <a:spcBef>
                <a:spcPts val="0"/>
              </a:spcBef>
            </a:pPr>
            <a:r>
              <a:rPr lang="ru-RU" sz="2400" spc="-100" dirty="0">
                <a:solidFill>
                  <a:schemeClr val="tx1"/>
                </a:solidFill>
              </a:rPr>
              <a:t>4) </a:t>
            </a:r>
            <a:r>
              <a:rPr lang="ru-RU" sz="2400" spc="-100" dirty="0">
                <a:solidFill>
                  <a:srgbClr val="FF0000"/>
                </a:solidFill>
              </a:rPr>
              <a:t>должностные лица </a:t>
            </a:r>
            <a:r>
              <a:rPr lang="ru-RU" sz="2400" spc="-100" dirty="0">
                <a:solidFill>
                  <a:schemeClr val="tx1"/>
                </a:solidFill>
              </a:rPr>
              <a:t>иностранных государств, члены </a:t>
            </a:r>
            <a:r>
              <a:rPr lang="ru-RU" sz="2400" spc="-100" dirty="0" smtClean="0">
                <a:solidFill>
                  <a:schemeClr val="tx1"/>
                </a:solidFill>
              </a:rPr>
              <a:t>иностранных публичных </a:t>
            </a:r>
            <a:r>
              <a:rPr lang="ru-RU" sz="2400" spc="-100" dirty="0">
                <a:solidFill>
                  <a:schemeClr val="tx1"/>
                </a:solidFill>
              </a:rPr>
              <a:t>собраний, должностные лица международных организаций, </a:t>
            </a:r>
            <a:r>
              <a:rPr lang="ru-RU" sz="2400" spc="-100" dirty="0" smtClean="0">
                <a:solidFill>
                  <a:schemeClr val="tx1"/>
                </a:solidFill>
              </a:rPr>
              <a:t>члены </a:t>
            </a:r>
            <a:r>
              <a:rPr lang="ru-RU" sz="2400" spc="-100" dirty="0">
                <a:solidFill>
                  <a:schemeClr val="tx1"/>
                </a:solidFill>
              </a:rPr>
              <a:t>международных парламентских собраний, судьи и должностные </a:t>
            </a:r>
            <a:r>
              <a:rPr lang="ru-RU" sz="2400" spc="-100" dirty="0" smtClean="0">
                <a:solidFill>
                  <a:schemeClr val="tx1"/>
                </a:solidFill>
              </a:rPr>
              <a:t>лица международных </a:t>
            </a:r>
            <a:r>
              <a:rPr lang="ru-RU" sz="2400" spc="-100" dirty="0">
                <a:solidFill>
                  <a:schemeClr val="tx1"/>
                </a:solidFill>
              </a:rPr>
              <a:t>судов.</a:t>
            </a:r>
          </a:p>
        </p:txBody>
      </p:sp>
    </p:spTree>
    <p:extLst>
      <p:ext uri="{BB962C8B-B14F-4D97-AF65-F5344CB8AC3E}">
        <p14:creationId xmlns:p14="http://schemas.microsoft.com/office/powerpoint/2010/main" val="2150988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"/>
            <a:ext cx="9144000" cy="1124743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sz="3600" dirty="0">
                <a:solidFill>
                  <a:schemeClr val="tx1"/>
                </a:solidFill>
              </a:rPr>
              <a:t>Под должностными лицами, занимающими ответственное положение</a:t>
            </a:r>
            <a:r>
              <a:rPr lang="ru-RU" sz="3600" dirty="0" smtClean="0">
                <a:solidFill>
                  <a:schemeClr val="tx1"/>
                </a:solidFill>
              </a:rPr>
              <a:t>, понимаются:</a:t>
            </a:r>
            <a:endParaRPr lang="ru-RU" sz="3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1196752"/>
            <a:ext cx="9144000" cy="5661248"/>
          </a:xfr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normAutofit fontScale="77500" lnSpcReduction="20000"/>
          </a:bodyPr>
          <a:lstStyle/>
          <a:p>
            <a:pPr indent="457200" algn="l">
              <a:lnSpc>
                <a:spcPct val="120000"/>
              </a:lnSpc>
              <a:spcBef>
                <a:spcPts val="0"/>
              </a:spcBef>
            </a:pPr>
            <a:r>
              <a:rPr lang="ru-RU" dirty="0" smtClean="0">
                <a:solidFill>
                  <a:schemeClr val="tx1"/>
                </a:solidFill>
              </a:rPr>
              <a:t>1</a:t>
            </a:r>
            <a:r>
              <a:rPr lang="ru-RU" dirty="0">
                <a:solidFill>
                  <a:schemeClr val="tx1"/>
                </a:solidFill>
              </a:rPr>
              <a:t>) Президент Республики Беларусь, Председатель Палаты </a:t>
            </a:r>
            <a:r>
              <a:rPr lang="ru-RU" dirty="0" smtClean="0">
                <a:solidFill>
                  <a:schemeClr val="tx1"/>
                </a:solidFill>
              </a:rPr>
              <a:t>представителей </a:t>
            </a:r>
            <a:r>
              <a:rPr lang="ru-RU" dirty="0">
                <a:solidFill>
                  <a:schemeClr val="tx1"/>
                </a:solidFill>
              </a:rPr>
              <a:t>и Председатель Совета Республики Национального собрания </a:t>
            </a:r>
            <a:r>
              <a:rPr lang="ru-RU" dirty="0" smtClean="0">
                <a:solidFill>
                  <a:schemeClr val="tx1"/>
                </a:solidFill>
              </a:rPr>
              <a:t>Республики Беларусь</a:t>
            </a:r>
            <a:r>
              <a:rPr lang="ru-RU" dirty="0">
                <a:solidFill>
                  <a:schemeClr val="tx1"/>
                </a:solidFill>
              </a:rPr>
              <a:t>, Премьер-министр Республики Беларусь и их заместители;</a:t>
            </a:r>
          </a:p>
          <a:p>
            <a:pPr indent="457200" algn="l">
              <a:lnSpc>
                <a:spcPct val="120000"/>
              </a:lnSpc>
              <a:spcBef>
                <a:spcPts val="0"/>
              </a:spcBef>
            </a:pPr>
            <a:r>
              <a:rPr lang="ru-RU" dirty="0">
                <a:solidFill>
                  <a:schemeClr val="tx1"/>
                </a:solidFill>
              </a:rPr>
              <a:t>2) руководители государственных органов, непосредственно </a:t>
            </a:r>
            <a:r>
              <a:rPr lang="ru-RU" dirty="0" smtClean="0">
                <a:solidFill>
                  <a:schemeClr val="tx1"/>
                </a:solidFill>
              </a:rPr>
              <a:t>подчиненных </a:t>
            </a:r>
            <a:r>
              <a:rPr lang="ru-RU" dirty="0">
                <a:solidFill>
                  <a:schemeClr val="tx1"/>
                </a:solidFill>
              </a:rPr>
              <a:t>или подотчетных Президенту, Парламенту, Правительству </a:t>
            </a:r>
            <a:r>
              <a:rPr lang="ru-RU" dirty="0" smtClean="0">
                <a:solidFill>
                  <a:schemeClr val="tx1"/>
                </a:solidFill>
              </a:rPr>
              <a:t>Республики Беларусь</a:t>
            </a:r>
            <a:r>
              <a:rPr lang="ru-RU" dirty="0">
                <a:solidFill>
                  <a:schemeClr val="tx1"/>
                </a:solidFill>
              </a:rPr>
              <a:t>, и их заместители;</a:t>
            </a:r>
          </a:p>
          <a:p>
            <a:pPr indent="457200" algn="l">
              <a:lnSpc>
                <a:spcPct val="120000"/>
              </a:lnSpc>
              <a:spcBef>
                <a:spcPts val="0"/>
              </a:spcBef>
            </a:pPr>
            <a:r>
              <a:rPr lang="ru-RU" dirty="0">
                <a:solidFill>
                  <a:schemeClr val="tx1"/>
                </a:solidFill>
              </a:rPr>
              <a:t>3) руководители местных Советов депутатов, исполнительных и </a:t>
            </a:r>
            <a:r>
              <a:rPr lang="ru-RU" dirty="0" smtClean="0">
                <a:solidFill>
                  <a:schemeClr val="tx1"/>
                </a:solidFill>
              </a:rPr>
              <a:t>распорядительных </a:t>
            </a:r>
            <a:r>
              <a:rPr lang="ru-RU" dirty="0">
                <a:solidFill>
                  <a:schemeClr val="tx1"/>
                </a:solidFill>
              </a:rPr>
              <a:t>органов и их заместители;</a:t>
            </a:r>
          </a:p>
          <a:p>
            <a:pPr indent="457200" algn="l">
              <a:lnSpc>
                <a:spcPct val="120000"/>
              </a:lnSpc>
              <a:spcBef>
                <a:spcPts val="0"/>
              </a:spcBef>
            </a:pPr>
            <a:r>
              <a:rPr lang="ru-RU" dirty="0">
                <a:solidFill>
                  <a:schemeClr val="tx1"/>
                </a:solidFill>
              </a:rPr>
              <a:t>4) судьи;</a:t>
            </a:r>
          </a:p>
          <a:p>
            <a:pPr indent="457200" algn="l">
              <a:lnSpc>
                <a:spcPct val="120000"/>
              </a:lnSpc>
              <a:spcBef>
                <a:spcPts val="0"/>
              </a:spcBef>
            </a:pPr>
            <a:r>
              <a:rPr lang="ru-RU" dirty="0">
                <a:solidFill>
                  <a:schemeClr val="tx1"/>
                </a:solidFill>
              </a:rPr>
              <a:t>5) прокуроры областей, города Минска, районов, районов в городах</a:t>
            </a:r>
            <a:r>
              <a:rPr lang="ru-RU" dirty="0" smtClean="0">
                <a:solidFill>
                  <a:schemeClr val="tx1"/>
                </a:solidFill>
              </a:rPr>
              <a:t>, городов</a:t>
            </a:r>
            <a:r>
              <a:rPr lang="ru-RU" dirty="0">
                <a:solidFill>
                  <a:schemeClr val="tx1"/>
                </a:solidFill>
              </a:rPr>
              <a:t>, межрайонные и приравненные к ним транспортные прокуроры и </a:t>
            </a:r>
            <a:r>
              <a:rPr lang="ru-RU" dirty="0" smtClean="0">
                <a:solidFill>
                  <a:schemeClr val="tx1"/>
                </a:solidFill>
              </a:rPr>
              <a:t>их заместители;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121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"/>
            <a:ext cx="9144000" cy="1772815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b="1" dirty="0">
                <a:solidFill>
                  <a:schemeClr val="tx1"/>
                </a:solidFill>
              </a:rPr>
              <a:t>Задачи изучения учебной дисциплины «Коррупция и ее общественная опасность»: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1772816"/>
            <a:ext cx="9144000" cy="5085184"/>
          </a:xfr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>
                <a:solidFill>
                  <a:schemeClr val="tx1"/>
                </a:solidFill>
              </a:rPr>
              <a:t>Для студентов неюридических специальностей </a:t>
            </a:r>
            <a:r>
              <a:rPr lang="ru-RU" b="1" dirty="0">
                <a:solidFill>
                  <a:schemeClr val="tx1"/>
                </a:solidFill>
              </a:rPr>
              <a:t>«Коррупция и ее общественная опасность» – </a:t>
            </a:r>
            <a:r>
              <a:rPr lang="ru-RU" b="1" dirty="0" smtClean="0">
                <a:solidFill>
                  <a:schemeClr val="tx1"/>
                </a:solidFill>
              </a:rPr>
              <a:t/>
            </a:r>
            <a:br>
              <a:rPr lang="ru-RU" b="1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>это </a:t>
            </a:r>
            <a:r>
              <a:rPr lang="ru-RU" dirty="0">
                <a:solidFill>
                  <a:schemeClr val="tx1"/>
                </a:solidFill>
              </a:rPr>
              <a:t>учебная дисциплина, предметом изучения </a:t>
            </a:r>
            <a:r>
              <a:rPr lang="ru-RU" dirty="0" smtClean="0">
                <a:solidFill>
                  <a:schemeClr val="tx1"/>
                </a:solidFill>
              </a:rPr>
              <a:t>которой являются </a:t>
            </a:r>
            <a:r>
              <a:rPr lang="ru-RU" dirty="0">
                <a:solidFill>
                  <a:schemeClr val="tx1"/>
                </a:solidFill>
              </a:rPr>
              <a:t>теория и практика антикоррупционного регулирования, </a:t>
            </a:r>
            <a:r>
              <a:rPr lang="ru-RU" dirty="0" smtClean="0">
                <a:solidFill>
                  <a:schemeClr val="tx1"/>
                </a:solidFill>
              </a:rPr>
              <a:t/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>решение </a:t>
            </a:r>
            <a:r>
              <a:rPr lang="ru-RU" dirty="0">
                <a:solidFill>
                  <a:schemeClr val="tx1"/>
                </a:solidFill>
              </a:rPr>
              <a:t>вопросов об ответственности, возникающих в связи с совершением коррупционных правонарушений, а также созданием условия для них.</a:t>
            </a:r>
          </a:p>
          <a:p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4387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"/>
            <a:ext cx="9144000" cy="1700807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3600" dirty="0">
                <a:solidFill>
                  <a:schemeClr val="tx1"/>
                </a:solidFill>
              </a:rPr>
              <a:t>Под должностными лицами, занимающими ответственное положение, понимаются:</a:t>
            </a:r>
            <a:endParaRPr lang="ru-RU" sz="3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1412776"/>
            <a:ext cx="9144000" cy="5445224"/>
          </a:xfr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normAutofit fontScale="92500" lnSpcReduction="20000"/>
          </a:bodyPr>
          <a:lstStyle/>
          <a:p>
            <a:pPr indent="457200" algn="l">
              <a:lnSpc>
                <a:spcPct val="120000"/>
              </a:lnSpc>
              <a:spcBef>
                <a:spcPts val="0"/>
              </a:spcBef>
            </a:pPr>
            <a:r>
              <a:rPr lang="ru-RU" dirty="0">
                <a:solidFill>
                  <a:schemeClr val="tx1"/>
                </a:solidFill>
              </a:rPr>
              <a:t>6) начальники следственных подразделений, органов дознания и их заместители, следователи;</a:t>
            </a:r>
          </a:p>
          <a:p>
            <a:pPr indent="457200" algn="l">
              <a:lnSpc>
                <a:spcPct val="120000"/>
              </a:lnSpc>
              <a:spcBef>
                <a:spcPts val="0"/>
              </a:spcBef>
            </a:pPr>
            <a:r>
              <a:rPr lang="ru-RU" dirty="0">
                <a:solidFill>
                  <a:schemeClr val="tx1"/>
                </a:solidFill>
              </a:rPr>
              <a:t>7) руководители органов государственного контроля, внутренних дел, государственной безопасности, пограничной службы, финансовых расследований, таможенных, налоговых органов и их заместители;</a:t>
            </a:r>
          </a:p>
          <a:p>
            <a:pPr indent="457200" algn="l">
              <a:lnSpc>
                <a:spcPct val="120000"/>
              </a:lnSpc>
              <a:spcBef>
                <a:spcPts val="0"/>
              </a:spcBef>
            </a:pPr>
            <a:r>
              <a:rPr lang="ru-RU" dirty="0">
                <a:solidFill>
                  <a:schemeClr val="tx1"/>
                </a:solidFill>
              </a:rPr>
              <a:t>8) иные должностные лица, должности которых включены в кадровый реестр Главы государства Республики Беларусь и кадровый реестр Совета Министров Республики Беларусь.</a:t>
            </a:r>
          </a:p>
          <a:p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0143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"/>
            <a:ext cx="9144000" cy="2708919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dirty="0">
                <a:solidFill>
                  <a:schemeClr val="tx1"/>
                </a:solidFill>
              </a:rPr>
              <a:t>В ст. 3 Закона Республики Беларусь </a:t>
            </a:r>
            <a:r>
              <a:rPr lang="ru-RU" dirty="0" smtClean="0">
                <a:solidFill>
                  <a:schemeClr val="tx1"/>
                </a:solidFill>
              </a:rPr>
              <a:t/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>«</a:t>
            </a:r>
            <a:r>
              <a:rPr lang="ru-RU" dirty="0">
                <a:solidFill>
                  <a:schemeClr val="tx1"/>
                </a:solidFill>
              </a:rPr>
              <a:t>О борьбе с коррупцией» определены</a:t>
            </a:r>
            <a:br>
              <a:rPr lang="ru-RU" dirty="0">
                <a:solidFill>
                  <a:schemeClr val="tx1"/>
                </a:solidFill>
              </a:rPr>
            </a:br>
            <a:r>
              <a:rPr lang="ru-RU" b="1" i="1" dirty="0">
                <a:solidFill>
                  <a:schemeClr val="tx1"/>
                </a:solidFill>
              </a:rPr>
              <a:t>субъекты</a:t>
            </a:r>
            <a:r>
              <a:rPr lang="ru-RU" dirty="0">
                <a:solidFill>
                  <a:schemeClr val="tx1"/>
                </a:solidFill>
              </a:rPr>
              <a:t> правонарушений, </a:t>
            </a:r>
            <a:r>
              <a:rPr lang="ru-RU" i="1" dirty="0">
                <a:solidFill>
                  <a:srgbClr val="FF0000"/>
                </a:solidFill>
              </a:rPr>
              <a:t>создающих условия для коррупции</a:t>
            </a:r>
            <a:r>
              <a:rPr lang="ru-RU" dirty="0">
                <a:solidFill>
                  <a:srgbClr val="FF0000"/>
                </a:solidFill>
              </a:rPr>
              <a:t>,</a:t>
            </a:r>
            <a:r>
              <a:rPr lang="ru-RU" dirty="0">
                <a:solidFill>
                  <a:schemeClr val="tx1"/>
                </a:solidFill>
              </a:rPr>
              <a:t> являются</a:t>
            </a:r>
            <a:r>
              <a:rPr lang="ru-RU" dirty="0" smtClean="0">
                <a:solidFill>
                  <a:schemeClr val="tx1"/>
                </a:solidFill>
              </a:rPr>
              <a:t>: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2708920"/>
            <a:ext cx="9144000" cy="4149080"/>
          </a:xfr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indent="457200" algn="l"/>
            <a:r>
              <a:rPr lang="ru-RU" sz="4000" dirty="0" smtClean="0">
                <a:solidFill>
                  <a:schemeClr val="tx1"/>
                </a:solidFill>
              </a:rPr>
              <a:t>– </a:t>
            </a:r>
            <a:r>
              <a:rPr lang="ru-RU" sz="4000" dirty="0">
                <a:solidFill>
                  <a:schemeClr val="tx1"/>
                </a:solidFill>
              </a:rPr>
              <a:t>государственные должностные лица;</a:t>
            </a:r>
          </a:p>
          <a:p>
            <a:pPr indent="457200" algn="l"/>
            <a:r>
              <a:rPr lang="ru-RU" sz="4000" dirty="0">
                <a:solidFill>
                  <a:schemeClr val="tx1"/>
                </a:solidFill>
              </a:rPr>
              <a:t>– лица, приравненные к государственным должностным лицам.</a:t>
            </a:r>
          </a:p>
        </p:txBody>
      </p:sp>
    </p:spTree>
    <p:extLst>
      <p:ext uri="{BB962C8B-B14F-4D97-AF65-F5344CB8AC3E}">
        <p14:creationId xmlns:p14="http://schemas.microsoft.com/office/powerpoint/2010/main" val="4196992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"/>
            <a:ext cx="9144000" cy="1412775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0070C0"/>
                </a:solidFill>
              </a:rPr>
              <a:t>4. Принципы </a:t>
            </a:r>
            <a:r>
              <a:rPr lang="ru-RU" b="1" i="1" dirty="0">
                <a:solidFill>
                  <a:srgbClr val="0070C0"/>
                </a:solidFill>
              </a:rPr>
              <a:t>и система мер борьбы </a:t>
            </a:r>
            <a:r>
              <a:rPr lang="ru-RU" b="1" i="1" dirty="0" smtClean="0">
                <a:solidFill>
                  <a:srgbClr val="0070C0"/>
                </a:solidFill>
              </a:rPr>
              <a:t/>
            </a:r>
            <a:br>
              <a:rPr lang="ru-RU" b="1" i="1" dirty="0" smtClean="0">
                <a:solidFill>
                  <a:srgbClr val="0070C0"/>
                </a:solidFill>
              </a:rPr>
            </a:br>
            <a:r>
              <a:rPr lang="ru-RU" b="1" i="1" dirty="0" smtClean="0">
                <a:solidFill>
                  <a:srgbClr val="0070C0"/>
                </a:solidFill>
              </a:rPr>
              <a:t>с </a:t>
            </a:r>
            <a:r>
              <a:rPr lang="ru-RU" b="1" i="1" dirty="0">
                <a:solidFill>
                  <a:srgbClr val="0070C0"/>
                </a:solidFill>
              </a:rPr>
              <a:t>коррупцией</a:t>
            </a:r>
            <a:r>
              <a:rPr lang="ru-RU" b="1" i="1" dirty="0" smtClean="0">
                <a:solidFill>
                  <a:srgbClr val="0070C0"/>
                </a:solidFill>
              </a:rPr>
              <a:t>.</a:t>
            </a:r>
            <a:endParaRPr lang="ru-RU" b="1" i="1" dirty="0">
              <a:solidFill>
                <a:srgbClr val="0070C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1412776"/>
            <a:ext cx="9144000" cy="5445224"/>
          </a:xfr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normAutofit fontScale="92500" lnSpcReduction="10000"/>
          </a:bodyPr>
          <a:lstStyle/>
          <a:p>
            <a:r>
              <a:rPr lang="ru-RU" dirty="0">
                <a:solidFill>
                  <a:schemeClr val="tx1"/>
                </a:solidFill>
              </a:rPr>
              <a:t>Борьба с коррупцией основывается на принципах, закрепленных </a:t>
            </a:r>
            <a:r>
              <a:rPr lang="ru-RU" dirty="0" smtClean="0">
                <a:solidFill>
                  <a:schemeClr val="tx1"/>
                </a:solidFill>
              </a:rPr>
              <a:t>в ст</a:t>
            </a:r>
            <a:r>
              <a:rPr lang="ru-RU" dirty="0">
                <a:solidFill>
                  <a:schemeClr val="tx1"/>
                </a:solidFill>
              </a:rPr>
              <a:t>. 4 Закона Республики Беларусь </a:t>
            </a:r>
            <a:endParaRPr lang="ru-RU" dirty="0" smtClean="0">
              <a:solidFill>
                <a:schemeClr val="tx1"/>
              </a:solidFill>
            </a:endParaRPr>
          </a:p>
          <a:p>
            <a:r>
              <a:rPr lang="ru-RU" dirty="0" smtClean="0">
                <a:solidFill>
                  <a:schemeClr val="tx1"/>
                </a:solidFill>
              </a:rPr>
              <a:t>«</a:t>
            </a:r>
            <a:r>
              <a:rPr lang="ru-RU" dirty="0">
                <a:solidFill>
                  <a:schemeClr val="tx1"/>
                </a:solidFill>
              </a:rPr>
              <a:t>О борьбе с коррупцией»:</a:t>
            </a:r>
          </a:p>
          <a:p>
            <a:pPr indent="457200" algn="l"/>
            <a:r>
              <a:rPr lang="ru-RU" dirty="0">
                <a:solidFill>
                  <a:schemeClr val="tx1"/>
                </a:solidFill>
              </a:rPr>
              <a:t>– законности;</a:t>
            </a:r>
          </a:p>
          <a:p>
            <a:pPr indent="457200" algn="l"/>
            <a:r>
              <a:rPr lang="ru-RU" dirty="0">
                <a:solidFill>
                  <a:schemeClr val="tx1"/>
                </a:solidFill>
              </a:rPr>
              <a:t>– справедливости;</a:t>
            </a:r>
          </a:p>
          <a:p>
            <a:pPr indent="457200" algn="l"/>
            <a:r>
              <a:rPr lang="ru-RU" dirty="0">
                <a:solidFill>
                  <a:schemeClr val="tx1"/>
                </a:solidFill>
              </a:rPr>
              <a:t>– равенства перед законом;</a:t>
            </a:r>
          </a:p>
          <a:p>
            <a:pPr indent="457200" algn="l"/>
            <a:r>
              <a:rPr lang="ru-RU" dirty="0">
                <a:solidFill>
                  <a:schemeClr val="tx1"/>
                </a:solidFill>
              </a:rPr>
              <a:t>– гласности;</a:t>
            </a:r>
          </a:p>
          <a:p>
            <a:pPr indent="457200" algn="l"/>
            <a:r>
              <a:rPr lang="ru-RU" dirty="0">
                <a:solidFill>
                  <a:schemeClr val="tx1"/>
                </a:solidFill>
              </a:rPr>
              <a:t>– приоритета мер предупреждения коррупции;</a:t>
            </a:r>
          </a:p>
          <a:p>
            <a:pPr indent="457200" algn="l"/>
            <a:r>
              <a:rPr lang="ru-RU" dirty="0">
                <a:solidFill>
                  <a:schemeClr val="tx1"/>
                </a:solidFill>
              </a:rPr>
              <a:t>– неотвратимости ответственности;</a:t>
            </a:r>
          </a:p>
          <a:p>
            <a:pPr indent="457200" algn="l"/>
            <a:r>
              <a:rPr lang="ru-RU" dirty="0">
                <a:solidFill>
                  <a:schemeClr val="tx1"/>
                </a:solidFill>
              </a:rPr>
              <a:t>– личной виновной ответственности;</a:t>
            </a:r>
          </a:p>
          <a:p>
            <a:pPr indent="457200" algn="l"/>
            <a:r>
              <a:rPr lang="ru-RU" dirty="0">
                <a:solidFill>
                  <a:schemeClr val="tx1"/>
                </a:solidFill>
              </a:rPr>
              <a:t>– гуманизма.</a:t>
            </a:r>
          </a:p>
        </p:txBody>
      </p:sp>
    </p:spTree>
    <p:extLst>
      <p:ext uri="{BB962C8B-B14F-4D97-AF65-F5344CB8AC3E}">
        <p14:creationId xmlns:p14="http://schemas.microsoft.com/office/powerpoint/2010/main" val="2642177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"/>
            <a:ext cx="9144000" cy="1700807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sz="3100" dirty="0">
                <a:solidFill>
                  <a:schemeClr val="tx1"/>
                </a:solidFill>
              </a:rPr>
              <a:t>Борьба с коррупцией осуществляется государственными органами </a:t>
            </a:r>
            <a:r>
              <a:rPr lang="ru-RU" sz="3100" dirty="0" smtClean="0">
                <a:solidFill>
                  <a:schemeClr val="tx1"/>
                </a:solidFill>
              </a:rPr>
              <a:t>и иными </a:t>
            </a:r>
            <a:r>
              <a:rPr lang="ru-RU" sz="3100" dirty="0">
                <a:solidFill>
                  <a:schemeClr val="tx1"/>
                </a:solidFill>
              </a:rPr>
              <a:t>организациями посредством комплексного применения следующих мер</a:t>
            </a:r>
            <a:r>
              <a:rPr lang="ru-RU" sz="3100" dirty="0" smtClean="0">
                <a:solidFill>
                  <a:schemeClr val="tx1"/>
                </a:solidFill>
              </a:rPr>
              <a:t>: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1628800"/>
            <a:ext cx="9144000" cy="5229200"/>
          </a:xfr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normAutofit fontScale="85000" lnSpcReduction="20000"/>
          </a:bodyPr>
          <a:lstStyle/>
          <a:p>
            <a:pPr indent="457200" algn="l">
              <a:lnSpc>
                <a:spcPct val="120000"/>
              </a:lnSpc>
              <a:spcBef>
                <a:spcPts val="0"/>
              </a:spcBef>
            </a:pPr>
            <a:r>
              <a:rPr lang="ru-RU" dirty="0" smtClean="0">
                <a:solidFill>
                  <a:schemeClr val="tx1"/>
                </a:solidFill>
              </a:rPr>
              <a:t>– </a:t>
            </a:r>
            <a:r>
              <a:rPr lang="ru-RU" dirty="0">
                <a:solidFill>
                  <a:schemeClr val="tx1"/>
                </a:solidFill>
              </a:rPr>
              <a:t>планирования и координации деятельности государственных </a:t>
            </a:r>
            <a:r>
              <a:rPr lang="ru-RU" dirty="0" smtClean="0">
                <a:solidFill>
                  <a:schemeClr val="tx1"/>
                </a:solidFill>
              </a:rPr>
              <a:t>органов и </a:t>
            </a:r>
            <a:r>
              <a:rPr lang="ru-RU" dirty="0">
                <a:solidFill>
                  <a:schemeClr val="tx1"/>
                </a:solidFill>
              </a:rPr>
              <a:t>иных организаций по борьбе с коррупцией;</a:t>
            </a:r>
          </a:p>
          <a:p>
            <a:pPr indent="457200" algn="l">
              <a:lnSpc>
                <a:spcPct val="120000"/>
              </a:lnSpc>
              <a:spcBef>
                <a:spcPts val="0"/>
              </a:spcBef>
            </a:pPr>
            <a:r>
              <a:rPr lang="ru-RU" dirty="0">
                <a:solidFill>
                  <a:schemeClr val="tx1"/>
                </a:solidFill>
              </a:rPr>
              <a:t>– установления ограничений, а также специальных требований</a:t>
            </a:r>
            <a:r>
              <a:rPr lang="ru-RU" dirty="0" smtClean="0">
                <a:solidFill>
                  <a:schemeClr val="tx1"/>
                </a:solidFill>
              </a:rPr>
              <a:t>, направленных </a:t>
            </a:r>
            <a:r>
              <a:rPr lang="ru-RU" dirty="0">
                <a:solidFill>
                  <a:schemeClr val="tx1"/>
                </a:solidFill>
              </a:rPr>
              <a:t>на обеспечение финансового контроля в отношении </a:t>
            </a:r>
            <a:r>
              <a:rPr lang="ru-RU" dirty="0" smtClean="0">
                <a:solidFill>
                  <a:schemeClr val="tx1"/>
                </a:solidFill>
              </a:rPr>
              <a:t>государственных </a:t>
            </a:r>
            <a:r>
              <a:rPr lang="ru-RU" dirty="0">
                <a:solidFill>
                  <a:schemeClr val="tx1"/>
                </a:solidFill>
              </a:rPr>
              <a:t>должностных и приравненных к ним лиц в целях </a:t>
            </a:r>
            <a:r>
              <a:rPr lang="ru-RU" dirty="0" smtClean="0">
                <a:solidFill>
                  <a:schemeClr val="tx1"/>
                </a:solidFill>
              </a:rPr>
              <a:t>предотвращения проявлений </a:t>
            </a:r>
            <a:r>
              <a:rPr lang="ru-RU" dirty="0">
                <a:solidFill>
                  <a:schemeClr val="tx1"/>
                </a:solidFill>
              </a:rPr>
              <a:t>коррупции и их выявления;</a:t>
            </a:r>
          </a:p>
          <a:p>
            <a:pPr indent="457200" algn="l">
              <a:lnSpc>
                <a:spcPct val="120000"/>
              </a:lnSpc>
              <a:spcBef>
                <a:spcPts val="0"/>
              </a:spcBef>
            </a:pPr>
            <a:r>
              <a:rPr lang="ru-RU" dirty="0">
                <a:solidFill>
                  <a:schemeClr val="tx1"/>
                </a:solidFill>
              </a:rPr>
              <a:t>– обеспечения правовой регламентации деятельности </a:t>
            </a:r>
            <a:r>
              <a:rPr lang="ru-RU" dirty="0" smtClean="0">
                <a:solidFill>
                  <a:schemeClr val="tx1"/>
                </a:solidFill>
              </a:rPr>
              <a:t>государственных органов </a:t>
            </a:r>
            <a:r>
              <a:rPr lang="ru-RU" dirty="0">
                <a:solidFill>
                  <a:schemeClr val="tx1"/>
                </a:solidFill>
              </a:rPr>
              <a:t>и иных организаций, государственного и общественного контроля, </a:t>
            </a:r>
            <a:r>
              <a:rPr lang="ru-RU" dirty="0" smtClean="0">
                <a:solidFill>
                  <a:schemeClr val="tx1"/>
                </a:solidFill>
              </a:rPr>
              <a:t>а также </a:t>
            </a:r>
            <a:r>
              <a:rPr lang="ru-RU" dirty="0">
                <a:solidFill>
                  <a:schemeClr val="tx1"/>
                </a:solidFill>
              </a:rPr>
              <a:t>надзора за этой деятельностью;</a:t>
            </a:r>
          </a:p>
        </p:txBody>
      </p:sp>
    </p:spTree>
    <p:extLst>
      <p:ext uri="{BB962C8B-B14F-4D97-AF65-F5344CB8AC3E}">
        <p14:creationId xmlns:p14="http://schemas.microsoft.com/office/powerpoint/2010/main" val="3199962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38" y="0"/>
            <a:ext cx="9144000" cy="1700807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2800" dirty="0">
                <a:solidFill>
                  <a:schemeClr val="tx1"/>
                </a:solidFill>
              </a:rPr>
              <a:t>Борьба с коррупцией осуществляется государственными органами и иными организациями посредством комплексного применения следующих мер:</a:t>
            </a:r>
            <a:endParaRPr lang="ru-RU" sz="2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1628800"/>
            <a:ext cx="9144000" cy="5229200"/>
          </a:xfr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indent="457200" algn="l">
              <a:lnSpc>
                <a:spcPct val="120000"/>
              </a:lnSpc>
              <a:spcBef>
                <a:spcPts val="0"/>
              </a:spcBef>
            </a:pPr>
            <a:r>
              <a:rPr lang="ru-RU" sz="2200" dirty="0">
                <a:solidFill>
                  <a:schemeClr val="tx1"/>
                </a:solidFill>
              </a:rPr>
              <a:t>– совершенствования системы государственных органов, кадровой </a:t>
            </a:r>
            <a:r>
              <a:rPr lang="ru-RU" sz="2200" dirty="0" smtClean="0">
                <a:solidFill>
                  <a:schemeClr val="tx1"/>
                </a:solidFill>
              </a:rPr>
              <a:t>работы </a:t>
            </a:r>
            <a:r>
              <a:rPr lang="ru-RU" sz="2200" dirty="0">
                <a:solidFill>
                  <a:schemeClr val="tx1"/>
                </a:solidFill>
              </a:rPr>
              <a:t>и процедуры решения вопросов, обеспечивающих защиту прав, </a:t>
            </a:r>
            <a:r>
              <a:rPr lang="ru-RU" sz="2200" dirty="0" smtClean="0">
                <a:solidFill>
                  <a:schemeClr val="tx1"/>
                </a:solidFill>
              </a:rPr>
              <a:t>свобод и </a:t>
            </a:r>
            <a:r>
              <a:rPr lang="ru-RU" sz="2200" dirty="0">
                <a:solidFill>
                  <a:schemeClr val="tx1"/>
                </a:solidFill>
              </a:rPr>
              <a:t>законных интересов физических и юридических лиц;</a:t>
            </a:r>
          </a:p>
          <a:p>
            <a:pPr indent="457200" algn="l">
              <a:lnSpc>
                <a:spcPct val="120000"/>
              </a:lnSpc>
              <a:spcBef>
                <a:spcPts val="0"/>
              </a:spcBef>
            </a:pPr>
            <a:r>
              <a:rPr lang="ru-RU" sz="2200" dirty="0">
                <a:solidFill>
                  <a:schemeClr val="tx1"/>
                </a:solidFill>
              </a:rPr>
              <a:t>– проведения мероприятий по информированию населения, </a:t>
            </a:r>
            <a:r>
              <a:rPr lang="ru-RU" sz="2200" dirty="0" smtClean="0">
                <a:solidFill>
                  <a:schemeClr val="tx1"/>
                </a:solidFill>
              </a:rPr>
              <a:t>способствующих </a:t>
            </a:r>
            <a:r>
              <a:rPr lang="ru-RU" sz="2200" dirty="0">
                <a:solidFill>
                  <a:schemeClr val="tx1"/>
                </a:solidFill>
              </a:rPr>
              <a:t>созданию атмосферы нетерпимости в отношении коррупции (</a:t>
            </a:r>
            <a:r>
              <a:rPr lang="ru-RU" sz="2200" dirty="0" smtClean="0">
                <a:solidFill>
                  <a:schemeClr val="tx1"/>
                </a:solidFill>
              </a:rPr>
              <a:t>антикоррупционное </a:t>
            </a:r>
            <a:r>
              <a:rPr lang="ru-RU" sz="2200" dirty="0">
                <a:solidFill>
                  <a:schemeClr val="tx1"/>
                </a:solidFill>
              </a:rPr>
              <a:t>образование и воспитание);</a:t>
            </a:r>
          </a:p>
          <a:p>
            <a:pPr indent="457200" algn="l">
              <a:lnSpc>
                <a:spcPct val="120000"/>
              </a:lnSpc>
              <a:spcBef>
                <a:spcPts val="0"/>
              </a:spcBef>
            </a:pPr>
            <a:r>
              <a:rPr lang="ru-RU" sz="2200" dirty="0">
                <a:solidFill>
                  <a:schemeClr val="tx1"/>
                </a:solidFill>
              </a:rPr>
              <a:t>– обеспечения гласности в деятельности государственных </a:t>
            </a:r>
            <a:r>
              <a:rPr lang="ru-RU" sz="2200" dirty="0" smtClean="0">
                <a:solidFill>
                  <a:schemeClr val="tx1"/>
                </a:solidFill>
              </a:rPr>
              <a:t>должностных </a:t>
            </a:r>
            <a:r>
              <a:rPr lang="ru-RU" sz="2200" dirty="0">
                <a:solidFill>
                  <a:schemeClr val="tx1"/>
                </a:solidFill>
              </a:rPr>
              <a:t>и приравненных к ним лиц, если иное не предусмотрено актами </a:t>
            </a:r>
            <a:r>
              <a:rPr lang="ru-RU" sz="2200" dirty="0" smtClean="0">
                <a:solidFill>
                  <a:schemeClr val="tx1"/>
                </a:solidFill>
              </a:rPr>
              <a:t>законодательства</a:t>
            </a:r>
            <a:r>
              <a:rPr lang="ru-RU" sz="2200" dirty="0">
                <a:solidFill>
                  <a:schemeClr val="tx1"/>
                </a:solidFill>
              </a:rPr>
              <a:t>;</a:t>
            </a:r>
          </a:p>
          <a:p>
            <a:pPr indent="457200" algn="l">
              <a:lnSpc>
                <a:spcPct val="120000"/>
              </a:lnSpc>
              <a:spcBef>
                <a:spcPts val="0"/>
              </a:spcBef>
            </a:pPr>
            <a:r>
              <a:rPr lang="ru-RU" sz="2200" dirty="0">
                <a:solidFill>
                  <a:schemeClr val="tx1"/>
                </a:solidFill>
              </a:rPr>
              <a:t>– восстановления нарушенных прав, свобод и законных интересов </a:t>
            </a:r>
            <a:r>
              <a:rPr lang="ru-RU" sz="2200" dirty="0" smtClean="0">
                <a:solidFill>
                  <a:schemeClr val="tx1"/>
                </a:solidFill>
              </a:rPr>
              <a:t>физических </a:t>
            </a:r>
            <a:r>
              <a:rPr lang="ru-RU" sz="2200" dirty="0">
                <a:solidFill>
                  <a:schemeClr val="tx1"/>
                </a:solidFill>
              </a:rPr>
              <a:t>и юридических лиц, ликвидации иных вредных последствий </a:t>
            </a:r>
            <a:r>
              <a:rPr lang="ru-RU" sz="2200" dirty="0" smtClean="0">
                <a:solidFill>
                  <a:schemeClr val="tx1"/>
                </a:solidFill>
              </a:rPr>
              <a:t>правонарушений</a:t>
            </a:r>
            <a:r>
              <a:rPr lang="ru-RU" sz="2200" dirty="0">
                <a:solidFill>
                  <a:schemeClr val="tx1"/>
                </a:solidFill>
              </a:rPr>
              <a:t>, создающих условия для коррупции, и </a:t>
            </a:r>
            <a:r>
              <a:rPr lang="ru-RU" sz="2200" dirty="0" smtClean="0">
                <a:solidFill>
                  <a:schemeClr val="tx1"/>
                </a:solidFill>
              </a:rPr>
              <a:t>коррупционных правонарушений</a:t>
            </a:r>
            <a:r>
              <a:rPr lang="ru-RU" sz="2200" dirty="0">
                <a:solidFill>
                  <a:schemeClr val="tx1"/>
                </a:solidFill>
              </a:rPr>
              <a:t>;</a:t>
            </a:r>
          </a:p>
        </p:txBody>
      </p:sp>
    </p:spTree>
    <p:extLst>
      <p:ext uri="{BB962C8B-B14F-4D97-AF65-F5344CB8AC3E}">
        <p14:creationId xmlns:p14="http://schemas.microsoft.com/office/powerpoint/2010/main" val="706074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"/>
            <a:ext cx="9144000" cy="836711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3600" dirty="0" smtClean="0">
                <a:solidFill>
                  <a:schemeClr val="tx1"/>
                </a:solidFill>
              </a:rPr>
              <a:t>Борьба с коррупцией:</a:t>
            </a:r>
            <a:endParaRPr lang="ru-RU" sz="3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764704"/>
            <a:ext cx="9144000" cy="6093296"/>
          </a:xfr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indent="457200" algn="l">
              <a:lnSpc>
                <a:spcPct val="120000"/>
              </a:lnSpc>
              <a:spcBef>
                <a:spcPts val="0"/>
              </a:spcBef>
            </a:pPr>
            <a:r>
              <a:rPr lang="ru-RU" sz="2200" dirty="0">
                <a:solidFill>
                  <a:schemeClr val="tx1"/>
                </a:solidFill>
              </a:rPr>
              <a:t>– установления правовых запретов в целях разграничения </a:t>
            </a:r>
            <a:r>
              <a:rPr lang="ru-RU" sz="2200" dirty="0" smtClean="0">
                <a:solidFill>
                  <a:schemeClr val="tx1"/>
                </a:solidFill>
              </a:rPr>
              <a:t>служебных (</a:t>
            </a:r>
            <a:r>
              <a:rPr lang="ru-RU" sz="2200" dirty="0">
                <a:solidFill>
                  <a:schemeClr val="tx1"/>
                </a:solidFill>
              </a:rPr>
              <a:t>трудовых) обязанностей и личных, групповых и иных внеслужебных </a:t>
            </a:r>
            <a:r>
              <a:rPr lang="ru-RU" sz="2200" dirty="0" smtClean="0">
                <a:solidFill>
                  <a:schemeClr val="tx1"/>
                </a:solidFill>
              </a:rPr>
              <a:t>интересов </a:t>
            </a:r>
            <a:r>
              <a:rPr lang="ru-RU" sz="2200" dirty="0">
                <a:solidFill>
                  <a:schemeClr val="tx1"/>
                </a:solidFill>
              </a:rPr>
              <a:t>государственных должностных </a:t>
            </a:r>
            <a:r>
              <a:rPr lang="ru-RU" sz="2200" dirty="0" smtClean="0">
                <a:solidFill>
                  <a:schemeClr val="tx1"/>
                </a:solidFill>
              </a:rPr>
              <a:t>и приравненных </a:t>
            </a:r>
            <a:r>
              <a:rPr lang="ru-RU" sz="2200" dirty="0">
                <a:solidFill>
                  <a:schemeClr val="tx1"/>
                </a:solidFill>
              </a:rPr>
              <a:t>к ним лиц;</a:t>
            </a:r>
          </a:p>
          <a:p>
            <a:pPr indent="457200" algn="l">
              <a:lnSpc>
                <a:spcPct val="120000"/>
              </a:lnSpc>
              <a:spcBef>
                <a:spcPts val="0"/>
              </a:spcBef>
            </a:pPr>
            <a:r>
              <a:rPr lang="ru-RU" sz="2200" dirty="0">
                <a:solidFill>
                  <a:schemeClr val="tx1"/>
                </a:solidFill>
              </a:rPr>
              <a:t>– предоставления в установленном законодательными актами </a:t>
            </a:r>
            <a:r>
              <a:rPr lang="ru-RU" sz="2200" dirty="0" smtClean="0">
                <a:solidFill>
                  <a:schemeClr val="tx1"/>
                </a:solidFill>
              </a:rPr>
              <a:t>порядке государственным </a:t>
            </a:r>
            <a:r>
              <a:rPr lang="ru-RU" sz="2200" dirty="0">
                <a:solidFill>
                  <a:schemeClr val="tx1"/>
                </a:solidFill>
              </a:rPr>
              <a:t>должностным и приравненным к ним лицам гарантий </a:t>
            </a:r>
            <a:r>
              <a:rPr lang="ru-RU" sz="2200" dirty="0" smtClean="0">
                <a:solidFill>
                  <a:schemeClr val="tx1"/>
                </a:solidFill>
              </a:rPr>
              <a:t>и компенсаций</a:t>
            </a:r>
            <a:r>
              <a:rPr lang="ru-RU" sz="2200" dirty="0">
                <a:solidFill>
                  <a:schemeClr val="tx1"/>
                </a:solidFill>
              </a:rPr>
              <a:t>, связанных с ограничениями, установленными </a:t>
            </a:r>
            <a:r>
              <a:rPr lang="ru-RU" sz="2200" dirty="0" smtClean="0">
                <a:solidFill>
                  <a:schemeClr val="tx1"/>
                </a:solidFill>
              </a:rPr>
              <a:t>законодательными </a:t>
            </a:r>
            <a:r>
              <a:rPr lang="ru-RU" sz="2200" dirty="0">
                <a:solidFill>
                  <a:schemeClr val="tx1"/>
                </a:solidFill>
              </a:rPr>
              <a:t>актами в сфере борьбы с коррупцией;</a:t>
            </a:r>
          </a:p>
          <a:p>
            <a:pPr indent="457200" algn="l">
              <a:lnSpc>
                <a:spcPct val="120000"/>
              </a:lnSpc>
              <a:spcBef>
                <a:spcPts val="0"/>
              </a:spcBef>
            </a:pPr>
            <a:r>
              <a:rPr lang="ru-RU" sz="2200" dirty="0">
                <a:solidFill>
                  <a:schemeClr val="tx1"/>
                </a:solidFill>
              </a:rPr>
              <a:t>– применения процедур приема на работу, отбора, подготовки, </a:t>
            </a:r>
            <a:r>
              <a:rPr lang="ru-RU" sz="2200" dirty="0" smtClean="0">
                <a:solidFill>
                  <a:schemeClr val="tx1"/>
                </a:solidFill>
              </a:rPr>
              <a:t>продвижения </a:t>
            </a:r>
            <a:r>
              <a:rPr lang="ru-RU" sz="2200" dirty="0">
                <a:solidFill>
                  <a:schemeClr val="tx1"/>
                </a:solidFill>
              </a:rPr>
              <a:t>по службе (работе) государственных должностных лиц в </a:t>
            </a:r>
            <a:r>
              <a:rPr lang="ru-RU" sz="2200" dirty="0" smtClean="0">
                <a:solidFill>
                  <a:schemeClr val="tx1"/>
                </a:solidFill>
              </a:rPr>
              <a:t>соответствии </a:t>
            </a:r>
            <a:r>
              <a:rPr lang="ru-RU" sz="2200" dirty="0">
                <a:solidFill>
                  <a:schemeClr val="tx1"/>
                </a:solidFill>
              </a:rPr>
              <a:t>с принципами эффективности их деятельности и справедливости;</a:t>
            </a:r>
          </a:p>
          <a:p>
            <a:pPr indent="457200" algn="l">
              <a:lnSpc>
                <a:spcPct val="120000"/>
              </a:lnSpc>
              <a:spcBef>
                <a:spcPts val="0"/>
              </a:spcBef>
            </a:pPr>
            <a:r>
              <a:rPr lang="ru-RU" sz="2200" dirty="0">
                <a:solidFill>
                  <a:schemeClr val="tx1"/>
                </a:solidFill>
              </a:rPr>
              <a:t>– принятия кодексов этики (стандартов поведения) </a:t>
            </a:r>
            <a:r>
              <a:rPr lang="ru-RU" sz="2200" dirty="0" smtClean="0">
                <a:solidFill>
                  <a:schemeClr val="tx1"/>
                </a:solidFill>
              </a:rPr>
              <a:t>государственных служащих </a:t>
            </a:r>
            <a:r>
              <a:rPr lang="ru-RU" sz="2200" dirty="0">
                <a:solidFill>
                  <a:schemeClr val="tx1"/>
                </a:solidFill>
              </a:rPr>
              <a:t>и иных государственных должностных лиц;</a:t>
            </a:r>
          </a:p>
        </p:txBody>
      </p:sp>
    </p:spTree>
    <p:extLst>
      <p:ext uri="{BB962C8B-B14F-4D97-AF65-F5344CB8AC3E}">
        <p14:creationId xmlns:p14="http://schemas.microsoft.com/office/powerpoint/2010/main" val="2042490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"/>
            <a:ext cx="9144000" cy="908719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>
                <a:solidFill>
                  <a:schemeClr val="tx1"/>
                </a:solidFill>
              </a:rPr>
              <a:t>Борьба с коррупцией: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908720"/>
            <a:ext cx="9144000" cy="5949280"/>
          </a:xfr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normAutofit fontScale="92500" lnSpcReduction="10000"/>
          </a:bodyPr>
          <a:lstStyle/>
          <a:p>
            <a:pPr algn="l"/>
            <a:r>
              <a:rPr lang="ru-RU" dirty="0">
                <a:solidFill>
                  <a:schemeClr val="tx1"/>
                </a:solidFill>
              </a:rPr>
              <a:t>– недопущения финансирования либо предоставления других форм </a:t>
            </a:r>
            <a:r>
              <a:rPr lang="ru-RU" dirty="0" smtClean="0">
                <a:solidFill>
                  <a:schemeClr val="tx1"/>
                </a:solidFill>
              </a:rPr>
              <a:t>материального </a:t>
            </a:r>
            <a:r>
              <a:rPr lang="ru-RU" dirty="0">
                <a:solidFill>
                  <a:schemeClr val="tx1"/>
                </a:solidFill>
              </a:rPr>
              <a:t>обеспечения деятельности государственных органов и иных </a:t>
            </a:r>
            <a:r>
              <a:rPr lang="ru-RU" dirty="0" smtClean="0">
                <a:solidFill>
                  <a:schemeClr val="tx1"/>
                </a:solidFill>
              </a:rPr>
              <a:t>организаций </a:t>
            </a:r>
            <a:r>
              <a:rPr lang="ru-RU" dirty="0">
                <a:solidFill>
                  <a:schemeClr val="tx1"/>
                </a:solidFill>
              </a:rPr>
              <a:t>из источников и в порядке, не предусмотренных </a:t>
            </a:r>
            <a:r>
              <a:rPr lang="ru-RU" dirty="0" smtClean="0">
                <a:solidFill>
                  <a:schemeClr val="tx1"/>
                </a:solidFill>
              </a:rPr>
              <a:t>актами законодательства</a:t>
            </a:r>
            <a:r>
              <a:rPr lang="ru-RU" dirty="0">
                <a:solidFill>
                  <a:schemeClr val="tx1"/>
                </a:solidFill>
              </a:rPr>
              <a:t>;</a:t>
            </a:r>
          </a:p>
          <a:p>
            <a:pPr algn="l"/>
            <a:r>
              <a:rPr lang="ru-RU" dirty="0">
                <a:solidFill>
                  <a:schemeClr val="tx1"/>
                </a:solidFill>
              </a:rPr>
              <a:t>– проведения в установленном порядке криминологической </a:t>
            </a:r>
            <a:r>
              <a:rPr lang="ru-RU" dirty="0" smtClean="0">
                <a:solidFill>
                  <a:schemeClr val="tx1"/>
                </a:solidFill>
              </a:rPr>
              <a:t>экспертизы проектов </a:t>
            </a:r>
            <a:r>
              <a:rPr lang="ru-RU" dirty="0">
                <a:solidFill>
                  <a:schemeClr val="tx1"/>
                </a:solidFill>
              </a:rPr>
              <a:t>правовых актов, ранее принятых (изданных) правовых актов, а </a:t>
            </a:r>
            <a:r>
              <a:rPr lang="ru-RU" dirty="0" smtClean="0">
                <a:solidFill>
                  <a:schemeClr val="tx1"/>
                </a:solidFill>
              </a:rPr>
              <a:t>также </a:t>
            </a:r>
            <a:r>
              <a:rPr lang="ru-RU" dirty="0">
                <a:solidFill>
                  <a:schemeClr val="tx1"/>
                </a:solidFill>
              </a:rPr>
              <a:t>криминологических исследований коррупционной преступности </a:t>
            </a:r>
            <a:r>
              <a:rPr lang="ru-RU">
                <a:solidFill>
                  <a:schemeClr val="tx1"/>
                </a:solidFill>
              </a:rPr>
              <a:t>в </a:t>
            </a:r>
            <a:r>
              <a:rPr lang="ru-RU" smtClean="0">
                <a:solidFill>
                  <a:schemeClr val="tx1"/>
                </a:solidFill>
              </a:rPr>
              <a:t>целях ее </a:t>
            </a:r>
            <a:r>
              <a:rPr lang="ru-RU" dirty="0">
                <a:solidFill>
                  <a:schemeClr val="tx1"/>
                </a:solidFill>
              </a:rPr>
              <a:t>оценки и прогноза для выявления предпосылок и причин коррупции </a:t>
            </a:r>
            <a:r>
              <a:rPr lang="ru-RU" dirty="0" smtClean="0">
                <a:solidFill>
                  <a:schemeClr val="tx1"/>
                </a:solidFill>
              </a:rPr>
              <a:t>и своевременного </a:t>
            </a:r>
            <a:r>
              <a:rPr lang="ru-RU" dirty="0">
                <a:solidFill>
                  <a:schemeClr val="tx1"/>
                </a:solidFill>
              </a:rPr>
              <a:t>принятия эффективных мер по ее предупреждению и </a:t>
            </a:r>
            <a:r>
              <a:rPr lang="ru-RU" dirty="0" smtClean="0">
                <a:solidFill>
                  <a:schemeClr val="tx1"/>
                </a:solidFill>
              </a:rPr>
              <a:t>профилактике;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3813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"/>
            <a:ext cx="9144000" cy="980727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>
                <a:solidFill>
                  <a:schemeClr val="tx1"/>
                </a:solidFill>
              </a:rPr>
              <a:t>Борьба с коррупцией: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980728"/>
            <a:ext cx="9144000" cy="5877272"/>
          </a:xfr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l"/>
            <a:r>
              <a:rPr lang="ru-RU" dirty="0">
                <a:solidFill>
                  <a:schemeClr val="tx1"/>
                </a:solidFill>
              </a:rPr>
              <a:t>– сочетания борьбы с коррупцией с созданием экономических и </a:t>
            </a:r>
            <a:r>
              <a:rPr lang="ru-RU" dirty="0" smtClean="0">
                <a:solidFill>
                  <a:schemeClr val="tx1"/>
                </a:solidFill>
              </a:rPr>
              <a:t>социальных </a:t>
            </a:r>
            <a:r>
              <a:rPr lang="ru-RU" dirty="0">
                <a:solidFill>
                  <a:schemeClr val="tx1"/>
                </a:solidFill>
              </a:rPr>
              <a:t>предпосылок для устранения причин коррупции;</a:t>
            </a:r>
          </a:p>
          <a:p>
            <a:pPr algn="l"/>
            <a:r>
              <a:rPr lang="ru-RU" dirty="0" smtClean="0">
                <a:solidFill>
                  <a:schemeClr val="tx1"/>
                </a:solidFill>
              </a:rPr>
              <a:t>– </a:t>
            </a:r>
            <a:r>
              <a:rPr lang="ru-RU" dirty="0">
                <a:solidFill>
                  <a:schemeClr val="tx1"/>
                </a:solidFill>
              </a:rPr>
              <a:t>упрощения административных процедур и сокращения их числа;</a:t>
            </a:r>
          </a:p>
          <a:p>
            <a:pPr algn="l"/>
            <a:r>
              <a:rPr lang="ru-RU" dirty="0">
                <a:solidFill>
                  <a:schemeClr val="tx1"/>
                </a:solidFill>
              </a:rPr>
              <a:t>– вынесения на общественное (всенародное) обсуждение </a:t>
            </a:r>
            <a:r>
              <a:rPr lang="ru-RU" dirty="0" smtClean="0">
                <a:solidFill>
                  <a:schemeClr val="tx1"/>
                </a:solidFill>
              </a:rPr>
              <a:t>проектов нормативных </a:t>
            </a:r>
            <a:r>
              <a:rPr lang="ru-RU" dirty="0">
                <a:solidFill>
                  <a:schemeClr val="tx1"/>
                </a:solidFill>
              </a:rPr>
              <a:t>правовых актов в сфере борьбы с коррупцией;</a:t>
            </a:r>
          </a:p>
          <a:p>
            <a:pPr algn="l"/>
            <a:r>
              <a:rPr lang="ru-RU" dirty="0" smtClean="0">
                <a:solidFill>
                  <a:schemeClr val="tx1"/>
                </a:solidFill>
              </a:rPr>
              <a:t>– </a:t>
            </a:r>
            <a:r>
              <a:rPr lang="ru-RU" dirty="0">
                <a:solidFill>
                  <a:schemeClr val="tx1"/>
                </a:solidFill>
              </a:rPr>
              <a:t>организации антикоррупционного обучения государственных </a:t>
            </a:r>
            <a:r>
              <a:rPr lang="ru-RU" dirty="0" smtClean="0">
                <a:solidFill>
                  <a:schemeClr val="tx1"/>
                </a:solidFill>
              </a:rPr>
              <a:t>должностных </a:t>
            </a:r>
            <a:r>
              <a:rPr lang="ru-RU" dirty="0">
                <a:solidFill>
                  <a:schemeClr val="tx1"/>
                </a:solidFill>
              </a:rPr>
              <a:t>лиц, а также лиц, обучающихся в учреждениях образования.</a:t>
            </a:r>
          </a:p>
        </p:txBody>
      </p:sp>
    </p:spTree>
    <p:extLst>
      <p:ext uri="{BB962C8B-B14F-4D97-AF65-F5344CB8AC3E}">
        <p14:creationId xmlns:p14="http://schemas.microsoft.com/office/powerpoint/2010/main" val="1546421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52736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sz="3100" b="1" dirty="0" smtClean="0"/>
              <a:t>Количество </a:t>
            </a:r>
            <a:r>
              <a:rPr lang="ru-RU" sz="3100" b="1" dirty="0"/>
              <a:t>выявленных коррупционных преступлений </a:t>
            </a:r>
            <a:r>
              <a:rPr lang="ru-RU" sz="3100" b="1" dirty="0" smtClean="0"/>
              <a:t/>
            </a:r>
            <a:br>
              <a:rPr lang="ru-RU" sz="3100" b="1" dirty="0" smtClean="0"/>
            </a:br>
            <a:r>
              <a:rPr lang="ru-RU" sz="3100" b="1" dirty="0" smtClean="0"/>
              <a:t>в  </a:t>
            </a:r>
            <a:r>
              <a:rPr lang="ru-RU" sz="3100" b="1" dirty="0"/>
              <a:t>Республике Беларусь 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052736"/>
            <a:ext cx="9144000" cy="58052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01842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17638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sz="3100" b="1" dirty="0" smtClean="0">
                <a:solidFill>
                  <a:srgbClr val="FF0000"/>
                </a:solidFill>
              </a:rPr>
              <a:t>Рост </a:t>
            </a:r>
            <a:r>
              <a:rPr lang="ru-RU" sz="3100" b="1" dirty="0">
                <a:solidFill>
                  <a:srgbClr val="FF0000"/>
                </a:solidFill>
              </a:rPr>
              <a:t>количества выявленных коррупционных преступлений в 2018 году в Республике Беларусь </a:t>
            </a:r>
            <a:r>
              <a:rPr lang="ru-RU" sz="3100" b="1" dirty="0" smtClean="0">
                <a:solidFill>
                  <a:srgbClr val="FF0000"/>
                </a:solidFill>
              </a:rPr>
              <a:t/>
            </a:r>
            <a:br>
              <a:rPr lang="ru-RU" sz="3100" b="1" dirty="0" smtClean="0">
                <a:solidFill>
                  <a:srgbClr val="FF0000"/>
                </a:solidFill>
              </a:rPr>
            </a:br>
            <a:r>
              <a:rPr lang="ru-RU" sz="3100" b="1" dirty="0" smtClean="0">
                <a:solidFill>
                  <a:srgbClr val="FF0000"/>
                </a:solidFill>
              </a:rPr>
              <a:t>составил </a:t>
            </a:r>
            <a:r>
              <a:rPr lang="ru-RU" sz="3100" b="1" dirty="0">
                <a:solidFill>
                  <a:srgbClr val="FF0000"/>
                </a:solidFill>
              </a:rPr>
              <a:t>31</a:t>
            </a:r>
            <a:r>
              <a:rPr lang="ru-RU" sz="3100" b="1" dirty="0" smtClean="0">
                <a:solidFill>
                  <a:srgbClr val="FF0000"/>
                </a:solidFill>
              </a:rPr>
              <a:t>%.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marL="0" indent="0" algn="ctr">
              <a:buNone/>
            </a:pPr>
            <a:r>
              <a:rPr lang="ru-RU" dirty="0" smtClean="0"/>
              <a:t>По </a:t>
            </a:r>
            <a:r>
              <a:rPr lang="ru-RU" dirty="0"/>
              <a:t>мнению белорусских исследователей, регистрируется примерно только один случай коррупции из 1 000 всех коррупционных правонарушений, </a:t>
            </a:r>
            <a:r>
              <a:rPr lang="ru-RU" dirty="0" err="1"/>
              <a:t>т.е</a:t>
            </a:r>
            <a:r>
              <a:rPr lang="ru-RU" dirty="0"/>
              <a:t> около </a:t>
            </a:r>
            <a:r>
              <a:rPr lang="ru-RU" dirty="0" smtClean="0"/>
              <a:t>0,1 %.</a:t>
            </a:r>
          </a:p>
          <a:p>
            <a:pPr marL="0" indent="0" algn="ctr">
              <a:buNone/>
            </a:pPr>
            <a:r>
              <a:rPr lang="ru-RU" dirty="0" smtClean="0"/>
              <a:t> </a:t>
            </a:r>
          </a:p>
          <a:p>
            <a:pPr marL="0" indent="0" algn="ctr">
              <a:buNone/>
            </a:pPr>
            <a:r>
              <a:rPr lang="ru-RU" dirty="0" smtClean="0"/>
              <a:t>Эффективность </a:t>
            </a:r>
            <a:r>
              <a:rPr lang="ru-RU" dirty="0"/>
              <a:t>работы правоохранительных органов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53842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"/>
            <a:ext cx="9144000" cy="1700807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sz="4000" b="1" dirty="0" smtClean="0">
                <a:solidFill>
                  <a:schemeClr val="tx1"/>
                </a:solidFill>
              </a:rPr>
              <a:t>Задачи </a:t>
            </a:r>
            <a:r>
              <a:rPr lang="ru-RU" sz="4000" b="1" dirty="0">
                <a:solidFill>
                  <a:schemeClr val="tx1"/>
                </a:solidFill>
              </a:rPr>
              <a:t>изучения учебной дисциплины «Коррупция и ее </a:t>
            </a:r>
            <a:r>
              <a:rPr lang="ru-RU" sz="4000" b="1" dirty="0" smtClean="0">
                <a:solidFill>
                  <a:schemeClr val="tx1"/>
                </a:solidFill>
              </a:rPr>
              <a:t>общественная </a:t>
            </a:r>
            <a:r>
              <a:rPr lang="ru-RU" sz="4000" b="1" dirty="0">
                <a:solidFill>
                  <a:schemeClr val="tx1"/>
                </a:solidFill>
              </a:rPr>
              <a:t>опасность</a:t>
            </a:r>
            <a:r>
              <a:rPr lang="ru-RU" sz="4000" b="1" dirty="0" smtClean="0">
                <a:solidFill>
                  <a:schemeClr val="tx1"/>
                </a:solidFill>
              </a:rPr>
              <a:t>»:</a:t>
            </a: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1628800"/>
            <a:ext cx="9144000" cy="5229200"/>
          </a:xfr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indent="457200" algn="l"/>
            <a:r>
              <a:rPr lang="ru-RU" sz="2800" dirty="0" smtClean="0">
                <a:solidFill>
                  <a:schemeClr val="tx1"/>
                </a:solidFill>
              </a:rPr>
              <a:t>– </a:t>
            </a:r>
            <a:r>
              <a:rPr lang="ru-RU" sz="2800" dirty="0">
                <a:solidFill>
                  <a:schemeClr val="tx1"/>
                </a:solidFill>
              </a:rPr>
              <a:t>приобретение знаний о нормах </a:t>
            </a:r>
            <a:r>
              <a:rPr lang="ru-RU" sz="2800" dirty="0" smtClean="0">
                <a:solidFill>
                  <a:schemeClr val="tx1"/>
                </a:solidFill>
              </a:rPr>
              <a:t>действующего антикоррупционного законодательства</a:t>
            </a:r>
            <a:r>
              <a:rPr lang="ru-RU" sz="2800" dirty="0">
                <a:solidFill>
                  <a:schemeClr val="tx1"/>
                </a:solidFill>
              </a:rPr>
              <a:t>;</a:t>
            </a:r>
          </a:p>
          <a:p>
            <a:pPr indent="457200" algn="l"/>
            <a:r>
              <a:rPr lang="ru-RU" sz="2800" dirty="0">
                <a:solidFill>
                  <a:schemeClr val="tx1"/>
                </a:solidFill>
              </a:rPr>
              <a:t>– развитие умений методологически грамотного анализа явлений, </a:t>
            </a:r>
            <a:r>
              <a:rPr lang="ru-RU" sz="2800" dirty="0" smtClean="0">
                <a:solidFill>
                  <a:schemeClr val="tx1"/>
                </a:solidFill>
              </a:rPr>
              <a:t>связанных </a:t>
            </a:r>
            <a:r>
              <a:rPr lang="ru-RU" sz="2800" dirty="0">
                <a:solidFill>
                  <a:schemeClr val="tx1"/>
                </a:solidFill>
              </a:rPr>
              <a:t>с коррупцией;</a:t>
            </a:r>
          </a:p>
          <a:p>
            <a:pPr indent="457200" algn="l"/>
            <a:r>
              <a:rPr lang="ru-RU" sz="2800" dirty="0">
                <a:solidFill>
                  <a:schemeClr val="tx1"/>
                </a:solidFill>
              </a:rPr>
              <a:t>– повышение правовой культуры индивида, культуры </a:t>
            </a:r>
            <a:r>
              <a:rPr lang="ru-RU" sz="2800" dirty="0" smtClean="0">
                <a:solidFill>
                  <a:schemeClr val="tx1"/>
                </a:solidFill>
              </a:rPr>
              <a:t>межличностных отношений</a:t>
            </a:r>
            <a:r>
              <a:rPr lang="ru-RU" sz="2800" dirty="0">
                <a:solidFill>
                  <a:schemeClr val="tx1"/>
                </a:solidFill>
              </a:rPr>
              <a:t>;</a:t>
            </a:r>
          </a:p>
          <a:p>
            <a:pPr indent="457200" algn="l"/>
            <a:r>
              <a:rPr lang="ru-RU" sz="2800" dirty="0">
                <a:solidFill>
                  <a:schemeClr val="tx1"/>
                </a:solidFill>
              </a:rPr>
              <a:t>– формирование правомерного поведения индивида в условиях </a:t>
            </a:r>
            <a:r>
              <a:rPr lang="ru-RU" sz="2800" dirty="0" smtClean="0">
                <a:solidFill>
                  <a:schemeClr val="tx1"/>
                </a:solidFill>
              </a:rPr>
              <a:t>коррупционных </a:t>
            </a:r>
            <a:r>
              <a:rPr lang="ru-RU" sz="2800" dirty="0">
                <a:solidFill>
                  <a:schemeClr val="tx1"/>
                </a:solidFill>
              </a:rPr>
              <a:t>рисков;</a:t>
            </a:r>
          </a:p>
          <a:p>
            <a:pPr indent="457200" algn="l"/>
            <a:r>
              <a:rPr lang="ru-RU" sz="2800" dirty="0">
                <a:solidFill>
                  <a:schemeClr val="tx1"/>
                </a:solidFill>
              </a:rPr>
              <a:t>– развитие навыков юридической оценки нарушений </a:t>
            </a:r>
            <a:r>
              <a:rPr lang="ru-RU" sz="2800" dirty="0" smtClean="0">
                <a:solidFill>
                  <a:schemeClr val="tx1"/>
                </a:solidFill>
              </a:rPr>
              <a:t>антикоррупционного </a:t>
            </a:r>
            <a:r>
              <a:rPr lang="ru-RU" sz="2800" dirty="0">
                <a:solidFill>
                  <a:schemeClr val="tx1"/>
                </a:solidFill>
              </a:rPr>
              <a:t>законодательства.</a:t>
            </a:r>
          </a:p>
        </p:txBody>
      </p:sp>
    </p:spTree>
    <p:extLst>
      <p:ext uri="{BB962C8B-B14F-4D97-AF65-F5344CB8AC3E}">
        <p14:creationId xmlns:p14="http://schemas.microsoft.com/office/powerpoint/2010/main" val="544673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"/>
            <a:ext cx="9144000" cy="1700807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1628800"/>
            <a:ext cx="9144000" cy="5229200"/>
          </a:xfr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/>
          <a:lstStyle/>
          <a:p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4" name="Picture 2" descr="C:\Documents and Settings\Admin\Мои документы\default.jpeg5.jpe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051720" y="692696"/>
            <a:ext cx="5184576" cy="5013176"/>
          </a:xfrm>
        </p:spPr>
      </p:pic>
    </p:spTree>
    <p:extLst>
      <p:ext uri="{BB962C8B-B14F-4D97-AF65-F5344CB8AC3E}">
        <p14:creationId xmlns:p14="http://schemas.microsoft.com/office/powerpoint/2010/main" val="4240223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"/>
            <a:ext cx="9144000" cy="1700807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i="1" dirty="0">
                <a:solidFill>
                  <a:srgbClr val="0070C0"/>
                </a:solidFill>
              </a:rPr>
              <a:t>1. Понятие коррупции.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1340768"/>
            <a:ext cx="9144000" cy="5517232"/>
          </a:xfr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normAutofit lnSpcReduction="10000"/>
          </a:bodyPr>
          <a:lstStyle/>
          <a:p>
            <a:r>
              <a:rPr lang="ru-RU" sz="5400" b="1" dirty="0">
                <a:solidFill>
                  <a:schemeClr val="tx1"/>
                </a:solidFill>
              </a:rPr>
              <a:t>Коррупция</a:t>
            </a:r>
            <a:r>
              <a:rPr lang="ru-RU" sz="4400" b="1" dirty="0">
                <a:solidFill>
                  <a:schemeClr val="tx1"/>
                </a:solidFill>
              </a:rPr>
              <a:t> </a:t>
            </a:r>
            <a:r>
              <a:rPr lang="ru-RU" sz="3600" dirty="0">
                <a:solidFill>
                  <a:schemeClr val="tx1"/>
                </a:solidFill>
              </a:rPr>
              <a:t>(от лат. corrumpere – растлевать, лат. corruptio – подкуп) –</a:t>
            </a:r>
          </a:p>
          <a:p>
            <a:r>
              <a:rPr lang="ru-RU" sz="3600" dirty="0">
                <a:solidFill>
                  <a:schemeClr val="tx1"/>
                </a:solidFill>
              </a:rPr>
              <a:t>термин, обозначающий явление, охватывающее различные формы </a:t>
            </a:r>
            <a:r>
              <a:rPr lang="ru-RU" sz="3600" dirty="0" smtClean="0">
                <a:solidFill>
                  <a:schemeClr val="tx1"/>
                </a:solidFill>
              </a:rPr>
              <a:t>преднамеренного </a:t>
            </a:r>
            <a:r>
              <a:rPr lang="ru-RU" sz="3600" dirty="0">
                <a:solidFill>
                  <a:schemeClr val="tx1"/>
                </a:solidFill>
              </a:rPr>
              <a:t>использования должностным лицом своего положения (</a:t>
            </a:r>
            <a:r>
              <a:rPr lang="ru-RU" sz="3600" dirty="0" smtClean="0">
                <a:solidFill>
                  <a:schemeClr val="tx1"/>
                </a:solidFill>
              </a:rPr>
              <a:t>служебных </a:t>
            </a:r>
            <a:r>
              <a:rPr lang="ru-RU" sz="3600" dirty="0">
                <a:solidFill>
                  <a:schemeClr val="tx1"/>
                </a:solidFill>
              </a:rPr>
              <a:t>полномочий и авторитета) из личной и (или) корыстной</a:t>
            </a:r>
          </a:p>
          <a:p>
            <a:r>
              <a:rPr lang="ru-RU" sz="3600" dirty="0">
                <a:solidFill>
                  <a:schemeClr val="tx1"/>
                </a:solidFill>
              </a:rPr>
              <a:t>заинтересованности.</a:t>
            </a:r>
          </a:p>
        </p:txBody>
      </p:sp>
    </p:spTree>
    <p:extLst>
      <p:ext uri="{BB962C8B-B14F-4D97-AF65-F5344CB8AC3E}">
        <p14:creationId xmlns:p14="http://schemas.microsoft.com/office/powerpoint/2010/main" val="3214048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0" y="0"/>
            <a:ext cx="3923928" cy="1484784"/>
          </a:xfr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tx1"/>
                </a:solidFill>
                <a:cs typeface="Times New Roman" pitchFamily="18" charset="0"/>
              </a:rPr>
              <a:t>Коррупция   ̶</a:t>
            </a:r>
            <a:endParaRPr lang="ru-RU" sz="3600" dirty="0">
              <a:solidFill>
                <a:schemeClr val="tx1"/>
              </a:solidFill>
              <a:cs typeface="Times New Roman" pitchFamily="18" charset="0"/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0" y="1484784"/>
            <a:ext cx="3995935" cy="5373216"/>
          </a:xfr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>
            <a:normAutofit fontScale="40000" lnSpcReduction="20000"/>
          </a:bodyPr>
          <a:lstStyle/>
          <a:p>
            <a:pPr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8000" dirty="0" smtClean="0">
                <a:solidFill>
                  <a:schemeClr val="tx1"/>
                </a:solidFill>
                <a:cs typeface="Times New Roman" pitchFamily="18" charset="0"/>
              </a:rPr>
              <a:t>термин, обозначающий </a:t>
            </a:r>
            <a:r>
              <a:rPr lang="ru-RU" sz="8000" b="1" dirty="0" smtClean="0">
                <a:solidFill>
                  <a:srgbClr val="FF0000"/>
                </a:solidFill>
                <a:cs typeface="Times New Roman" pitchFamily="18" charset="0"/>
              </a:rPr>
              <a:t>использование должностным лицом своих властных полномочий </a:t>
            </a:r>
            <a:r>
              <a:rPr lang="ru-RU" sz="8000" dirty="0" smtClean="0">
                <a:solidFill>
                  <a:schemeClr val="tx1"/>
                </a:solidFill>
                <a:cs typeface="Times New Roman" pitchFamily="18" charset="0"/>
              </a:rPr>
              <a:t>и доверенных ему прав </a:t>
            </a:r>
            <a:r>
              <a:rPr lang="ru-RU" sz="8000" b="1" dirty="0" smtClean="0">
                <a:solidFill>
                  <a:srgbClr val="FF0000"/>
                </a:solidFill>
                <a:cs typeface="Times New Roman" pitchFamily="18" charset="0"/>
              </a:rPr>
              <a:t>в целях личной выгоды</a:t>
            </a:r>
            <a:r>
              <a:rPr lang="ru-RU" sz="8000" dirty="0" smtClean="0">
                <a:solidFill>
                  <a:schemeClr val="tx1"/>
                </a:solidFill>
                <a:cs typeface="Times New Roman" pitchFamily="18" charset="0"/>
              </a:rPr>
              <a:t>, противоречащее законодательству и моральным установкам</a:t>
            </a:r>
            <a:r>
              <a:rPr lang="ru-RU" sz="8000" dirty="0" smtClean="0">
                <a:solidFill>
                  <a:schemeClr val="tx1"/>
                </a:solidFill>
              </a:rPr>
              <a:t>. </a:t>
            </a:r>
            <a:endParaRPr lang="ru-RU" sz="8000" dirty="0">
              <a:solidFill>
                <a:schemeClr val="tx1"/>
              </a:solidFill>
            </a:endParaRP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0"/>
            <a:ext cx="5148064" cy="47251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4725144"/>
            <a:ext cx="5148064" cy="21328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Рисунок 2"/>
          <p:cNvSpPr>
            <a:spLocks noGrp="1"/>
          </p:cNvSpPr>
          <p:nvPr>
            <p:ph type="pic" idx="1"/>
          </p:nvPr>
        </p:nvSpPr>
        <p:spPr/>
      </p:sp>
    </p:spTree>
    <p:extLst>
      <p:ext uri="{BB962C8B-B14F-4D97-AF65-F5344CB8AC3E}">
        <p14:creationId xmlns:p14="http://schemas.microsoft.com/office/powerpoint/2010/main" val="988033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1"/>
            <a:ext cx="9144000" cy="3501008"/>
          </a:xfr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</p:sp>
      <p:sp>
        <p:nvSpPr>
          <p:cNvPr id="5" name="Прямоугольник 4"/>
          <p:cNvSpPr/>
          <p:nvPr/>
        </p:nvSpPr>
        <p:spPr>
          <a:xfrm>
            <a:off x="179512" y="1305342"/>
            <a:ext cx="885698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Коррупционные преступления относятся к «беловоротничковой преступности» (англ. «white-collar crime», термин принадлежит Э. </a:t>
            </a:r>
            <a:r>
              <a:rPr lang="ru-RU" dirty="0" err="1"/>
              <a:t>Сатерленду</a:t>
            </a:r>
            <a:r>
              <a:rPr lang="ru-RU" dirty="0"/>
              <a:t>) из-за дресс-кода, который вынуждены соблюдать чиновники и представители крупного бизнеса (белая рубашка, костюм и галстук). К коррупционным преступлениям относятся все действия (бездействие), направленные против интересов службы (злоупотребление властью или служебными полномочиями, подлог, халатность, превышение власти, взяточничество, незаконное участие в предпринимательской деятельности (ст. ст. 424–433 УК Республики Беларусь</a:t>
            </a:r>
            <a:r>
              <a:rPr lang="ru-RU" dirty="0" smtClean="0"/>
              <a:t>).</a:t>
            </a:r>
            <a:endParaRPr lang="ru-RU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3613666"/>
            <a:ext cx="8136904" cy="30556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7303920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"/>
            <a:ext cx="9144000" cy="1340767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dirty="0" smtClean="0"/>
              <a:t>Ущерб от коррупции:</a:t>
            </a: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1412776"/>
            <a:ext cx="9144000" cy="5445224"/>
          </a:xfr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normAutofit lnSpcReduction="10000"/>
          </a:bodyPr>
          <a:lstStyle/>
          <a:p>
            <a:pPr marL="457200" indent="720000" algn="l">
              <a:buFont typeface="Wingdings" pitchFamily="2" charset="2"/>
              <a:buChar char="§"/>
            </a:pPr>
            <a:r>
              <a:rPr lang="ru-RU" dirty="0" smtClean="0">
                <a:solidFill>
                  <a:schemeClr val="tx1"/>
                </a:solidFill>
              </a:rPr>
              <a:t>резко </a:t>
            </a:r>
            <a:r>
              <a:rPr lang="ru-RU" dirty="0">
                <a:solidFill>
                  <a:schemeClr val="tx1"/>
                </a:solidFill>
              </a:rPr>
              <a:t>снижается </a:t>
            </a:r>
            <a:r>
              <a:rPr lang="ru-RU" dirty="0" smtClean="0">
                <a:solidFill>
                  <a:schemeClr val="tx1"/>
                </a:solidFill>
              </a:rPr>
              <a:t>эффективность экономики</a:t>
            </a:r>
            <a:r>
              <a:rPr lang="ru-RU" dirty="0">
                <a:solidFill>
                  <a:schemeClr val="tx1"/>
                </a:solidFill>
              </a:rPr>
              <a:t>, </a:t>
            </a:r>
            <a:endParaRPr lang="ru-RU" dirty="0" smtClean="0">
              <a:solidFill>
                <a:schemeClr val="tx1"/>
              </a:solidFill>
            </a:endParaRPr>
          </a:p>
          <a:p>
            <a:pPr marL="457200" indent="720000" algn="l">
              <a:buFont typeface="Wingdings" pitchFamily="2" charset="2"/>
              <a:buChar char="§"/>
            </a:pPr>
            <a:r>
              <a:rPr lang="ru-RU" dirty="0" smtClean="0">
                <a:solidFill>
                  <a:schemeClr val="tx1"/>
                </a:solidFill>
              </a:rPr>
              <a:t>усиливается </a:t>
            </a:r>
            <a:r>
              <a:rPr lang="ru-RU" dirty="0">
                <a:solidFill>
                  <a:schemeClr val="tx1"/>
                </a:solidFill>
              </a:rPr>
              <a:t>нищета и социальное неравенство, </a:t>
            </a:r>
            <a:endParaRPr lang="ru-RU" dirty="0" smtClean="0">
              <a:solidFill>
                <a:schemeClr val="tx1"/>
              </a:solidFill>
            </a:endParaRPr>
          </a:p>
          <a:p>
            <a:pPr marL="457200" indent="720000" algn="l">
              <a:buFont typeface="Wingdings" pitchFamily="2" charset="2"/>
              <a:buChar char="§"/>
            </a:pPr>
            <a:r>
              <a:rPr lang="ru-RU" dirty="0" smtClean="0">
                <a:solidFill>
                  <a:schemeClr val="tx1"/>
                </a:solidFill>
              </a:rPr>
              <a:t>расширяется пропасть </a:t>
            </a:r>
            <a:r>
              <a:rPr lang="ru-RU" dirty="0">
                <a:solidFill>
                  <a:schemeClr val="tx1"/>
                </a:solidFill>
              </a:rPr>
              <a:t>между обществом и властью, </a:t>
            </a:r>
          </a:p>
          <a:p>
            <a:pPr marL="457200" indent="720000" algn="l">
              <a:buFont typeface="Wingdings" pitchFamily="2" charset="2"/>
              <a:buChar char="§"/>
            </a:pPr>
            <a:r>
              <a:rPr lang="ru-RU" dirty="0" smtClean="0">
                <a:solidFill>
                  <a:schemeClr val="tx1"/>
                </a:solidFill>
              </a:rPr>
              <a:t>политика </a:t>
            </a:r>
            <a:r>
              <a:rPr lang="ru-RU" dirty="0">
                <a:solidFill>
                  <a:schemeClr val="tx1"/>
                </a:solidFill>
              </a:rPr>
              <a:t>превращается в сферу </a:t>
            </a:r>
            <a:r>
              <a:rPr lang="ru-RU" dirty="0" smtClean="0">
                <a:solidFill>
                  <a:schemeClr val="tx1"/>
                </a:solidFill>
              </a:rPr>
              <a:t>дележа </a:t>
            </a:r>
            <a:r>
              <a:rPr lang="ru-RU" dirty="0">
                <a:solidFill>
                  <a:schemeClr val="tx1"/>
                </a:solidFill>
              </a:rPr>
              <a:t>национального богатства, </a:t>
            </a:r>
            <a:endParaRPr lang="ru-RU" dirty="0" smtClean="0">
              <a:solidFill>
                <a:schemeClr val="tx1"/>
              </a:solidFill>
            </a:endParaRPr>
          </a:p>
          <a:p>
            <a:pPr marL="457200" indent="720000" algn="l">
              <a:buFont typeface="Wingdings" pitchFamily="2" charset="2"/>
              <a:buChar char="§"/>
            </a:pPr>
            <a:r>
              <a:rPr lang="ru-RU" dirty="0" smtClean="0">
                <a:solidFill>
                  <a:schemeClr val="tx1"/>
                </a:solidFill>
              </a:rPr>
              <a:t>разлагаются </a:t>
            </a:r>
            <a:r>
              <a:rPr lang="ru-RU" dirty="0">
                <a:solidFill>
                  <a:schemeClr val="tx1"/>
                </a:solidFill>
              </a:rPr>
              <a:t>нравственные устои </a:t>
            </a:r>
            <a:r>
              <a:rPr lang="ru-RU" dirty="0" smtClean="0">
                <a:solidFill>
                  <a:schemeClr val="tx1"/>
                </a:solidFill>
              </a:rPr>
              <a:t>общества,</a:t>
            </a:r>
          </a:p>
          <a:p>
            <a:pPr marL="457200" indent="720000" algn="l">
              <a:buFont typeface="Wingdings" pitchFamily="2" charset="2"/>
              <a:buChar char="§"/>
            </a:pPr>
            <a:r>
              <a:rPr lang="ru-RU" dirty="0" smtClean="0">
                <a:solidFill>
                  <a:schemeClr val="tx1"/>
                </a:solidFill>
              </a:rPr>
              <a:t>наносится </a:t>
            </a:r>
            <a:r>
              <a:rPr lang="ru-RU" dirty="0">
                <a:solidFill>
                  <a:schemeClr val="tx1"/>
                </a:solidFill>
              </a:rPr>
              <a:t>непоправимый ущерб престижу страны на </a:t>
            </a:r>
            <a:r>
              <a:rPr lang="ru-RU" dirty="0" smtClean="0">
                <a:solidFill>
                  <a:schemeClr val="tx1"/>
                </a:solidFill>
              </a:rPr>
              <a:t>международном уровне.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8654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"/>
            <a:ext cx="9144000" cy="1700807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0"/>
            <a:ext cx="9144000" cy="6858000"/>
          </a:xfr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tx1"/>
                </a:solidFill>
              </a:rPr>
              <a:t>УГОЛОВНОЕ ПРАВО: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«</a:t>
            </a:r>
            <a:r>
              <a:rPr lang="ru-RU" dirty="0">
                <a:solidFill>
                  <a:schemeClr val="tx1"/>
                </a:solidFill>
              </a:rPr>
              <a:t>в широком смысле слова </a:t>
            </a:r>
            <a:r>
              <a:rPr lang="ru-RU" b="1" dirty="0">
                <a:solidFill>
                  <a:srgbClr val="FF0000"/>
                </a:solidFill>
              </a:rPr>
              <a:t>коррупция</a:t>
            </a:r>
            <a:r>
              <a:rPr lang="ru-RU" dirty="0">
                <a:solidFill>
                  <a:schemeClr val="tx1"/>
                </a:solidFill>
              </a:rPr>
              <a:t> – это социальное явление, </a:t>
            </a:r>
            <a:r>
              <a:rPr lang="ru-RU" dirty="0" smtClean="0">
                <a:solidFill>
                  <a:schemeClr val="tx1"/>
                </a:solidFill>
              </a:rPr>
              <a:t>поразившее публичный </a:t>
            </a:r>
            <a:r>
              <a:rPr lang="ru-RU" dirty="0">
                <a:solidFill>
                  <a:schemeClr val="tx1"/>
                </a:solidFill>
              </a:rPr>
              <a:t>аппарат управления, выражающееся в разложении власти, </a:t>
            </a:r>
            <a:r>
              <a:rPr lang="ru-RU" dirty="0" smtClean="0">
                <a:solidFill>
                  <a:srgbClr val="FF0000"/>
                </a:solidFill>
              </a:rPr>
              <a:t>умышленном </a:t>
            </a:r>
            <a:r>
              <a:rPr lang="ru-RU" dirty="0">
                <a:solidFill>
                  <a:schemeClr val="tx1"/>
                </a:solidFill>
              </a:rPr>
              <a:t>использовании государственными и муниципальными служащими</a:t>
            </a:r>
            <a:r>
              <a:rPr lang="ru-RU" dirty="0" smtClean="0">
                <a:solidFill>
                  <a:schemeClr val="tx1"/>
                </a:solidFill>
              </a:rPr>
              <a:t>, иными </a:t>
            </a:r>
            <a:r>
              <a:rPr lang="ru-RU" dirty="0">
                <a:solidFill>
                  <a:schemeClr val="tx1"/>
                </a:solidFill>
              </a:rPr>
              <a:t>лицами, уполномоченными на выполнение государственных </a:t>
            </a:r>
            <a:r>
              <a:rPr lang="ru-RU" dirty="0" smtClean="0">
                <a:solidFill>
                  <a:schemeClr val="tx1"/>
                </a:solidFill>
              </a:rPr>
              <a:t>функций</a:t>
            </a:r>
            <a:r>
              <a:rPr lang="ru-RU" dirty="0">
                <a:solidFill>
                  <a:schemeClr val="tx1"/>
                </a:solidFill>
              </a:rPr>
              <a:t>, </a:t>
            </a:r>
            <a:r>
              <a:rPr lang="ru-RU" dirty="0">
                <a:solidFill>
                  <a:srgbClr val="FF0000"/>
                </a:solidFill>
              </a:rPr>
              <a:t>своего служебного положения, статуса и авторитета занимаемой </a:t>
            </a:r>
            <a:r>
              <a:rPr lang="ru-RU" dirty="0" smtClean="0">
                <a:solidFill>
                  <a:srgbClr val="FF0000"/>
                </a:solidFill>
              </a:rPr>
              <a:t>должности </a:t>
            </a:r>
            <a:r>
              <a:rPr lang="ru-RU" dirty="0">
                <a:solidFill>
                  <a:srgbClr val="FF0000"/>
                </a:solidFill>
              </a:rPr>
              <a:t>в корыстных целях</a:t>
            </a:r>
            <a:r>
              <a:rPr lang="ru-RU" dirty="0">
                <a:solidFill>
                  <a:schemeClr val="tx1"/>
                </a:solidFill>
              </a:rPr>
              <a:t> для личного обогащения или в групповых</a:t>
            </a:r>
          </a:p>
          <a:p>
            <a:r>
              <a:rPr lang="ru-RU" dirty="0">
                <a:solidFill>
                  <a:schemeClr val="tx1"/>
                </a:solidFill>
              </a:rPr>
              <a:t>интересах»</a:t>
            </a:r>
          </a:p>
        </p:txBody>
      </p:sp>
    </p:spTree>
    <p:extLst>
      <p:ext uri="{BB962C8B-B14F-4D97-AF65-F5344CB8AC3E}">
        <p14:creationId xmlns:p14="http://schemas.microsoft.com/office/powerpoint/2010/main" val="976797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291</TotalTime>
  <Words>2263</Words>
  <Application>Microsoft Office PowerPoint</Application>
  <PresentationFormat>Экран (4:3)</PresentationFormat>
  <Paragraphs>175</Paragraphs>
  <Slides>40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40</vt:i4>
      </vt:variant>
    </vt:vector>
  </HeadingPairs>
  <TitlesOfParts>
    <vt:vector size="41" baseType="lpstr">
      <vt:lpstr>Тема Office</vt:lpstr>
      <vt:lpstr>КОРРУПЦИЯ И ЕЕ ОБЩЕСТВЕННАЯ ОПАСНОСТЬ</vt:lpstr>
      <vt:lpstr>Лекция 1:  Понятие коррупции,  принципы и система мер борьбы с коррупцией.</vt:lpstr>
      <vt:lpstr>Задачи изучения учебной дисциплины «Коррупция и ее общественная опасность»:</vt:lpstr>
      <vt:lpstr>Задачи изучения учебной дисциплины «Коррупция и ее общественная опасность»:</vt:lpstr>
      <vt:lpstr>1. Понятие коррупции.</vt:lpstr>
      <vt:lpstr>Коррупция   ̶</vt:lpstr>
      <vt:lpstr>Презентация PowerPoint</vt:lpstr>
      <vt:lpstr>Ущерб от коррупции:</vt:lpstr>
      <vt:lpstr>Презентация PowerPoint</vt:lpstr>
      <vt:lpstr>Презентация PowerPoint</vt:lpstr>
      <vt:lpstr>Презентация PowerPoint</vt:lpstr>
      <vt:lpstr>Закон Республики Беларусь от 15 июля 2015 г. № 305-З  «О борьбе с коррупцией»:</vt:lpstr>
      <vt:lpstr>Юридические признаки коррупции:</vt:lpstr>
      <vt:lpstr>Проявления коррупции:</vt:lpstr>
      <vt:lpstr>Формы коррупции:</vt:lpstr>
      <vt:lpstr>Причины и условия коррупционной преступности:</vt:lpstr>
      <vt:lpstr>Наиболее распространенные коррупционные правонарушения:</vt:lpstr>
      <vt:lpstr>Наиболее распространенные коррупционные правонарушения:</vt:lpstr>
      <vt:lpstr>Наиболее распространенные коррупционные правонарушения:</vt:lpstr>
      <vt:lpstr>Наиболее распространенные коррупционные правонарушения:</vt:lpstr>
      <vt:lpstr>Подвержены коррупции и иные сферы:</vt:lpstr>
      <vt:lpstr>2. Законодательство по борьбе  с коррупцией.</vt:lpstr>
      <vt:lpstr>Презентация PowerPoint</vt:lpstr>
      <vt:lpstr>Презентация PowerPoint</vt:lpstr>
      <vt:lpstr>Международные акты:</vt:lpstr>
      <vt:lpstr>3. Субъекты коррупционных правонарушений. Субъекты правонарушений, создающих условия для коррупции.</vt:lpstr>
      <vt:lpstr>В соответствии с п. 4 ст. 4 Уголовного кодекса Республики Беларусь под должностными лицами понимаются:</vt:lpstr>
      <vt:lpstr>В соответствии с п. 4 ст. 4 Уголовного кодекса Республики Беларусь под должностными лицами понимаются:</vt:lpstr>
      <vt:lpstr>Под должностными лицами, занимающими ответственное положение, понимаются:</vt:lpstr>
      <vt:lpstr>Под должностными лицами, занимающими ответственное положение, понимаются:</vt:lpstr>
      <vt:lpstr>В ст. 3 Закона Республики Беларусь  «О борьбе с коррупцией» определены субъекты правонарушений, создающих условия для коррупции, являются:</vt:lpstr>
      <vt:lpstr>4. Принципы и система мер борьбы  с коррупцией.</vt:lpstr>
      <vt:lpstr>Борьба с коррупцией осуществляется государственными органами и иными организациями посредством комплексного применения следующих мер:</vt:lpstr>
      <vt:lpstr>Борьба с коррупцией осуществляется государственными органами и иными организациями посредством комплексного применения следующих мер:</vt:lpstr>
      <vt:lpstr>Борьба с коррупцией:</vt:lpstr>
      <vt:lpstr>Борьба с коррупцией:</vt:lpstr>
      <vt:lpstr>Борьба с коррупцией:</vt:lpstr>
      <vt:lpstr>Количество выявленных коррупционных преступлений  в  Республике Беларусь </vt:lpstr>
      <vt:lpstr>Рост количества выявленных коррупционных преступлений в 2018 году в Республике Беларусь  составил 31%.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63</cp:revision>
  <dcterms:created xsi:type="dcterms:W3CDTF">2018-09-22T14:46:45Z</dcterms:created>
  <dcterms:modified xsi:type="dcterms:W3CDTF">2019-11-13T06:22:18Z</dcterms:modified>
</cp:coreProperties>
</file>