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sldIdLst>
    <p:sldId id="256" r:id="rId2"/>
    <p:sldId id="259" r:id="rId3"/>
    <p:sldId id="272" r:id="rId4"/>
    <p:sldId id="270" r:id="rId5"/>
    <p:sldId id="275" r:id="rId6"/>
    <p:sldId id="276" r:id="rId7"/>
    <p:sldId id="274" r:id="rId8"/>
    <p:sldId id="277" r:id="rId9"/>
    <p:sldId id="278" r:id="rId10"/>
    <p:sldId id="273" r:id="rId11"/>
    <p:sldId id="280" r:id="rId12"/>
    <p:sldId id="282" r:id="rId13"/>
    <p:sldId id="283" r:id="rId14"/>
    <p:sldId id="279" r:id="rId15"/>
    <p:sldId id="281" r:id="rId16"/>
    <p:sldId id="288" r:id="rId17"/>
    <p:sldId id="269" r:id="rId18"/>
    <p:sldId id="287" r:id="rId19"/>
    <p:sldId id="286" r:id="rId20"/>
    <p:sldId id="285" r:id="rId21"/>
    <p:sldId id="289" r:id="rId22"/>
    <p:sldId id="271" r:id="rId23"/>
    <p:sldId id="291" r:id="rId24"/>
    <p:sldId id="293" r:id="rId25"/>
    <p:sldId id="295" r:id="rId26"/>
    <p:sldId id="258" r:id="rId27"/>
    <p:sldId id="294" r:id="rId28"/>
    <p:sldId id="284" r:id="rId29"/>
    <p:sldId id="292" r:id="rId30"/>
    <p:sldId id="290" r:id="rId31"/>
    <p:sldId id="267" r:id="rId32"/>
    <p:sldId id="296" r:id="rId33"/>
    <p:sldId id="297" r:id="rId34"/>
    <p:sldId id="265" r:id="rId35"/>
    <p:sldId id="298" r:id="rId36"/>
    <p:sldId id="299" r:id="rId37"/>
    <p:sldId id="317" r:id="rId38"/>
    <p:sldId id="318" r:id="rId39"/>
    <p:sldId id="319" r:id="rId40"/>
    <p:sldId id="268" r:id="rId41"/>
    <p:sldId id="303" r:id="rId42"/>
    <p:sldId id="301" r:id="rId43"/>
    <p:sldId id="264" r:id="rId44"/>
    <p:sldId id="300" r:id="rId45"/>
    <p:sldId id="304" r:id="rId46"/>
    <p:sldId id="308" r:id="rId47"/>
    <p:sldId id="309" r:id="rId48"/>
    <p:sldId id="310" r:id="rId49"/>
    <p:sldId id="312" r:id="rId50"/>
    <p:sldId id="313" r:id="rId51"/>
    <p:sldId id="314" r:id="rId52"/>
    <p:sldId id="315" r:id="rId53"/>
    <p:sldId id="266" r:id="rId54"/>
    <p:sldId id="302" r:id="rId55"/>
    <p:sldId id="263" r:id="rId56"/>
    <p:sldId id="262" r:id="rId57"/>
    <p:sldId id="261" r:id="rId58"/>
    <p:sldId id="305" r:id="rId59"/>
    <p:sldId id="306" r:id="rId60"/>
    <p:sldId id="260" r:id="rId61"/>
    <p:sldId id="307" r:id="rId6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E9DD9-C9AA-4740-A0D0-D57FD0778946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4D02F-4082-4535-857B-445C846238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09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ADD9C-E0AA-41DC-8D38-E8CD7C15A04E}" type="datetime1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407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3F3B2-4DC4-4647-92DE-E68F0424EB3F}" type="datetime1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6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150D-0320-4884-A10A-DCAA3F486440}" type="datetime1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84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134DF-7BF2-4574-BC48-365207EE606A}" type="datetime1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779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7B513-93BD-4BC5-8202-D92C0A03C99F}" type="datetime1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D1A1-3AC9-44D9-90EB-8CBC6B23ED1C}" type="datetime1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217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1341-D48B-44F2-A346-5852ABA88AEE}" type="datetime1">
              <a:rPr lang="ru-RU" smtClean="0"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575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E5C13-96BD-4C48-8F0B-825A3EE6016B}" type="datetime1">
              <a:rPr lang="ru-RU" smtClean="0"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262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31EDA-F32D-4631-958B-2A6CE182017E}" type="datetime1">
              <a:rPr lang="ru-RU" smtClean="0"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190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054A2-18C0-4CC1-AC93-EF40C792741C}" type="datetime1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307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27A9C-D75F-453A-BF07-2D05AAED0311}" type="datetime1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042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4D4A6-2BF4-4974-8455-820EF1041C79}" type="datetime1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624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05273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Лекция </a:t>
            </a:r>
            <a:r>
              <a:rPr lang="ru-RU" sz="4000" dirty="0">
                <a:solidFill>
                  <a:schemeClr val="tx1"/>
                </a:solidFill>
              </a:rPr>
              <a:t>3. </a:t>
            </a:r>
            <a:r>
              <a:rPr lang="ru-RU" sz="4000" b="1" dirty="0" smtClean="0">
                <a:solidFill>
                  <a:schemeClr val="tx1"/>
                </a:solidFill>
              </a:rPr>
              <a:t>Предупреждение коррупции.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52736"/>
            <a:ext cx="9144000" cy="580526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457200" algn="l"/>
            <a:r>
              <a:rPr lang="ru-RU" sz="2800" spc="-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800" spc="-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Основы предупредительной деятельности в сфере </a:t>
            </a:r>
            <a:r>
              <a:rPr lang="ru-RU" sz="2800" spc="-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противодействия коррупции</a:t>
            </a:r>
            <a:r>
              <a:rPr lang="ru-RU" sz="2800" spc="-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indent="457200" algn="l"/>
            <a:r>
              <a:rPr lang="ru-RU" sz="2800" spc="-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 Обязательства государственных должностных лиц, приравненных </a:t>
            </a:r>
            <a:r>
              <a:rPr lang="ru-RU" sz="2800" spc="-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 ним </a:t>
            </a:r>
            <a:r>
              <a:rPr lang="ru-RU" sz="2800" spc="-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лиц и лиц, претендующих на занятие должности </a:t>
            </a:r>
            <a:r>
              <a:rPr lang="ru-RU" sz="2800" spc="-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государственного должностного </a:t>
            </a:r>
            <a:r>
              <a:rPr lang="ru-RU" sz="2800" spc="-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лица.</a:t>
            </a:r>
          </a:p>
          <a:p>
            <a:pPr indent="457200" algn="l"/>
            <a:r>
              <a:rPr lang="ru-RU" sz="2800" spc="-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 Ограничения, устанавливаемые для </a:t>
            </a:r>
            <a:r>
              <a:rPr lang="ru-RU" sz="2800" spc="-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государственных </a:t>
            </a:r>
            <a:r>
              <a:rPr lang="ru-RU" sz="2800" spc="-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должностных </a:t>
            </a:r>
            <a:r>
              <a:rPr lang="ru-RU" sz="2800" spc="-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приравненных </a:t>
            </a:r>
            <a:r>
              <a:rPr lang="ru-RU" sz="2800" spc="-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 ним лиц.</a:t>
            </a:r>
          </a:p>
          <a:p>
            <a:pPr indent="457200" algn="l"/>
            <a:r>
              <a:rPr lang="ru-RU" sz="2800" spc="-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4. Предотвращение и урегулирование конфликта интересов.</a:t>
            </a:r>
          </a:p>
          <a:p>
            <a:pPr indent="457200" algn="l"/>
            <a:r>
              <a:rPr lang="ru-RU" sz="2800" spc="-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5. Правонарушения, создающие условия для коррупции.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18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0872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/>
              <a:t>Меры предупреждения: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9144000" cy="594928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475656" y="980728"/>
            <a:ext cx="6192688" cy="57606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Общесоциальные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663788" y="2492896"/>
            <a:ext cx="3816424" cy="378452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Специальные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743908" y="3995076"/>
            <a:ext cx="1656184" cy="16561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Индиви-дуальные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13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0871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/>
              <a:t>Общесоциальные меры: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9144000" cy="594928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2400" dirty="0">
                <a:solidFill>
                  <a:schemeClr val="tx1"/>
                </a:solidFill>
              </a:rPr>
              <a:t>а) усиление социальной направленности экономических реформ;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б) совершенствование налогового законодательства;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в) обеспечение четкой правовой регламентации деятельности </a:t>
            </a:r>
            <a:r>
              <a:rPr lang="ru-RU" sz="2400" dirty="0" smtClean="0">
                <a:solidFill>
                  <a:schemeClr val="tx1"/>
                </a:solidFill>
              </a:rPr>
              <a:t>органов государственной </a:t>
            </a:r>
            <a:r>
              <a:rPr lang="ru-RU" sz="2400" dirty="0">
                <a:solidFill>
                  <a:schemeClr val="tx1"/>
                </a:solidFill>
              </a:rPr>
              <a:t>власти, законности и гласности такой деятельности, </a:t>
            </a:r>
            <a:r>
              <a:rPr lang="ru-RU" sz="2400" dirty="0" smtClean="0">
                <a:solidFill>
                  <a:schemeClr val="tx1"/>
                </a:solidFill>
              </a:rPr>
              <a:t>государственного </a:t>
            </a:r>
            <a:r>
              <a:rPr lang="ru-RU" sz="2400" dirty="0">
                <a:solidFill>
                  <a:schemeClr val="tx1"/>
                </a:solidFill>
              </a:rPr>
              <a:t>и общественного контроля за ней, повышение нравственного </a:t>
            </a:r>
            <a:r>
              <a:rPr lang="ru-RU" sz="2400" dirty="0" smtClean="0">
                <a:solidFill>
                  <a:schemeClr val="tx1"/>
                </a:solidFill>
              </a:rPr>
              <a:t>и культурного </a:t>
            </a:r>
            <a:r>
              <a:rPr lang="ru-RU" sz="2400" dirty="0">
                <a:solidFill>
                  <a:schemeClr val="tx1"/>
                </a:solidFill>
              </a:rPr>
              <a:t>уровня населения;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г) привлечение институтов гражданского общества к борьбе с </a:t>
            </a:r>
            <a:r>
              <a:rPr lang="ru-RU" sz="2400" dirty="0" smtClean="0">
                <a:solidFill>
                  <a:schemeClr val="tx1"/>
                </a:solidFill>
              </a:rPr>
              <a:t>коррупцией</a:t>
            </a:r>
            <a:r>
              <a:rPr lang="ru-RU" sz="2400" dirty="0">
                <a:solidFill>
                  <a:schemeClr val="tx1"/>
                </a:solidFill>
              </a:rPr>
              <a:t>, акцент на воспитании правосознания у граждан, получении </a:t>
            </a:r>
            <a:r>
              <a:rPr lang="ru-RU" sz="2400" dirty="0" smtClean="0">
                <a:solidFill>
                  <a:schemeClr val="tx1"/>
                </a:solidFill>
              </a:rPr>
              <a:t>навыков антикоррупционного </a:t>
            </a:r>
            <a:r>
              <a:rPr lang="ru-RU" sz="2400" dirty="0">
                <a:solidFill>
                  <a:schemeClr val="tx1"/>
                </a:solidFill>
              </a:rPr>
              <a:t>поведения (здесь особая роль отводится </a:t>
            </a:r>
            <a:r>
              <a:rPr lang="ru-RU" sz="2400" dirty="0" smtClean="0">
                <a:solidFill>
                  <a:schemeClr val="tx1"/>
                </a:solidFill>
              </a:rPr>
              <a:t>СМИ, </a:t>
            </a:r>
            <a:r>
              <a:rPr lang="ru-RU" sz="2400" dirty="0">
                <a:solidFill>
                  <a:schemeClr val="tx1"/>
                </a:solidFill>
              </a:rPr>
              <a:t>которые должны пропагандировать </a:t>
            </a:r>
            <a:r>
              <a:rPr lang="ru-RU" sz="2400" dirty="0" smtClean="0">
                <a:solidFill>
                  <a:schemeClr val="tx1"/>
                </a:solidFill>
              </a:rPr>
              <a:t>антикоррупционную политику);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д) разработка и утверждение региональных комплексных программ </a:t>
            </a:r>
            <a:r>
              <a:rPr lang="ru-RU" sz="2400" dirty="0" smtClean="0">
                <a:solidFill>
                  <a:schemeClr val="tx1"/>
                </a:solidFill>
              </a:rPr>
              <a:t>по профилактике </a:t>
            </a:r>
            <a:r>
              <a:rPr lang="ru-RU" sz="2400" dirty="0">
                <a:solidFill>
                  <a:schemeClr val="tx1"/>
                </a:solidFill>
              </a:rPr>
              <a:t>правонарушений и проведение </a:t>
            </a:r>
            <a:r>
              <a:rPr lang="ru-RU" sz="2400" dirty="0" smtClean="0">
                <a:solidFill>
                  <a:schemeClr val="tx1"/>
                </a:solidFill>
              </a:rPr>
              <a:t>профилактических мероприятий.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91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2474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/>
              <a:t>Специальные меры: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24744"/>
            <a:ext cx="9144000" cy="573325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а) законодательное определение перечня коррупционных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преступлений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которое создает необходимые правовые предпосылки налаживания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системы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официального мониторинга данной группы преступлений;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законодательное определение субъекта коррупционного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преступления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как лица, уполномоченного на осуществление публичных функций,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которое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бы охватывало не только должностных лиц органов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государственной власти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управления, но и лиц, выполняющих управленческие функции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государственных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унитарных предприятиях в иных коммерческих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организациях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управляемых при участии государства или выполняющих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государственные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заказы;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в) разграничение дисциплинарно, административно и уголовно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наказуемых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коррупционных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правонарушений.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39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2474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/>
              <a:t>Индивидуальные меры: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566124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algn="l"/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а)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профилактические мероприятия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 лицами, принимающими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управленческие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решения (государственными служащими, руководителями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организаций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др.), особенно в криминогенных отраслях с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высоким коррупционным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риском;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б)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профилактические беседы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 лицами, совершившими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правонарушения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способствующие коррупции, или при наличии оснований полагать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 возможности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совершения ими правонарушений, с целью недопущения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дальнейшего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развития противоправной деятельности;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в)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официальное предупреждение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(может быть вынесено гражданину,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отношении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которого получены сведения и совершении деяний, которые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могут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создать угрозу национальной безопасности, причинить вред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государственным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или общественным интересам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58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34076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 smtClean="0"/>
              <a:t>Мероприятия и </a:t>
            </a:r>
            <a:r>
              <a:rPr lang="ru-RU" sz="3600" b="1" dirty="0"/>
              <a:t>направления </a:t>
            </a:r>
            <a:r>
              <a:rPr lang="ru-RU" sz="3600" b="1" dirty="0" smtClean="0"/>
              <a:t>деятельности по предупреждению коррупции: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40768"/>
            <a:ext cx="9144000" cy="551723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rgbClr val="0070C0"/>
                </a:solidFill>
              </a:rPr>
              <a:t>Криминологическая </a:t>
            </a:r>
            <a:r>
              <a:rPr lang="ru-RU" b="1" dirty="0">
                <a:solidFill>
                  <a:srgbClr val="0070C0"/>
                </a:solidFill>
              </a:rPr>
              <a:t>экспертиза нормативно-правовых актов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«</a:t>
            </a:r>
            <a:r>
              <a:rPr lang="ru-RU" dirty="0" smtClean="0">
                <a:solidFill>
                  <a:schemeClr val="tx1"/>
                </a:solidFill>
              </a:rPr>
              <a:t>Научно-практический </a:t>
            </a:r>
            <a:r>
              <a:rPr lang="ru-RU" dirty="0">
                <a:solidFill>
                  <a:schemeClr val="tx1"/>
                </a:solidFill>
              </a:rPr>
              <a:t>центр проблем укрепления законности и правопорядка </a:t>
            </a:r>
            <a:r>
              <a:rPr lang="ru-RU" dirty="0" smtClean="0">
                <a:solidFill>
                  <a:schemeClr val="tx1"/>
                </a:solidFill>
              </a:rPr>
              <a:t>Генеральной </a:t>
            </a:r>
            <a:r>
              <a:rPr lang="ru-RU" dirty="0">
                <a:solidFill>
                  <a:schemeClr val="tx1"/>
                </a:solidFill>
              </a:rPr>
              <a:t>прокуратуры Республики Беларусь</a:t>
            </a:r>
            <a:r>
              <a:rPr lang="ru-RU" dirty="0" smtClean="0">
                <a:solidFill>
                  <a:schemeClr val="tx1"/>
                </a:solidFill>
              </a:rPr>
              <a:t>».</a:t>
            </a:r>
          </a:p>
          <a:p>
            <a:pPr marL="457200" indent="-457200" algn="l">
              <a:buFontTx/>
              <a:buChar char="-"/>
            </a:pPr>
            <a:r>
              <a:rPr lang="ru-RU" i="1" dirty="0">
                <a:solidFill>
                  <a:schemeClr val="tx1"/>
                </a:solidFill>
              </a:rPr>
              <a:t>с</a:t>
            </a:r>
            <a:r>
              <a:rPr lang="ru-RU" i="1" dirty="0" smtClean="0">
                <a:solidFill>
                  <a:schemeClr val="tx1"/>
                </a:solidFill>
              </a:rPr>
              <a:t>оответствие Конституции РБ;</a:t>
            </a:r>
          </a:p>
          <a:p>
            <a:pPr marL="457200" indent="-457200" algn="l">
              <a:buFontTx/>
              <a:buChar char="-"/>
            </a:pPr>
            <a:r>
              <a:rPr lang="ru-RU" i="1" dirty="0">
                <a:solidFill>
                  <a:schemeClr val="tx1"/>
                </a:solidFill>
              </a:rPr>
              <a:t>о</a:t>
            </a:r>
            <a:r>
              <a:rPr lang="ru-RU" i="1" dirty="0" smtClean="0">
                <a:solidFill>
                  <a:schemeClr val="tx1"/>
                </a:solidFill>
              </a:rPr>
              <a:t> возможных криминогенных и коррупционных рисках.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4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41277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/>
              <a:t>Мероприятия и направления деятельности по предупреждению коррупции: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12776"/>
            <a:ext cx="9144000" cy="544522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r>
              <a:rPr lang="ru-RU" sz="4000" b="1" dirty="0">
                <a:solidFill>
                  <a:srgbClr val="0070C0"/>
                </a:solidFill>
              </a:rPr>
              <a:t>2. Особый порядок государственных закупок товаров (работ, услуг</a:t>
            </a:r>
            <a:r>
              <a:rPr lang="ru-RU" sz="4000" b="1" dirty="0" smtClean="0">
                <a:solidFill>
                  <a:srgbClr val="0070C0"/>
                </a:solidFill>
              </a:rPr>
              <a:t>).</a:t>
            </a:r>
          </a:p>
          <a:p>
            <a:pPr algn="l"/>
            <a:r>
              <a:rPr lang="ru-RU" sz="3400" dirty="0">
                <a:solidFill>
                  <a:schemeClr val="tx1"/>
                </a:solidFill>
              </a:rPr>
              <a:t>На основании Закона Республики Беларусь «О государственных </a:t>
            </a:r>
            <a:r>
              <a:rPr lang="ru-RU" sz="3400" dirty="0" smtClean="0">
                <a:solidFill>
                  <a:schemeClr val="tx1"/>
                </a:solidFill>
              </a:rPr>
              <a:t>закупках </a:t>
            </a:r>
            <a:r>
              <a:rPr lang="ru-RU" sz="3400" dirty="0">
                <a:solidFill>
                  <a:schemeClr val="tx1"/>
                </a:solidFill>
              </a:rPr>
              <a:t>товаров (работ, услуг)» регулируются правоотношения между </a:t>
            </a:r>
            <a:r>
              <a:rPr lang="ru-RU" sz="3400" dirty="0" smtClean="0">
                <a:solidFill>
                  <a:schemeClr val="tx1"/>
                </a:solidFill>
              </a:rPr>
              <a:t>следующими </a:t>
            </a:r>
            <a:r>
              <a:rPr lang="ru-RU" sz="3400" dirty="0">
                <a:solidFill>
                  <a:schemeClr val="tx1"/>
                </a:solidFill>
              </a:rPr>
              <a:t>субъектами:</a:t>
            </a:r>
          </a:p>
          <a:p>
            <a:pPr algn="l"/>
            <a:r>
              <a:rPr lang="ru-RU" sz="3400" dirty="0">
                <a:solidFill>
                  <a:schemeClr val="tx1"/>
                </a:solidFill>
              </a:rPr>
              <a:t>– заказчики товара, работы, услуги;</a:t>
            </a:r>
          </a:p>
          <a:p>
            <a:pPr algn="l"/>
            <a:r>
              <a:rPr lang="ru-RU" sz="3400" dirty="0">
                <a:solidFill>
                  <a:schemeClr val="tx1"/>
                </a:solidFill>
              </a:rPr>
              <a:t>– организаторы государственных закупок (осуществляет процедуру</a:t>
            </a:r>
          </a:p>
          <a:p>
            <a:pPr algn="l"/>
            <a:r>
              <a:rPr lang="ru-RU" sz="3400" dirty="0">
                <a:solidFill>
                  <a:schemeClr val="tx1"/>
                </a:solidFill>
              </a:rPr>
              <a:t>государственной закупки);</a:t>
            </a:r>
          </a:p>
          <a:p>
            <a:pPr algn="l"/>
            <a:r>
              <a:rPr lang="ru-RU" sz="3400" dirty="0">
                <a:solidFill>
                  <a:schemeClr val="tx1"/>
                </a:solidFill>
              </a:rPr>
              <a:t>– эксперт (привлекается для консультации и получения заключения </a:t>
            </a:r>
            <a:r>
              <a:rPr lang="ru-RU" sz="3400" dirty="0" smtClean="0">
                <a:solidFill>
                  <a:schemeClr val="tx1"/>
                </a:solidFill>
              </a:rPr>
              <a:t>по рассмотрению</a:t>
            </a:r>
            <a:r>
              <a:rPr lang="ru-RU" sz="3400" dirty="0">
                <a:solidFill>
                  <a:schemeClr val="tx1"/>
                </a:solidFill>
              </a:rPr>
              <a:t>, оценке и сравнению предложений);</a:t>
            </a:r>
          </a:p>
          <a:p>
            <a:pPr algn="l"/>
            <a:r>
              <a:rPr lang="ru-RU" sz="3400" dirty="0">
                <a:solidFill>
                  <a:schemeClr val="tx1"/>
                </a:solidFill>
              </a:rPr>
              <a:t>– участники государственных закупок (юридическое и физическое </a:t>
            </a:r>
            <a:r>
              <a:rPr lang="ru-RU" sz="3400" dirty="0" smtClean="0">
                <a:solidFill>
                  <a:schemeClr val="tx1"/>
                </a:solidFill>
              </a:rPr>
              <a:t>лицо</a:t>
            </a:r>
            <a:r>
              <a:rPr lang="ru-RU" sz="3400" dirty="0">
                <a:solidFill>
                  <a:schemeClr val="tx1"/>
                </a:solidFill>
              </a:rPr>
              <a:t>, в т. ч. индивидуальный предприниматель, предоставившие </a:t>
            </a:r>
            <a:r>
              <a:rPr lang="ru-RU" sz="3400" dirty="0" smtClean="0">
                <a:solidFill>
                  <a:schemeClr val="tx1"/>
                </a:solidFill>
              </a:rPr>
              <a:t>предложения по </a:t>
            </a:r>
            <a:r>
              <a:rPr lang="ru-RU" sz="3400" dirty="0">
                <a:solidFill>
                  <a:schemeClr val="tx1"/>
                </a:solidFill>
              </a:rPr>
              <a:t>поставке товаров, выполнению работ, оказанию услуг).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57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8072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Гос. закупки: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80728"/>
            <a:ext cx="9144000" cy="587727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ru-RU" dirty="0">
                <a:solidFill>
                  <a:schemeClr val="tx1"/>
                </a:solidFill>
              </a:rPr>
              <a:t>Информация о государственных закупках размещается на </a:t>
            </a:r>
            <a:r>
              <a:rPr lang="ru-RU" dirty="0" smtClean="0">
                <a:solidFill>
                  <a:schemeClr val="tx1"/>
                </a:solidFill>
              </a:rPr>
              <a:t>белорусском и </a:t>
            </a:r>
            <a:r>
              <a:rPr lang="ru-RU" dirty="0">
                <a:solidFill>
                  <a:schemeClr val="tx1"/>
                </a:solidFill>
              </a:rPr>
              <a:t>(или) русском языках в открытом доступе </a:t>
            </a:r>
            <a:r>
              <a:rPr lang="ru-RU" dirty="0">
                <a:solidFill>
                  <a:srgbClr val="FF0000"/>
                </a:solidFill>
              </a:rPr>
              <a:t>на официальном сайте. </a:t>
            </a:r>
            <a:r>
              <a:rPr lang="ru-RU" dirty="0">
                <a:solidFill>
                  <a:schemeClr val="tx1"/>
                </a:solidFill>
              </a:rPr>
              <a:t>В случаях</a:t>
            </a:r>
          </a:p>
          <a:p>
            <a:r>
              <a:rPr lang="ru-RU" dirty="0">
                <a:solidFill>
                  <a:schemeClr val="tx1"/>
                </a:solidFill>
              </a:rPr>
              <a:t>организации и проведения открытого или закрытого конкурса, </a:t>
            </a:r>
            <a:r>
              <a:rPr lang="ru-RU" dirty="0" smtClean="0">
                <a:solidFill>
                  <a:schemeClr val="tx1"/>
                </a:solidFill>
              </a:rPr>
              <a:t>электронного аукциона</a:t>
            </a:r>
            <a:r>
              <a:rPr lang="ru-RU" dirty="0">
                <a:solidFill>
                  <a:schemeClr val="tx1"/>
                </a:solidFill>
              </a:rPr>
              <a:t>, процедуры запроса ценовых предложений заказчик (организатор)</a:t>
            </a:r>
          </a:p>
          <a:p>
            <a:r>
              <a:rPr lang="ru-RU" dirty="0">
                <a:solidFill>
                  <a:schemeClr val="tx1"/>
                </a:solidFill>
              </a:rPr>
              <a:t>формирует </a:t>
            </a:r>
            <a:r>
              <a:rPr lang="ru-RU" dirty="0">
                <a:solidFill>
                  <a:srgbClr val="FF0000"/>
                </a:solidFill>
              </a:rPr>
              <a:t>комиссию</a:t>
            </a:r>
            <a:r>
              <a:rPr lang="ru-RU" dirty="0">
                <a:solidFill>
                  <a:schemeClr val="tx1"/>
                </a:solidFill>
              </a:rPr>
              <a:t>, определяет ее задачи и предоставляет ей </a:t>
            </a:r>
            <a:r>
              <a:rPr lang="ru-RU" dirty="0" smtClean="0">
                <a:solidFill>
                  <a:schemeClr val="tx1"/>
                </a:solidFill>
              </a:rPr>
              <a:t>полномочия для </a:t>
            </a:r>
            <a:r>
              <a:rPr lang="ru-RU" dirty="0">
                <a:solidFill>
                  <a:schemeClr val="tx1"/>
                </a:solidFill>
              </a:rPr>
              <a:t>выполнения этих задач. Комиссия является подотчетной создавшему ее</a:t>
            </a:r>
          </a:p>
          <a:p>
            <a:r>
              <a:rPr lang="ru-RU" dirty="0">
                <a:solidFill>
                  <a:schemeClr val="tx1"/>
                </a:solidFill>
              </a:rPr>
              <a:t>заказчику (организатору) и выполняет его задания и поручения, </a:t>
            </a:r>
            <a:r>
              <a:rPr lang="ru-RU" dirty="0" smtClean="0">
                <a:solidFill>
                  <a:schemeClr val="tx1"/>
                </a:solidFill>
              </a:rPr>
              <a:t>оформленные </a:t>
            </a:r>
            <a:r>
              <a:rPr lang="ru-RU" dirty="0">
                <a:solidFill>
                  <a:schemeClr val="tx1"/>
                </a:solidFill>
              </a:rPr>
              <a:t>в письменном виде.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97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41277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/>
              <a:t>Мероприятия и направления деятельности по предупреждению коррупции: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12776"/>
            <a:ext cx="9144000" cy="544522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>
                <a:solidFill>
                  <a:srgbClr val="0070C0"/>
                </a:solidFill>
              </a:rPr>
              <a:t>3. Особый порядок назначения на руководящую должность, приема </a:t>
            </a:r>
            <a:r>
              <a:rPr lang="ru-RU" b="1" dirty="0" smtClean="0">
                <a:solidFill>
                  <a:srgbClr val="0070C0"/>
                </a:solidFill>
              </a:rPr>
              <a:t>на государственную </a:t>
            </a:r>
            <a:r>
              <a:rPr lang="ru-RU" b="1" dirty="0">
                <a:solidFill>
                  <a:srgbClr val="0070C0"/>
                </a:solidFill>
              </a:rPr>
              <a:t>службу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</a:p>
          <a:p>
            <a:pPr algn="l"/>
            <a:r>
              <a:rPr lang="ru-RU" sz="3600" dirty="0">
                <a:solidFill>
                  <a:schemeClr val="tx1"/>
                </a:solidFill>
              </a:rPr>
              <a:t>К кандидатам на руководящие должности, а также на поступление </a:t>
            </a:r>
            <a:r>
              <a:rPr lang="ru-RU" sz="3600" dirty="0" smtClean="0">
                <a:solidFill>
                  <a:schemeClr val="tx1"/>
                </a:solidFill>
              </a:rPr>
              <a:t>на государственную </a:t>
            </a:r>
            <a:r>
              <a:rPr lang="ru-RU" sz="3600" dirty="0">
                <a:solidFill>
                  <a:schemeClr val="tx1"/>
                </a:solidFill>
              </a:rPr>
              <a:t>службу предъявляются повышенные требования: </a:t>
            </a:r>
            <a:r>
              <a:rPr lang="ru-RU" sz="3600" dirty="0" smtClean="0">
                <a:solidFill>
                  <a:schemeClr val="tx1"/>
                </a:solidFill>
              </a:rPr>
              <a:t>касающиеся </a:t>
            </a:r>
            <a:r>
              <a:rPr lang="ru-RU" sz="3600" dirty="0">
                <a:solidFill>
                  <a:schemeClr val="tx1"/>
                </a:solidFill>
              </a:rPr>
              <a:t>не только </a:t>
            </a:r>
            <a:r>
              <a:rPr lang="ru-RU" sz="3600" b="1" dirty="0">
                <a:solidFill>
                  <a:srgbClr val="FF0000"/>
                </a:solidFill>
              </a:rPr>
              <a:t>уровня образования, квалификации, </a:t>
            </a:r>
            <a:r>
              <a:rPr lang="ru-RU" sz="3600" b="1">
                <a:solidFill>
                  <a:srgbClr val="FF0000"/>
                </a:solidFill>
              </a:rPr>
              <a:t>но </a:t>
            </a:r>
            <a:r>
              <a:rPr lang="ru-RU" sz="3600" b="1" smtClean="0">
                <a:solidFill>
                  <a:srgbClr val="FF0000"/>
                </a:solidFill>
              </a:rPr>
              <a:t>и деловых </a:t>
            </a:r>
            <a:r>
              <a:rPr lang="ru-RU" sz="3600" b="1" dirty="0">
                <a:solidFill>
                  <a:srgbClr val="FF0000"/>
                </a:solidFill>
              </a:rPr>
              <a:t>и </a:t>
            </a:r>
            <a:r>
              <a:rPr lang="ru-RU" sz="3600" b="1" dirty="0" smtClean="0">
                <a:solidFill>
                  <a:srgbClr val="FF0000"/>
                </a:solidFill>
              </a:rPr>
              <a:t>личностных характеристик.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92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600" dirty="0">
                <a:solidFill>
                  <a:schemeClr val="tx1"/>
                </a:solidFill>
              </a:rPr>
              <a:t>В ст. 22 Закона Республики Беларусь «О борьбе с коррупцией» </a:t>
            </a:r>
            <a:r>
              <a:rPr lang="ru-RU" sz="2600" dirty="0" smtClean="0">
                <a:solidFill>
                  <a:schemeClr val="tx1"/>
                </a:solidFill>
              </a:rPr>
              <a:t>закреплены </a:t>
            </a:r>
            <a:r>
              <a:rPr lang="ru-RU" sz="2600" b="1" dirty="0">
                <a:solidFill>
                  <a:srgbClr val="FF0000"/>
                </a:solidFill>
              </a:rPr>
              <a:t>основания отказа </a:t>
            </a:r>
            <a:r>
              <a:rPr lang="ru-RU" sz="2600" dirty="0">
                <a:solidFill>
                  <a:schemeClr val="tx1"/>
                </a:solidFill>
              </a:rPr>
              <a:t>в назначении на руководящую должность, приеме </a:t>
            </a:r>
            <a:r>
              <a:rPr lang="ru-RU" sz="2600" dirty="0" smtClean="0">
                <a:solidFill>
                  <a:schemeClr val="tx1"/>
                </a:solidFill>
              </a:rPr>
              <a:t>на государственную </a:t>
            </a:r>
            <a:r>
              <a:rPr lang="ru-RU" sz="2600" dirty="0">
                <a:solidFill>
                  <a:schemeClr val="tx1"/>
                </a:solidFill>
              </a:rPr>
              <a:t>службу</a:t>
            </a:r>
            <a:r>
              <a:rPr lang="ru-RU" sz="2600" dirty="0" smtClean="0">
                <a:solidFill>
                  <a:schemeClr val="tx1"/>
                </a:solidFill>
              </a:rPr>
              <a:t>.</a:t>
            </a:r>
            <a:endParaRPr lang="ru-RU" sz="2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pPr indent="457200" algn="l">
              <a:lnSpc>
                <a:spcPct val="110000"/>
              </a:lnSpc>
            </a:pPr>
            <a:r>
              <a:rPr lang="ru-RU" dirty="0" smtClean="0">
                <a:solidFill>
                  <a:schemeClr val="tx1"/>
                </a:solidFill>
              </a:rPr>
              <a:t>Не </a:t>
            </a:r>
            <a:r>
              <a:rPr lang="ru-RU" dirty="0">
                <a:solidFill>
                  <a:schemeClr val="tx1"/>
                </a:solidFill>
              </a:rPr>
              <a:t>допускается назначение на должности, включенные в кадровые </a:t>
            </a:r>
            <a:r>
              <a:rPr lang="ru-RU" dirty="0" smtClean="0">
                <a:solidFill>
                  <a:schemeClr val="tx1"/>
                </a:solidFill>
              </a:rPr>
              <a:t>реестры </a:t>
            </a:r>
            <a:r>
              <a:rPr lang="ru-RU" dirty="0">
                <a:solidFill>
                  <a:schemeClr val="tx1"/>
                </a:solidFill>
              </a:rPr>
              <a:t>Главы государства Республики Беларусь, Совета Министров </a:t>
            </a:r>
            <a:r>
              <a:rPr lang="ru-RU" dirty="0" smtClean="0">
                <a:solidFill>
                  <a:schemeClr val="tx1"/>
                </a:solidFill>
              </a:rPr>
              <a:t>Республики </a:t>
            </a:r>
            <a:r>
              <a:rPr lang="ru-RU" dirty="0">
                <a:solidFill>
                  <a:schemeClr val="tx1"/>
                </a:solidFill>
              </a:rPr>
              <a:t>Беларусь, областных исполнительных комитетов и </a:t>
            </a:r>
            <a:r>
              <a:rPr lang="ru-RU" dirty="0" smtClean="0">
                <a:solidFill>
                  <a:schemeClr val="tx1"/>
                </a:solidFill>
              </a:rPr>
              <a:t>Минского городского </a:t>
            </a:r>
            <a:r>
              <a:rPr lang="ru-RU" dirty="0">
                <a:solidFill>
                  <a:schemeClr val="tx1"/>
                </a:solidFill>
              </a:rPr>
              <a:t>исполнительного комитета, районных исполнительных </a:t>
            </a:r>
            <a:r>
              <a:rPr lang="ru-RU" dirty="0" smtClean="0">
                <a:solidFill>
                  <a:schemeClr val="tx1"/>
                </a:solidFill>
              </a:rPr>
              <a:t>комитетов</a:t>
            </a:r>
            <a:r>
              <a:rPr lang="ru-RU" dirty="0">
                <a:solidFill>
                  <a:schemeClr val="tx1"/>
                </a:solidFill>
              </a:rPr>
              <a:t>, городских исполнительных комитетов (городов областного подчинения</a:t>
            </a:r>
            <a:r>
              <a:rPr lang="ru-RU" dirty="0" smtClean="0">
                <a:solidFill>
                  <a:schemeClr val="tx1"/>
                </a:solidFill>
              </a:rPr>
              <a:t>), местных </a:t>
            </a:r>
            <a:r>
              <a:rPr lang="ru-RU" dirty="0">
                <a:solidFill>
                  <a:schemeClr val="tx1"/>
                </a:solidFill>
              </a:rPr>
              <a:t>администраций районов в городах, </a:t>
            </a:r>
            <a:r>
              <a:rPr lang="ru-RU" b="1" dirty="0">
                <a:solidFill>
                  <a:srgbClr val="FF0000"/>
                </a:solidFill>
              </a:rPr>
              <a:t>лиц, уволенных по </a:t>
            </a:r>
            <a:r>
              <a:rPr lang="ru-RU" b="1" dirty="0" smtClean="0">
                <a:solidFill>
                  <a:srgbClr val="FF0000"/>
                </a:solidFill>
              </a:rPr>
              <a:t>дискредитирующим </a:t>
            </a:r>
            <a:r>
              <a:rPr lang="ru-RU" b="1" dirty="0">
                <a:solidFill>
                  <a:srgbClr val="FF0000"/>
                </a:solidFill>
              </a:rPr>
              <a:t>обстоятельствам, </a:t>
            </a:r>
            <a:r>
              <a:rPr lang="ru-RU" dirty="0">
                <a:solidFill>
                  <a:schemeClr val="tx1"/>
                </a:solidFill>
              </a:rPr>
              <a:t>установленным законодательными актами, </a:t>
            </a:r>
            <a:r>
              <a:rPr lang="ru-RU" b="1" dirty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</a:rPr>
              <a:t>течение </a:t>
            </a:r>
            <a:r>
              <a:rPr lang="ru-RU" b="1" dirty="0">
                <a:solidFill>
                  <a:srgbClr val="FF0000"/>
                </a:solidFill>
              </a:rPr>
              <a:t>пяти лет после такого увольнения</a:t>
            </a:r>
            <a:r>
              <a:rPr lang="ru-RU" dirty="0">
                <a:solidFill>
                  <a:schemeClr val="tx1"/>
                </a:solidFill>
              </a:rPr>
              <a:t>, если иное не </a:t>
            </a:r>
            <a:r>
              <a:rPr lang="ru-RU" dirty="0" smtClean="0">
                <a:solidFill>
                  <a:schemeClr val="tx1"/>
                </a:solidFill>
              </a:rPr>
              <a:t>установлено Президентом </a:t>
            </a:r>
            <a:r>
              <a:rPr lang="ru-RU" dirty="0">
                <a:solidFill>
                  <a:schemeClr val="tx1"/>
                </a:solidFill>
              </a:rPr>
              <a:t>Республики Беларусь.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60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83671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36712"/>
            <a:ext cx="9144000" cy="602128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Лица</a:t>
            </a:r>
            <a:r>
              <a:rPr lang="ru-RU" dirty="0">
                <a:solidFill>
                  <a:schemeClr val="tx1"/>
                </a:solidFill>
              </a:rPr>
              <a:t>, совершившие </a:t>
            </a:r>
            <a:r>
              <a:rPr lang="ru-RU" dirty="0">
                <a:solidFill>
                  <a:srgbClr val="FF0000"/>
                </a:solidFill>
              </a:rPr>
              <a:t>тяжкое или особо тяжкое преступление против </a:t>
            </a:r>
            <a:r>
              <a:rPr lang="ru-RU" dirty="0" smtClean="0">
                <a:solidFill>
                  <a:srgbClr val="FF0000"/>
                </a:solidFill>
              </a:rPr>
              <a:t>интересов </a:t>
            </a:r>
            <a:r>
              <a:rPr lang="ru-RU" dirty="0">
                <a:solidFill>
                  <a:srgbClr val="FF0000"/>
                </a:solidFill>
              </a:rPr>
              <a:t>службы </a:t>
            </a:r>
            <a:r>
              <a:rPr lang="ru-RU" dirty="0">
                <a:solidFill>
                  <a:schemeClr val="tx1"/>
                </a:solidFill>
              </a:rPr>
              <a:t>либо</a:t>
            </a:r>
            <a:r>
              <a:rPr lang="ru-RU" dirty="0">
                <a:solidFill>
                  <a:srgbClr val="FF0000"/>
                </a:solidFill>
              </a:rPr>
              <a:t> тяжкое или особо тяжкое преступление, сопряженное </a:t>
            </a:r>
            <a:r>
              <a:rPr lang="ru-RU" dirty="0" smtClean="0">
                <a:solidFill>
                  <a:srgbClr val="FF0000"/>
                </a:solidFill>
              </a:rPr>
              <a:t>с использованием </a:t>
            </a:r>
            <a:r>
              <a:rPr lang="ru-RU" dirty="0">
                <a:solidFill>
                  <a:srgbClr val="FF0000"/>
                </a:solidFill>
              </a:rPr>
              <a:t>должностным лицом своих служебных полномочий,</a:t>
            </a:r>
            <a:r>
              <a:rPr lang="ru-RU" dirty="0">
                <a:solidFill>
                  <a:schemeClr val="tx1"/>
                </a:solidFill>
              </a:rPr>
              <a:t>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не могут </a:t>
            </a:r>
            <a:r>
              <a:rPr lang="ru-RU" sz="3600" b="1" dirty="0">
                <a:solidFill>
                  <a:srgbClr val="FF0000"/>
                </a:solidFill>
              </a:rPr>
              <a:t>быть приняты на государственную службу.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96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0070C0"/>
                </a:solidFill>
              </a:rPr>
              <a:t>1. Основы предупредительной деятельности в сфере противодействия коррупции</a:t>
            </a:r>
            <a:r>
              <a:rPr lang="ru-RU" sz="4000" b="1" dirty="0" smtClean="0">
                <a:solidFill>
                  <a:srgbClr val="0070C0"/>
                </a:solidFill>
              </a:rPr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«Предупреждение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»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(«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превенция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», «профилактика») преступности более эффективны, чем ликвидация ее последствий.</a:t>
            </a:r>
          </a:p>
          <a:p>
            <a:pPr>
              <a:spcBef>
                <a:spcPts val="0"/>
              </a:spcBef>
            </a:pPr>
            <a:endParaRPr lang="ru-RU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Коррупция  ̶  это системное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явление, затрагивающее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многие сферы (экономика, политика, культура и др.). Поэтому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помимо уголовно-правовых мер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нужны  меры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профилактического характера, заключающиеся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совершенствовании 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государственного регулирования и контроля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сферах</a:t>
            </a:r>
          </a:p>
          <a:p>
            <a:pPr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деятельности, подверженных коррупционным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рискам.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70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34076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/>
              <a:t>Мероприятия и направления деятельности по предупреждению коррупции: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40768"/>
            <a:ext cx="9144000" cy="551723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>
                <a:solidFill>
                  <a:srgbClr val="0070C0"/>
                </a:solidFill>
              </a:rPr>
              <a:t>4. Декларирование доходов и имущества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</a:p>
          <a:p>
            <a:pPr marL="457200" indent="-457200" algn="l"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</a:rPr>
              <a:t>доходы</a:t>
            </a:r>
            <a:r>
              <a:rPr lang="ru-RU" sz="2800" dirty="0">
                <a:solidFill>
                  <a:schemeClr val="tx1"/>
                </a:solidFill>
              </a:rPr>
              <a:t>, полученные в течение календарного </a:t>
            </a:r>
            <a:r>
              <a:rPr lang="ru-RU" sz="2800" dirty="0" smtClean="0">
                <a:solidFill>
                  <a:schemeClr val="tx1"/>
                </a:solidFill>
              </a:rPr>
              <a:t>года от </a:t>
            </a:r>
            <a:r>
              <a:rPr lang="ru-RU" sz="2800" dirty="0">
                <a:solidFill>
                  <a:schemeClr val="tx1"/>
                </a:solidFill>
              </a:rPr>
              <a:t>источников в Республике Беларусь, а также от источников за </a:t>
            </a:r>
            <a:r>
              <a:rPr lang="ru-RU" sz="2800" dirty="0" smtClean="0">
                <a:solidFill>
                  <a:schemeClr val="tx1"/>
                </a:solidFill>
              </a:rPr>
              <a:t>пределами Республики Беларусь;</a:t>
            </a:r>
          </a:p>
          <a:p>
            <a:pPr marL="457200" indent="-457200" algn="l">
              <a:buFontTx/>
              <a:buChar char="-"/>
            </a:pPr>
            <a:r>
              <a:rPr lang="ru-RU" sz="2800" dirty="0">
                <a:solidFill>
                  <a:schemeClr val="tx1"/>
                </a:solidFill>
              </a:rPr>
              <a:t>займы, </a:t>
            </a:r>
            <a:r>
              <a:rPr lang="ru-RU" sz="2800" dirty="0" smtClean="0">
                <a:solidFill>
                  <a:schemeClr val="tx1"/>
                </a:solidFill>
              </a:rPr>
              <a:t>полученные </a:t>
            </a:r>
            <a:r>
              <a:rPr lang="ru-RU" sz="2800" dirty="0">
                <a:solidFill>
                  <a:schemeClr val="tx1"/>
                </a:solidFill>
              </a:rPr>
              <a:t>за период, предшествующий периоду, за который представляется </a:t>
            </a:r>
            <a:r>
              <a:rPr lang="ru-RU" sz="2800" dirty="0" smtClean="0">
                <a:solidFill>
                  <a:schemeClr val="tx1"/>
                </a:solidFill>
              </a:rPr>
              <a:t>декларация </a:t>
            </a:r>
            <a:r>
              <a:rPr lang="ru-RU" sz="2800" dirty="0">
                <a:solidFill>
                  <a:schemeClr val="tx1"/>
                </a:solidFill>
              </a:rPr>
              <a:t>о доходах и имуществе, и не возвращенные на дату </a:t>
            </a:r>
            <a:r>
              <a:rPr lang="ru-RU" sz="2800" dirty="0" smtClean="0">
                <a:solidFill>
                  <a:schemeClr val="tx1"/>
                </a:solidFill>
              </a:rPr>
              <a:t>представления такой декларации;</a:t>
            </a:r>
          </a:p>
          <a:p>
            <a:pPr marL="457200" indent="-457200" algn="l"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</a:rPr>
              <a:t>имущество.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11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0871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Имущество: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9144000" cy="594928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55000" lnSpcReduction="20000"/>
          </a:bodyPr>
          <a:lstStyle/>
          <a:p>
            <a:pPr indent="457200" algn="just">
              <a:lnSpc>
                <a:spcPct val="120000"/>
              </a:lnSpc>
            </a:pPr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sz="3800" b="1" dirty="0">
                <a:solidFill>
                  <a:schemeClr val="tx1"/>
                </a:solidFill>
              </a:rPr>
              <a:t>земельные участки, капитальные строения</a:t>
            </a:r>
            <a:r>
              <a:rPr lang="ru-RU" dirty="0">
                <a:solidFill>
                  <a:schemeClr val="tx1"/>
                </a:solidFill>
              </a:rPr>
              <a:t> (здания, сооружения), </a:t>
            </a:r>
            <a:r>
              <a:rPr lang="ru-RU" dirty="0" smtClean="0">
                <a:solidFill>
                  <a:schemeClr val="tx1"/>
                </a:solidFill>
              </a:rPr>
              <a:t>изолированные </a:t>
            </a:r>
            <a:r>
              <a:rPr lang="ru-RU" dirty="0">
                <a:solidFill>
                  <a:schemeClr val="tx1"/>
                </a:solidFill>
              </a:rPr>
              <a:t>помещения, машиноместа;</a:t>
            </a:r>
          </a:p>
          <a:p>
            <a:pPr indent="457200" algn="just">
              <a:lnSpc>
                <a:spcPct val="120000"/>
              </a:lnSpc>
            </a:pPr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sz="3600" b="1" dirty="0">
                <a:solidFill>
                  <a:schemeClr val="tx1"/>
                </a:solidFill>
              </a:rPr>
              <a:t>транспортные средства </a:t>
            </a:r>
            <a:r>
              <a:rPr lang="ru-RU" dirty="0">
                <a:solidFill>
                  <a:schemeClr val="tx1"/>
                </a:solidFill>
              </a:rPr>
              <a:t>(за исключением мопедов и приравненных </a:t>
            </a:r>
            <a:r>
              <a:rPr lang="ru-RU" dirty="0" smtClean="0">
                <a:solidFill>
                  <a:schemeClr val="tx1"/>
                </a:solidFill>
              </a:rPr>
              <a:t>к ним </a:t>
            </a:r>
            <a:r>
              <a:rPr lang="ru-RU" dirty="0">
                <a:solidFill>
                  <a:schemeClr val="tx1"/>
                </a:solidFill>
              </a:rPr>
              <a:t>механических транспортных средств, велосипедов, гужевого </a:t>
            </a:r>
            <a:r>
              <a:rPr lang="ru-RU" dirty="0" smtClean="0">
                <a:solidFill>
                  <a:schemeClr val="tx1"/>
                </a:solidFill>
              </a:rPr>
              <a:t>транспорта</a:t>
            </a:r>
            <a:r>
              <a:rPr lang="ru-RU" dirty="0">
                <a:solidFill>
                  <a:schemeClr val="tx1"/>
                </a:solidFill>
              </a:rPr>
              <a:t>), самоходные машины, морские суда, суда внутреннего плавания и </a:t>
            </a:r>
            <a:r>
              <a:rPr lang="ru-RU" dirty="0" smtClean="0">
                <a:solidFill>
                  <a:schemeClr val="tx1"/>
                </a:solidFill>
              </a:rPr>
              <a:t>смешанного </a:t>
            </a:r>
            <a:r>
              <a:rPr lang="ru-RU" dirty="0">
                <a:solidFill>
                  <a:schemeClr val="tx1"/>
                </a:solidFill>
              </a:rPr>
              <a:t>(река-море) плавания, воздушные суда;</a:t>
            </a:r>
          </a:p>
          <a:p>
            <a:pPr indent="457200" algn="just">
              <a:lnSpc>
                <a:spcPct val="120000"/>
              </a:lnSpc>
            </a:pPr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sz="3600" b="1" dirty="0">
                <a:solidFill>
                  <a:schemeClr val="tx1"/>
                </a:solidFill>
              </a:rPr>
              <a:t>произведения искусства, драгоценные металлы и драгоценные камни</a:t>
            </a:r>
            <a:r>
              <a:rPr lang="ru-RU" dirty="0" smtClean="0">
                <a:solidFill>
                  <a:schemeClr val="tx1"/>
                </a:solidFill>
              </a:rPr>
              <a:t>, изделия </a:t>
            </a:r>
            <a:r>
              <a:rPr lang="ru-RU" dirty="0">
                <a:solidFill>
                  <a:schemeClr val="tx1"/>
                </a:solidFill>
              </a:rPr>
              <a:t>из них, стоимость каждого из которых превышает одну тысячу </a:t>
            </a:r>
            <a:r>
              <a:rPr lang="ru-RU" dirty="0" smtClean="0">
                <a:solidFill>
                  <a:schemeClr val="tx1"/>
                </a:solidFill>
              </a:rPr>
              <a:t>базовых </a:t>
            </a:r>
            <a:r>
              <a:rPr lang="ru-RU" dirty="0">
                <a:solidFill>
                  <a:schemeClr val="tx1"/>
                </a:solidFill>
              </a:rPr>
              <a:t>величин или общая стоимость которых превышает две тысячи </a:t>
            </a:r>
            <a:r>
              <a:rPr lang="ru-RU" dirty="0" smtClean="0">
                <a:solidFill>
                  <a:schemeClr val="tx1"/>
                </a:solidFill>
              </a:rPr>
              <a:t>базовых величин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pPr indent="457200" algn="just">
              <a:lnSpc>
                <a:spcPct val="120000"/>
              </a:lnSpc>
            </a:pPr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sz="3600" b="1" dirty="0">
                <a:solidFill>
                  <a:schemeClr val="tx1"/>
                </a:solidFill>
              </a:rPr>
              <a:t>строительные материалы, </a:t>
            </a:r>
            <a:r>
              <a:rPr lang="ru-RU" dirty="0">
                <a:solidFill>
                  <a:schemeClr val="tx1"/>
                </a:solidFill>
              </a:rPr>
              <a:t>общая стоимость которых превышает </a:t>
            </a:r>
            <a:r>
              <a:rPr lang="ru-RU" dirty="0" smtClean="0">
                <a:solidFill>
                  <a:schemeClr val="tx1"/>
                </a:solidFill>
              </a:rPr>
              <a:t>две тысячи </a:t>
            </a:r>
            <a:r>
              <a:rPr lang="ru-RU" dirty="0">
                <a:solidFill>
                  <a:schemeClr val="tx1"/>
                </a:solidFill>
              </a:rPr>
              <a:t>базовых величин;</a:t>
            </a:r>
          </a:p>
          <a:p>
            <a:pPr indent="457200" algn="just">
              <a:lnSpc>
                <a:spcPct val="120000"/>
              </a:lnSpc>
            </a:pPr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sz="3600" b="1" dirty="0">
                <a:solidFill>
                  <a:schemeClr val="tx1"/>
                </a:solidFill>
              </a:rPr>
              <a:t>доли в уставных фондах (акции) </a:t>
            </a:r>
            <a:r>
              <a:rPr lang="ru-RU" dirty="0">
                <a:solidFill>
                  <a:schemeClr val="tx1"/>
                </a:solidFill>
              </a:rPr>
              <a:t>хозяйственных товариществ и </a:t>
            </a:r>
            <a:r>
              <a:rPr lang="ru-RU" dirty="0" smtClean="0">
                <a:solidFill>
                  <a:schemeClr val="tx1"/>
                </a:solidFill>
              </a:rPr>
              <a:t>обществ</a:t>
            </a:r>
            <a:r>
              <a:rPr lang="ru-RU" dirty="0">
                <a:solidFill>
                  <a:schemeClr val="tx1"/>
                </a:solidFill>
              </a:rPr>
              <a:t>, паи в имуществе производственных и потребительских </a:t>
            </a:r>
            <a:r>
              <a:rPr lang="ru-RU" dirty="0" smtClean="0">
                <a:solidFill>
                  <a:schemeClr val="tx1"/>
                </a:solidFill>
              </a:rPr>
              <a:t>кооперативов</a:t>
            </a:r>
            <a:r>
              <a:rPr lang="ru-RU" dirty="0">
                <a:solidFill>
                  <a:schemeClr val="tx1"/>
                </a:solidFill>
              </a:rPr>
              <a:t>, объекты, не завершенные строительством, их части, предприятия </a:t>
            </a:r>
            <a:r>
              <a:rPr lang="ru-RU" dirty="0" smtClean="0">
                <a:solidFill>
                  <a:schemeClr val="tx1"/>
                </a:solidFill>
              </a:rPr>
              <a:t>как имущественные </a:t>
            </a:r>
            <a:r>
              <a:rPr lang="ru-RU" dirty="0">
                <a:solidFill>
                  <a:schemeClr val="tx1"/>
                </a:solidFill>
              </a:rPr>
              <a:t>комплексы на сумму, превышающую пятнадцать </a:t>
            </a:r>
            <a:r>
              <a:rPr lang="ru-RU" dirty="0" smtClean="0">
                <a:solidFill>
                  <a:schemeClr val="tx1"/>
                </a:solidFill>
              </a:rPr>
              <a:t>тысяч базовых </a:t>
            </a:r>
            <a:r>
              <a:rPr lang="ru-RU" dirty="0">
                <a:solidFill>
                  <a:schemeClr val="tx1"/>
                </a:solidFill>
              </a:rPr>
              <a:t>величин;</a:t>
            </a:r>
          </a:p>
          <a:p>
            <a:pPr indent="457200" algn="just">
              <a:lnSpc>
                <a:spcPct val="120000"/>
              </a:lnSpc>
            </a:pPr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sz="3600" b="1" dirty="0">
                <a:solidFill>
                  <a:schemeClr val="tx1"/>
                </a:solidFill>
              </a:rPr>
              <a:t>иное имущество</a:t>
            </a:r>
            <a:r>
              <a:rPr lang="ru-RU" dirty="0">
                <a:solidFill>
                  <a:schemeClr val="tx1"/>
                </a:solidFill>
              </a:rPr>
              <a:t>, стоимость единицы которого превышает две </a:t>
            </a:r>
            <a:r>
              <a:rPr lang="ru-RU" dirty="0" smtClean="0">
                <a:solidFill>
                  <a:schemeClr val="tx1"/>
                </a:solidFill>
              </a:rPr>
              <a:t>тысячи базовых </a:t>
            </a:r>
            <a:r>
              <a:rPr lang="ru-RU" dirty="0">
                <a:solidFill>
                  <a:schemeClr val="tx1"/>
                </a:solidFill>
              </a:rPr>
              <a:t>величин;</a:t>
            </a:r>
          </a:p>
          <a:p>
            <a:pPr indent="457200" algn="just">
              <a:lnSpc>
                <a:spcPct val="120000"/>
              </a:lnSpc>
            </a:pPr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sz="3600" b="1" dirty="0">
                <a:solidFill>
                  <a:schemeClr val="tx1"/>
                </a:solidFill>
              </a:rPr>
              <a:t>доли в праве собственности на имущество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53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242088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>
                <a:solidFill>
                  <a:srgbClr val="0070C0"/>
                </a:solidFill>
              </a:rPr>
              <a:t>2. Обязательства государственных должностных лиц, приравненных к ним лиц и лиц, претендующих на занятие должности государственного должностного лица</a:t>
            </a:r>
            <a:r>
              <a:rPr lang="ru-RU" sz="3200" b="1" dirty="0" smtClean="0">
                <a:solidFill>
                  <a:srgbClr val="0070C0"/>
                </a:solidFill>
              </a:rPr>
              <a:t>.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420888"/>
            <a:ext cx="9144000" cy="443711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Государственное </a:t>
            </a:r>
            <a:r>
              <a:rPr lang="ru-RU" dirty="0">
                <a:solidFill>
                  <a:schemeClr val="tx1"/>
                </a:solidFill>
              </a:rPr>
              <a:t>должностное лицо, лицо, претендующее на </a:t>
            </a:r>
            <a:r>
              <a:rPr lang="ru-RU" dirty="0" smtClean="0">
                <a:solidFill>
                  <a:schemeClr val="tx1"/>
                </a:solidFill>
              </a:rPr>
              <a:t>занятие </a:t>
            </a:r>
            <a:r>
              <a:rPr lang="ru-RU" dirty="0">
                <a:solidFill>
                  <a:schemeClr val="tx1"/>
                </a:solidFill>
              </a:rPr>
              <a:t>должности государственного должностного </a:t>
            </a:r>
            <a:r>
              <a:rPr lang="ru-RU" dirty="0" smtClean="0">
                <a:solidFill>
                  <a:schemeClr val="tx1"/>
                </a:solidFill>
              </a:rPr>
              <a:t>лица </a:t>
            </a:r>
            <a:r>
              <a:rPr lang="ru-RU" dirty="0">
                <a:solidFill>
                  <a:schemeClr val="tx1"/>
                </a:solidFill>
              </a:rPr>
              <a:t>дают </a:t>
            </a:r>
            <a:r>
              <a:rPr lang="ru-RU" b="1" dirty="0" smtClean="0">
                <a:solidFill>
                  <a:srgbClr val="FF0000"/>
                </a:solidFill>
              </a:rPr>
              <a:t>обязательство по </a:t>
            </a:r>
            <a:r>
              <a:rPr lang="ru-RU" b="1" dirty="0">
                <a:solidFill>
                  <a:srgbClr val="FF0000"/>
                </a:solidFill>
              </a:rPr>
              <a:t>соблюдению ограничений</a:t>
            </a:r>
            <a:r>
              <a:rPr lang="ru-RU" dirty="0">
                <a:solidFill>
                  <a:schemeClr val="tx1"/>
                </a:solidFill>
              </a:rPr>
              <a:t>, установленных законом, и ставятся в </a:t>
            </a:r>
            <a:r>
              <a:rPr lang="ru-RU" dirty="0" smtClean="0">
                <a:solidFill>
                  <a:schemeClr val="tx1"/>
                </a:solidFill>
              </a:rPr>
              <a:t>известность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 </a:t>
            </a:r>
            <a:r>
              <a:rPr lang="ru-RU" dirty="0">
                <a:solidFill>
                  <a:srgbClr val="FF0000"/>
                </a:solidFill>
              </a:rPr>
              <a:t>правовых последствиях неисполнения такого обязательства.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38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0871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9144000" cy="594928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Неподписание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такого </a:t>
            </a:r>
            <a:r>
              <a:rPr lang="ru-RU" b="1" dirty="0" smtClean="0">
                <a:solidFill>
                  <a:srgbClr val="FF0000"/>
                </a:solidFill>
              </a:rPr>
              <a:t>обязательства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влечет за собой </a:t>
            </a:r>
            <a:r>
              <a:rPr lang="ru-RU" dirty="0">
                <a:solidFill>
                  <a:srgbClr val="FF0000"/>
                </a:solidFill>
              </a:rPr>
              <a:t>отказ в регистрации </a:t>
            </a:r>
            <a:r>
              <a:rPr lang="ru-RU" dirty="0">
                <a:solidFill>
                  <a:schemeClr val="tx1"/>
                </a:solidFill>
              </a:rPr>
              <a:t>в качестве кандидата на </a:t>
            </a:r>
            <a:r>
              <a:rPr lang="ru-RU" dirty="0" smtClean="0">
                <a:solidFill>
                  <a:schemeClr val="tx1"/>
                </a:solidFill>
              </a:rPr>
              <a:t>должность </a:t>
            </a:r>
            <a:r>
              <a:rPr lang="ru-RU" dirty="0">
                <a:solidFill>
                  <a:schemeClr val="tx1"/>
                </a:solidFill>
              </a:rPr>
              <a:t>государственного должностного лица, в назначении на </a:t>
            </a:r>
            <a:r>
              <a:rPr lang="ru-RU" dirty="0" smtClean="0">
                <a:solidFill>
                  <a:schemeClr val="tx1"/>
                </a:solidFill>
              </a:rPr>
              <a:t>должность государственного </a:t>
            </a:r>
            <a:r>
              <a:rPr lang="ru-RU" dirty="0">
                <a:solidFill>
                  <a:schemeClr val="tx1"/>
                </a:solidFill>
              </a:rPr>
              <a:t>должностного лица либо </a:t>
            </a:r>
            <a:r>
              <a:rPr lang="ru-RU" dirty="0">
                <a:solidFill>
                  <a:srgbClr val="FF0000"/>
                </a:solidFill>
              </a:rPr>
              <a:t>освобождение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государственного должностного </a:t>
            </a:r>
            <a:r>
              <a:rPr lang="ru-RU" dirty="0">
                <a:solidFill>
                  <a:schemeClr val="tx1"/>
                </a:solidFill>
              </a:rPr>
              <a:t>лица </a:t>
            </a:r>
            <a:r>
              <a:rPr lang="ru-RU" dirty="0">
                <a:solidFill>
                  <a:srgbClr val="FF0000"/>
                </a:solidFill>
              </a:rPr>
              <a:t>от занимаемой должности </a:t>
            </a:r>
            <a:r>
              <a:rPr lang="ru-RU" dirty="0">
                <a:solidFill>
                  <a:schemeClr val="tx1"/>
                </a:solidFill>
              </a:rPr>
              <a:t>в порядке, установленном </a:t>
            </a:r>
            <a:r>
              <a:rPr lang="ru-RU" dirty="0" smtClean="0">
                <a:solidFill>
                  <a:schemeClr val="tx1"/>
                </a:solidFill>
              </a:rPr>
              <a:t>законодательными </a:t>
            </a:r>
            <a:r>
              <a:rPr lang="ru-RU" dirty="0">
                <a:solidFill>
                  <a:schemeClr val="tx1"/>
                </a:solidFill>
              </a:rPr>
              <a:t>актами.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93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2474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>
                <a:solidFill>
                  <a:schemeClr val="tx1"/>
                </a:solidFill>
              </a:rPr>
              <a:t>В случае, когда подписание обязательства становится необходимым</a:t>
            </a:r>
            <a:r>
              <a:rPr lang="ru-RU" sz="3200" dirty="0" smtClean="0">
                <a:solidFill>
                  <a:schemeClr val="tx1"/>
                </a:solidFill>
              </a:rPr>
              <a:t>, наниматель </a:t>
            </a:r>
            <a:r>
              <a:rPr lang="ru-RU" sz="3200" dirty="0">
                <a:solidFill>
                  <a:schemeClr val="tx1"/>
                </a:solidFill>
              </a:rPr>
              <a:t>может</a:t>
            </a:r>
            <a:r>
              <a:rPr lang="ru-RU" sz="3200" dirty="0" smtClean="0">
                <a:solidFill>
                  <a:schemeClr val="tx1"/>
                </a:solidFill>
              </a:rPr>
              <a:t>: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24744"/>
            <a:ext cx="9144000" cy="573325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indent="457200" algn="l"/>
            <a:r>
              <a:rPr lang="ru-RU" dirty="0" smtClean="0">
                <a:solidFill>
                  <a:schemeClr val="tx1"/>
                </a:solidFill>
              </a:rPr>
              <a:t>– </a:t>
            </a:r>
            <a:r>
              <a:rPr lang="ru-RU" dirty="0">
                <a:solidFill>
                  <a:schemeClr val="tx1"/>
                </a:solidFill>
              </a:rPr>
              <a:t>перевести государственное должностное лицо на такую работу, где </a:t>
            </a:r>
            <a:r>
              <a:rPr lang="ru-RU" dirty="0" smtClean="0">
                <a:solidFill>
                  <a:schemeClr val="tx1"/>
                </a:solidFill>
              </a:rPr>
              <a:t>не требуется </a:t>
            </a:r>
            <a:r>
              <a:rPr lang="ru-RU" dirty="0">
                <a:solidFill>
                  <a:schemeClr val="tx1"/>
                </a:solidFill>
              </a:rPr>
              <a:t>подписания указанного обязательства;</a:t>
            </a:r>
          </a:p>
          <a:p>
            <a:pPr indent="457200" algn="l"/>
            <a:r>
              <a:rPr lang="ru-RU" dirty="0">
                <a:solidFill>
                  <a:schemeClr val="tx1"/>
                </a:solidFill>
              </a:rPr>
              <a:t>– уволить работника по соглашению сторон (п. 1 ч. 2 ст. 35 </a:t>
            </a:r>
            <a:r>
              <a:rPr lang="ru-RU" dirty="0" smtClean="0">
                <a:solidFill>
                  <a:schemeClr val="tx1"/>
                </a:solidFill>
              </a:rPr>
              <a:t>Трудового кодекса </a:t>
            </a:r>
            <a:r>
              <a:rPr lang="ru-RU" dirty="0">
                <a:solidFill>
                  <a:schemeClr val="tx1"/>
                </a:solidFill>
              </a:rPr>
              <a:t>Республики Беларусь);</a:t>
            </a:r>
          </a:p>
          <a:p>
            <a:pPr indent="457200" algn="l"/>
            <a:r>
              <a:rPr lang="ru-RU" dirty="0">
                <a:solidFill>
                  <a:schemeClr val="tx1"/>
                </a:solidFill>
              </a:rPr>
              <a:t>– уволить работника, уполномоченного на выполнение </a:t>
            </a:r>
            <a:r>
              <a:rPr lang="ru-RU" dirty="0" smtClean="0">
                <a:solidFill>
                  <a:schemeClr val="tx1"/>
                </a:solidFill>
              </a:rPr>
              <a:t>государственных </a:t>
            </a:r>
            <a:r>
              <a:rPr lang="ru-RU" dirty="0">
                <a:solidFill>
                  <a:schemeClr val="tx1"/>
                </a:solidFill>
              </a:rPr>
              <a:t>функций, в связи с неподписанием либо нарушением письменного </a:t>
            </a:r>
            <a:r>
              <a:rPr lang="ru-RU" dirty="0" smtClean="0">
                <a:solidFill>
                  <a:schemeClr val="tx1"/>
                </a:solidFill>
              </a:rPr>
              <a:t>обязательства </a:t>
            </a:r>
            <a:r>
              <a:rPr lang="ru-RU" dirty="0">
                <a:solidFill>
                  <a:schemeClr val="tx1"/>
                </a:solidFill>
              </a:rPr>
              <a:t>о выполнении предусмотренных законодательством мер </a:t>
            </a:r>
            <a:r>
              <a:rPr lang="ru-RU" dirty="0" smtClean="0">
                <a:solidFill>
                  <a:schemeClr val="tx1"/>
                </a:solidFill>
              </a:rPr>
              <a:t>по предупреждению </a:t>
            </a:r>
            <a:r>
              <a:rPr lang="ru-RU" dirty="0">
                <a:solidFill>
                  <a:schemeClr val="tx1"/>
                </a:solidFill>
              </a:rPr>
              <a:t>коррупции по п. 5 ст. 47 Трудового кодекса Республики </a:t>
            </a:r>
            <a:r>
              <a:rPr lang="ru-RU" dirty="0" smtClean="0">
                <a:solidFill>
                  <a:schemeClr val="tx1"/>
                </a:solidFill>
              </a:rPr>
              <a:t>Беларусь.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11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Неподписание обязательства: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dirty="0">
                <a:solidFill>
                  <a:schemeClr val="tx1"/>
                </a:solidFill>
              </a:rPr>
              <a:t>В случае увольнения сотрудника в трудовой книжке делается </a:t>
            </a:r>
            <a:r>
              <a:rPr lang="ru-RU" sz="3600" dirty="0" smtClean="0">
                <a:solidFill>
                  <a:schemeClr val="tx1"/>
                </a:solidFill>
              </a:rPr>
              <a:t>запись следующего </a:t>
            </a:r>
            <a:r>
              <a:rPr lang="ru-RU" sz="3600" dirty="0">
                <a:solidFill>
                  <a:schemeClr val="tx1"/>
                </a:solidFill>
              </a:rPr>
              <a:t>содержания: «Уволен в связи с неподписанием письменного </a:t>
            </a:r>
            <a:r>
              <a:rPr lang="ru-RU" sz="3600" dirty="0" smtClean="0">
                <a:solidFill>
                  <a:schemeClr val="tx1"/>
                </a:solidFill>
              </a:rPr>
              <a:t>обязательства </a:t>
            </a:r>
            <a:r>
              <a:rPr lang="ru-RU" sz="3600" dirty="0">
                <a:solidFill>
                  <a:schemeClr val="tx1"/>
                </a:solidFill>
              </a:rPr>
              <a:t>по соблюдению ограничений, предусмотренных </a:t>
            </a:r>
            <a:r>
              <a:rPr lang="ru-RU" sz="3600" dirty="0" smtClean="0">
                <a:solidFill>
                  <a:schemeClr val="tx1"/>
                </a:solidFill>
              </a:rPr>
              <a:t>законодательством о </a:t>
            </a:r>
            <a:r>
              <a:rPr lang="ru-RU" sz="3600" dirty="0">
                <a:solidFill>
                  <a:schemeClr val="tx1"/>
                </a:solidFill>
              </a:rPr>
              <a:t>борьбе с коррупцией, </a:t>
            </a:r>
            <a:r>
              <a:rPr lang="ru-RU" sz="3600" dirty="0" smtClean="0">
                <a:solidFill>
                  <a:schemeClr val="tx1"/>
                </a:solidFill>
              </a:rPr>
              <a:t>п</a:t>
            </a:r>
            <a:r>
              <a:rPr lang="ru-RU" sz="3600" dirty="0">
                <a:solidFill>
                  <a:schemeClr val="tx1"/>
                </a:solidFill>
              </a:rPr>
              <a:t>. 5 ст. 47 Трудового кодекса Республики Беларусь».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98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7281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0070C0"/>
                </a:solidFill>
              </a:rPr>
              <a:t>3. Ограничения, устанавливаемые для государственных должностных и приравненных к ним лиц</a:t>
            </a:r>
            <a:r>
              <a:rPr lang="ru-RU" sz="4000" b="1" dirty="0" smtClean="0">
                <a:solidFill>
                  <a:srgbClr val="0070C0"/>
                </a:solidFill>
              </a:rPr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72816"/>
            <a:ext cx="9144000" cy="508518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indent="457200" algn="l"/>
            <a:r>
              <a:rPr lang="ru-RU" dirty="0" smtClean="0">
                <a:solidFill>
                  <a:schemeClr val="tx1"/>
                </a:solidFill>
              </a:rPr>
              <a:t>Необходимым средством </a:t>
            </a:r>
            <a:r>
              <a:rPr lang="ru-RU" dirty="0">
                <a:solidFill>
                  <a:schemeClr val="tx1"/>
                </a:solidFill>
              </a:rPr>
              <a:t>предупреждения коррупции является определение </a:t>
            </a:r>
            <a:r>
              <a:rPr lang="ru-RU" dirty="0" smtClean="0">
                <a:solidFill>
                  <a:schemeClr val="tx1"/>
                </a:solidFill>
              </a:rPr>
              <a:t>некоторых ограничений</a:t>
            </a:r>
            <a:r>
              <a:rPr lang="ru-RU" dirty="0">
                <a:solidFill>
                  <a:schemeClr val="tx1"/>
                </a:solidFill>
              </a:rPr>
              <a:t>, отдельные из </a:t>
            </a:r>
            <a:r>
              <a:rPr lang="ru-RU" dirty="0" smtClean="0">
                <a:solidFill>
                  <a:schemeClr val="tx1"/>
                </a:solidFill>
              </a:rPr>
              <a:t>которых распространяются </a:t>
            </a:r>
            <a:r>
              <a:rPr lang="ru-RU" dirty="0">
                <a:solidFill>
                  <a:schemeClr val="tx1"/>
                </a:solidFill>
              </a:rPr>
              <a:t>и на членов их семей:</a:t>
            </a:r>
          </a:p>
          <a:p>
            <a:pPr indent="457200" algn="l"/>
            <a:r>
              <a:rPr lang="ru-RU" dirty="0">
                <a:solidFill>
                  <a:srgbClr val="FF0000"/>
                </a:solidFill>
              </a:rPr>
              <a:t>близких родственников, свойственников.</a:t>
            </a:r>
          </a:p>
          <a:p>
            <a:pPr indent="457200" algn="l"/>
            <a:r>
              <a:rPr lang="ru-RU" dirty="0">
                <a:solidFill>
                  <a:schemeClr val="tx1"/>
                </a:solidFill>
              </a:rPr>
              <a:t>Близкими родственниками являются родители и дети, родные братья </a:t>
            </a:r>
            <a:r>
              <a:rPr lang="ru-RU" dirty="0" smtClean="0">
                <a:solidFill>
                  <a:schemeClr val="tx1"/>
                </a:solidFill>
              </a:rPr>
              <a:t>и сестры</a:t>
            </a:r>
            <a:r>
              <a:rPr lang="ru-RU" dirty="0">
                <a:solidFill>
                  <a:schemeClr val="tx1"/>
                </a:solidFill>
              </a:rPr>
              <a:t>, деды, бабки и внуки.</a:t>
            </a:r>
          </a:p>
          <a:p>
            <a:pPr indent="457200" algn="l"/>
            <a:r>
              <a:rPr lang="ru-RU" dirty="0">
                <a:solidFill>
                  <a:schemeClr val="tx1"/>
                </a:solidFill>
              </a:rPr>
              <a:t>Свойственниками являются близкие родственники другого супруга.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67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100" dirty="0">
                <a:solidFill>
                  <a:schemeClr val="tx1"/>
                </a:solidFill>
              </a:rPr>
              <a:t>В соответствии со ст. 17 Закона Республики Беларусь «О борьбе с </a:t>
            </a:r>
            <a:r>
              <a:rPr lang="ru-RU" sz="3100" dirty="0" smtClean="0">
                <a:solidFill>
                  <a:schemeClr val="tx1"/>
                </a:solidFill>
              </a:rPr>
              <a:t>коррупцией</a:t>
            </a:r>
            <a:r>
              <a:rPr lang="ru-RU" sz="3100" dirty="0">
                <a:solidFill>
                  <a:schemeClr val="tx1"/>
                </a:solidFill>
              </a:rPr>
              <a:t>» государственное должностное лицо не вправе</a:t>
            </a:r>
            <a:r>
              <a:rPr lang="ru-RU" sz="3100" dirty="0" smtClean="0">
                <a:solidFill>
                  <a:schemeClr val="tx1"/>
                </a:solidFill>
              </a:rPr>
              <a:t>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pPr indent="457200" algn="l">
              <a:lnSpc>
                <a:spcPct val="120000"/>
              </a:lnSpc>
            </a:pPr>
            <a:r>
              <a:rPr lang="ru-RU" dirty="0" smtClean="0">
                <a:solidFill>
                  <a:srgbClr val="FF0000"/>
                </a:solidFill>
              </a:rPr>
              <a:t>– </a:t>
            </a:r>
            <a:r>
              <a:rPr lang="ru-RU" dirty="0">
                <a:solidFill>
                  <a:srgbClr val="FF0000"/>
                </a:solidFill>
              </a:rPr>
              <a:t>заниматься предпринимательской деятельностью </a:t>
            </a:r>
            <a:r>
              <a:rPr lang="ru-RU" dirty="0">
                <a:solidFill>
                  <a:schemeClr val="tx1"/>
                </a:solidFill>
              </a:rPr>
              <a:t>лично либо </a:t>
            </a:r>
            <a:r>
              <a:rPr lang="ru-RU" dirty="0" smtClean="0">
                <a:solidFill>
                  <a:schemeClr val="tx1"/>
                </a:solidFill>
              </a:rPr>
              <a:t>через иных </a:t>
            </a:r>
            <a:r>
              <a:rPr lang="ru-RU" dirty="0">
                <a:solidFill>
                  <a:schemeClr val="tx1"/>
                </a:solidFill>
              </a:rPr>
              <a:t>лиц, оказывать содействие супругу (супруге), близким </a:t>
            </a:r>
            <a:r>
              <a:rPr lang="ru-RU" dirty="0" smtClean="0">
                <a:solidFill>
                  <a:schemeClr val="tx1"/>
                </a:solidFill>
              </a:rPr>
              <a:t>родственникам </a:t>
            </a:r>
            <a:r>
              <a:rPr lang="ru-RU" dirty="0">
                <a:solidFill>
                  <a:schemeClr val="tx1"/>
                </a:solidFill>
              </a:rPr>
              <a:t>или свойственникам в осуществлении предпринимательской </a:t>
            </a:r>
            <a:r>
              <a:rPr lang="ru-RU" dirty="0" smtClean="0">
                <a:solidFill>
                  <a:schemeClr val="tx1"/>
                </a:solidFill>
              </a:rPr>
              <a:t>деятельности</a:t>
            </a:r>
            <a:r>
              <a:rPr lang="ru-RU" dirty="0">
                <a:solidFill>
                  <a:schemeClr val="tx1"/>
                </a:solidFill>
              </a:rPr>
              <a:t>, используя служебное положение;</a:t>
            </a:r>
          </a:p>
          <a:p>
            <a:pPr indent="457200" algn="l">
              <a:lnSpc>
                <a:spcPct val="120000"/>
              </a:lnSpc>
            </a:pPr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dirty="0">
                <a:solidFill>
                  <a:srgbClr val="FF0000"/>
                </a:solidFill>
              </a:rPr>
              <a:t>быть представителем третьих лиц </a:t>
            </a:r>
            <a:r>
              <a:rPr lang="ru-RU" dirty="0">
                <a:solidFill>
                  <a:schemeClr val="tx1"/>
                </a:solidFill>
              </a:rPr>
              <a:t>по вопросам, связанным с </a:t>
            </a:r>
            <a:r>
              <a:rPr lang="ru-RU" dirty="0" smtClean="0">
                <a:solidFill>
                  <a:schemeClr val="tx1"/>
                </a:solidFill>
              </a:rPr>
              <a:t>деятельностью </a:t>
            </a:r>
            <a:r>
              <a:rPr lang="ru-RU" dirty="0">
                <a:solidFill>
                  <a:schemeClr val="tx1"/>
                </a:solidFill>
              </a:rPr>
              <a:t>государственного органа, иной организации, служащим (</a:t>
            </a:r>
            <a:r>
              <a:rPr lang="ru-RU" dirty="0" smtClean="0">
                <a:solidFill>
                  <a:schemeClr val="tx1"/>
                </a:solidFill>
              </a:rPr>
              <a:t>работником</a:t>
            </a:r>
            <a:r>
              <a:rPr lang="ru-RU" dirty="0">
                <a:solidFill>
                  <a:schemeClr val="tx1"/>
                </a:solidFill>
              </a:rPr>
              <a:t>) которого (которой) оно является, либо </a:t>
            </a:r>
            <a:r>
              <a:rPr lang="ru-RU" dirty="0" smtClean="0">
                <a:solidFill>
                  <a:schemeClr val="tx1"/>
                </a:solidFill>
              </a:rPr>
              <a:t>подчиненного (</a:t>
            </a:r>
            <a:r>
              <a:rPr lang="ru-RU" dirty="0">
                <a:solidFill>
                  <a:schemeClr val="tx1"/>
                </a:solidFill>
              </a:rPr>
              <a:t>подчиненной) и (или) подконтрольного (подконтрольной) ему (ей) </a:t>
            </a:r>
            <a:r>
              <a:rPr lang="ru-RU" dirty="0" smtClean="0">
                <a:solidFill>
                  <a:schemeClr val="tx1"/>
                </a:solidFill>
              </a:rPr>
              <a:t>государственного </a:t>
            </a:r>
            <a:r>
              <a:rPr lang="ru-RU" dirty="0">
                <a:solidFill>
                  <a:schemeClr val="tx1"/>
                </a:solidFill>
              </a:rPr>
              <a:t>органа, иной организации;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97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dirty="0">
                <a:solidFill>
                  <a:schemeClr val="tx1"/>
                </a:solidFill>
              </a:rPr>
              <a:t>В соответствии со ст. 17 Закона Республики Беларусь «О борьбе с коррупцией» государственное должностное лицо не вправе: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457200" algn="l">
              <a:lnSpc>
                <a:spcPct val="120000"/>
              </a:lnSpc>
            </a:pPr>
            <a:r>
              <a:rPr lang="ru-RU" sz="2400" dirty="0">
                <a:solidFill>
                  <a:schemeClr val="tx1"/>
                </a:solidFill>
              </a:rPr>
              <a:t>– </a:t>
            </a:r>
            <a:r>
              <a:rPr lang="ru-RU" sz="2400" dirty="0">
                <a:solidFill>
                  <a:srgbClr val="FF0000"/>
                </a:solidFill>
              </a:rPr>
              <a:t>совершать от имени государственных организаций </a:t>
            </a:r>
            <a:r>
              <a:rPr lang="ru-RU" sz="2400" dirty="0">
                <a:solidFill>
                  <a:schemeClr val="tx1"/>
                </a:solidFill>
              </a:rPr>
              <a:t>без согласования </a:t>
            </a:r>
            <a:r>
              <a:rPr lang="ru-RU" sz="2400" dirty="0" smtClean="0">
                <a:solidFill>
                  <a:schemeClr val="tx1"/>
                </a:solidFill>
              </a:rPr>
              <a:t>с государственными </a:t>
            </a:r>
            <a:r>
              <a:rPr lang="ru-RU" sz="2400" dirty="0">
                <a:solidFill>
                  <a:schemeClr val="tx1"/>
                </a:solidFill>
              </a:rPr>
              <a:t>органами (организациями), в подчинении (ведении) </a:t>
            </a:r>
            <a:r>
              <a:rPr lang="ru-RU" sz="2400" dirty="0" smtClean="0">
                <a:solidFill>
                  <a:schemeClr val="tx1"/>
                </a:solidFill>
              </a:rPr>
              <a:t>которых </a:t>
            </a:r>
            <a:r>
              <a:rPr lang="ru-RU" sz="2400" dirty="0">
                <a:solidFill>
                  <a:schemeClr val="tx1"/>
                </a:solidFill>
              </a:rPr>
              <a:t>они находятся (в состав которых они входят), </a:t>
            </a:r>
            <a:r>
              <a:rPr lang="ru-RU" sz="2400" dirty="0">
                <a:solidFill>
                  <a:srgbClr val="FF0000"/>
                </a:solidFill>
              </a:rPr>
              <a:t>сделки</a:t>
            </a:r>
            <a:r>
              <a:rPr lang="ru-RU" sz="2400" dirty="0">
                <a:solidFill>
                  <a:schemeClr val="tx1"/>
                </a:solidFill>
              </a:rPr>
              <a:t> с </a:t>
            </a:r>
            <a:r>
              <a:rPr lang="ru-RU" sz="2400" dirty="0" smtClean="0">
                <a:solidFill>
                  <a:schemeClr val="tx1"/>
                </a:solidFill>
              </a:rPr>
              <a:t>юридическими лицами</a:t>
            </a:r>
            <a:r>
              <a:rPr lang="ru-RU" sz="2400" dirty="0">
                <a:solidFill>
                  <a:schemeClr val="tx1"/>
                </a:solidFill>
              </a:rPr>
              <a:t>, собственниками имущества которых или аффилированными </a:t>
            </a:r>
            <a:r>
              <a:rPr lang="ru-RU" sz="2400" dirty="0" smtClean="0">
                <a:solidFill>
                  <a:schemeClr val="tx1"/>
                </a:solidFill>
              </a:rPr>
              <a:t>лицами которых </a:t>
            </a:r>
            <a:r>
              <a:rPr lang="ru-RU" sz="2400" dirty="0">
                <a:solidFill>
                  <a:schemeClr val="tx1"/>
                </a:solidFill>
              </a:rPr>
              <a:t>в соответствии с законодательными актами о хозяйственных </a:t>
            </a:r>
            <a:r>
              <a:rPr lang="ru-RU" sz="2400" dirty="0" smtClean="0">
                <a:solidFill>
                  <a:schemeClr val="tx1"/>
                </a:solidFill>
              </a:rPr>
              <a:t>обществах </a:t>
            </a:r>
            <a:r>
              <a:rPr lang="ru-RU" sz="2400" dirty="0">
                <a:solidFill>
                  <a:schemeClr val="tx1"/>
                </a:solidFill>
              </a:rPr>
              <a:t>являются его супруг (супруга), близкие родственники или </a:t>
            </a:r>
            <a:r>
              <a:rPr lang="ru-RU" sz="2400" dirty="0" smtClean="0">
                <a:solidFill>
                  <a:schemeClr val="tx1"/>
                </a:solidFill>
              </a:rPr>
              <a:t>свойственники</a:t>
            </a:r>
            <a:r>
              <a:rPr lang="ru-RU" sz="2400" dirty="0">
                <a:solidFill>
                  <a:schemeClr val="tx1"/>
                </a:solidFill>
              </a:rPr>
              <a:t>, а также с индивидуальными предпринимателями, являющимися </a:t>
            </a:r>
            <a:r>
              <a:rPr lang="ru-RU" sz="2400" dirty="0" smtClean="0">
                <a:solidFill>
                  <a:schemeClr val="tx1"/>
                </a:solidFill>
              </a:rPr>
              <a:t>его супругом </a:t>
            </a:r>
            <a:r>
              <a:rPr lang="ru-RU" sz="2400" dirty="0">
                <a:solidFill>
                  <a:schemeClr val="tx1"/>
                </a:solidFill>
              </a:rPr>
              <a:t>(супругой), близкими родственниками или свойственниками, </a:t>
            </a:r>
            <a:r>
              <a:rPr lang="ru-RU" sz="2400" dirty="0" smtClean="0">
                <a:solidFill>
                  <a:schemeClr val="tx1"/>
                </a:solidFill>
              </a:rPr>
              <a:t>а равно </a:t>
            </a:r>
            <a:r>
              <a:rPr lang="ru-RU" sz="2400" dirty="0">
                <a:solidFill>
                  <a:schemeClr val="tx1"/>
                </a:solidFill>
              </a:rPr>
              <a:t>поручать без указанного согласования совершение таких сделок </a:t>
            </a:r>
            <a:r>
              <a:rPr lang="ru-RU" sz="2400" dirty="0" smtClean="0">
                <a:solidFill>
                  <a:schemeClr val="tx1"/>
                </a:solidFill>
              </a:rPr>
              <a:t>иным должностным </a:t>
            </a:r>
            <a:r>
              <a:rPr lang="ru-RU" sz="2400" dirty="0">
                <a:solidFill>
                  <a:schemeClr val="tx1"/>
                </a:solidFill>
              </a:rPr>
              <a:t>лицам;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58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/>
              <a:t>В соответствии со ст. 17 Закона Республики Беларусь «О борьбе с коррупцией» государственное должностное лицо не вправе: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457200" algn="l">
              <a:lnSpc>
                <a:spcPct val="120000"/>
              </a:lnSpc>
            </a:pPr>
            <a:r>
              <a:rPr lang="ru-RU" sz="2300" dirty="0" smtClean="0">
                <a:solidFill>
                  <a:schemeClr val="tx1"/>
                </a:solidFill>
              </a:rPr>
              <a:t>– </a:t>
            </a:r>
            <a:r>
              <a:rPr lang="ru-RU" sz="2300" dirty="0">
                <a:solidFill>
                  <a:srgbClr val="FF0000"/>
                </a:solidFill>
              </a:rPr>
              <a:t>принимать участие </a:t>
            </a:r>
            <a:r>
              <a:rPr lang="ru-RU" sz="2300" dirty="0">
                <a:solidFill>
                  <a:schemeClr val="tx1"/>
                </a:solidFill>
              </a:rPr>
              <a:t>лично или через иных лиц в управлении </a:t>
            </a:r>
            <a:r>
              <a:rPr lang="ru-RU" sz="2300" dirty="0" smtClean="0">
                <a:solidFill>
                  <a:srgbClr val="FF0000"/>
                </a:solidFill>
              </a:rPr>
              <a:t>коммерческой </a:t>
            </a:r>
            <a:r>
              <a:rPr lang="ru-RU" sz="2300" dirty="0">
                <a:solidFill>
                  <a:srgbClr val="FF0000"/>
                </a:solidFill>
              </a:rPr>
              <a:t>организацией</a:t>
            </a:r>
            <a:r>
              <a:rPr lang="ru-RU" sz="2300" dirty="0">
                <a:solidFill>
                  <a:schemeClr val="tx1"/>
                </a:solidFill>
              </a:rPr>
              <a:t>, за исключением случаев, предусмотренных законом</a:t>
            </a:r>
            <a:r>
              <a:rPr lang="ru-RU" sz="2300" dirty="0" smtClean="0">
                <a:solidFill>
                  <a:schemeClr val="tx1"/>
                </a:solidFill>
              </a:rPr>
              <a:t>;</a:t>
            </a:r>
          </a:p>
          <a:p>
            <a:pPr indent="457200" algn="l">
              <a:lnSpc>
                <a:spcPct val="120000"/>
              </a:lnSpc>
            </a:pPr>
            <a:r>
              <a:rPr lang="ru-RU" sz="2300" dirty="0">
                <a:solidFill>
                  <a:schemeClr val="tx1"/>
                </a:solidFill>
              </a:rPr>
              <a:t>– </a:t>
            </a:r>
            <a:r>
              <a:rPr lang="ru-RU" sz="2300" dirty="0">
                <a:solidFill>
                  <a:srgbClr val="FF0000"/>
                </a:solidFill>
              </a:rPr>
              <a:t>иметь счета в иностранных банках</a:t>
            </a:r>
            <a:r>
              <a:rPr lang="ru-RU" sz="2300" dirty="0">
                <a:solidFill>
                  <a:schemeClr val="tx1"/>
                </a:solidFill>
              </a:rPr>
              <a:t>, за исключением случаев </a:t>
            </a:r>
            <a:r>
              <a:rPr lang="ru-RU" sz="2300" dirty="0" smtClean="0">
                <a:solidFill>
                  <a:schemeClr val="tx1"/>
                </a:solidFill>
              </a:rPr>
              <a:t>выполнения </a:t>
            </a:r>
            <a:r>
              <a:rPr lang="ru-RU" sz="2300" dirty="0">
                <a:solidFill>
                  <a:schemeClr val="tx1"/>
                </a:solidFill>
              </a:rPr>
              <a:t>государственных функций в иностранных государствах и иных </a:t>
            </a:r>
            <a:r>
              <a:rPr lang="ru-RU" sz="2300" dirty="0" smtClean="0">
                <a:solidFill>
                  <a:schemeClr val="tx1"/>
                </a:solidFill>
              </a:rPr>
              <a:t>случаев</a:t>
            </a:r>
            <a:r>
              <a:rPr lang="ru-RU" sz="2300" dirty="0">
                <a:solidFill>
                  <a:schemeClr val="tx1"/>
                </a:solidFill>
              </a:rPr>
              <a:t>, установленных законодательными актами;</a:t>
            </a:r>
          </a:p>
          <a:p>
            <a:pPr indent="457200" algn="l">
              <a:lnSpc>
                <a:spcPct val="120000"/>
              </a:lnSpc>
            </a:pPr>
            <a:r>
              <a:rPr lang="ru-RU" sz="2300" dirty="0">
                <a:solidFill>
                  <a:schemeClr val="tx1"/>
                </a:solidFill>
              </a:rPr>
              <a:t>– выполнять имеющие отношение к служебной (трудовой) </a:t>
            </a:r>
            <a:r>
              <a:rPr lang="ru-RU" sz="2300" dirty="0" smtClean="0">
                <a:solidFill>
                  <a:schemeClr val="tx1"/>
                </a:solidFill>
              </a:rPr>
              <a:t>деятельности </a:t>
            </a:r>
            <a:r>
              <a:rPr lang="ru-RU" sz="2300" dirty="0">
                <a:solidFill>
                  <a:schemeClr val="tx1"/>
                </a:solidFill>
              </a:rPr>
              <a:t>указания и поручения </a:t>
            </a:r>
            <a:r>
              <a:rPr lang="ru-RU" sz="2300" dirty="0">
                <a:solidFill>
                  <a:srgbClr val="FF0000"/>
                </a:solidFill>
              </a:rPr>
              <a:t>политической партии, иного общественного </a:t>
            </a:r>
            <a:r>
              <a:rPr lang="ru-RU" sz="2300" dirty="0" smtClean="0">
                <a:solidFill>
                  <a:srgbClr val="FF0000"/>
                </a:solidFill>
              </a:rPr>
              <a:t>объединения</a:t>
            </a:r>
            <a:r>
              <a:rPr lang="ru-RU" sz="2300" dirty="0">
                <a:solidFill>
                  <a:schemeClr val="tx1"/>
                </a:solidFill>
              </a:rPr>
              <a:t>, членом которой (которого) оно является (за </a:t>
            </a:r>
            <a:r>
              <a:rPr lang="ru-RU" sz="2300" dirty="0" smtClean="0">
                <a:solidFill>
                  <a:schemeClr val="tx1"/>
                </a:solidFill>
              </a:rPr>
              <a:t>исключением депутатов </a:t>
            </a:r>
            <a:r>
              <a:rPr lang="ru-RU" sz="2300" dirty="0">
                <a:solidFill>
                  <a:schemeClr val="tx1"/>
                </a:solidFill>
              </a:rPr>
              <a:t>Палаты представителей и членов Совета Республики </a:t>
            </a:r>
            <a:r>
              <a:rPr lang="ru-RU" sz="2300" dirty="0" smtClean="0">
                <a:solidFill>
                  <a:schemeClr val="tx1"/>
                </a:solidFill>
              </a:rPr>
              <a:t>Национального </a:t>
            </a:r>
            <a:r>
              <a:rPr lang="ru-RU" sz="2300" dirty="0">
                <a:solidFill>
                  <a:schemeClr val="tx1"/>
                </a:solidFill>
              </a:rPr>
              <a:t>собрания Республики Беларусь, депутатов местных Советов депутатов</a:t>
            </a:r>
            <a:r>
              <a:rPr lang="ru-RU" sz="2300" dirty="0" smtClean="0">
                <a:solidFill>
                  <a:schemeClr val="tx1"/>
                </a:solidFill>
              </a:rPr>
              <a:t>),</a:t>
            </a:r>
            <a:endParaRPr lang="ru-RU" sz="23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14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9675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Меры предупреждения: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566124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457200" indent="457200" algn="l">
              <a:buFont typeface="Wingdings" pitchFamily="2" charset="2"/>
              <a:buChar char="q"/>
            </a:pPr>
            <a:r>
              <a:rPr lang="ru-RU" sz="4000" dirty="0" smtClean="0">
                <a:solidFill>
                  <a:schemeClr val="tx1"/>
                </a:solidFill>
              </a:rPr>
              <a:t>прозрачность публичных </a:t>
            </a:r>
            <a:r>
              <a:rPr lang="ru-RU" sz="4000" dirty="0">
                <a:solidFill>
                  <a:schemeClr val="tx1"/>
                </a:solidFill>
              </a:rPr>
              <a:t>и частных институтов управления, </a:t>
            </a:r>
            <a:endParaRPr lang="ru-RU" sz="4000" dirty="0" smtClean="0">
              <a:solidFill>
                <a:schemeClr val="tx1"/>
              </a:solidFill>
            </a:endParaRPr>
          </a:p>
          <a:p>
            <a:pPr marL="457200" indent="457200" algn="l">
              <a:buFont typeface="Wingdings" pitchFamily="2" charset="2"/>
              <a:buChar char="q"/>
            </a:pPr>
            <a:r>
              <a:rPr lang="ru-RU" sz="4000" dirty="0" smtClean="0">
                <a:solidFill>
                  <a:schemeClr val="tx1"/>
                </a:solidFill>
              </a:rPr>
              <a:t>усиление антикоррупционного </a:t>
            </a:r>
            <a:r>
              <a:rPr lang="ru-RU" sz="4000" dirty="0">
                <a:solidFill>
                  <a:schemeClr val="tx1"/>
                </a:solidFill>
              </a:rPr>
              <a:t>финансового контроля и отчетности, </a:t>
            </a:r>
            <a:endParaRPr lang="ru-RU" sz="4000" dirty="0" smtClean="0">
              <a:solidFill>
                <a:schemeClr val="tx1"/>
              </a:solidFill>
            </a:endParaRPr>
          </a:p>
          <a:p>
            <a:pPr marL="457200" indent="457200" algn="l">
              <a:buFont typeface="Wingdings" pitchFamily="2" charset="2"/>
              <a:buChar char="q"/>
            </a:pPr>
            <a:r>
              <a:rPr lang="ru-RU" sz="4000" dirty="0">
                <a:solidFill>
                  <a:schemeClr val="tx1"/>
                </a:solidFill>
              </a:rPr>
              <a:t>р</a:t>
            </a:r>
            <a:r>
              <a:rPr lang="ru-RU" sz="4000" dirty="0" smtClean="0">
                <a:solidFill>
                  <a:schemeClr val="tx1"/>
                </a:solidFill>
              </a:rPr>
              <a:t>азвитие этических </a:t>
            </a:r>
            <a:r>
              <a:rPr lang="ru-RU" sz="4000" dirty="0">
                <a:solidFill>
                  <a:schemeClr val="tx1"/>
                </a:solidFill>
              </a:rPr>
              <a:t>кодексов и правил поведения должностных </a:t>
            </a:r>
            <a:r>
              <a:rPr lang="ru-RU" sz="4000" dirty="0" smtClean="0">
                <a:solidFill>
                  <a:schemeClr val="tx1"/>
                </a:solidFill>
              </a:rPr>
              <a:t>лиц, </a:t>
            </a:r>
          </a:p>
          <a:p>
            <a:pPr marL="457200" indent="457200" algn="l">
              <a:buFont typeface="Wingdings" pitchFamily="2" charset="2"/>
              <a:buChar char="q"/>
            </a:pPr>
            <a:r>
              <a:rPr lang="ru-RU" sz="4000" dirty="0" smtClean="0">
                <a:solidFill>
                  <a:schemeClr val="tx1"/>
                </a:solidFill>
              </a:rPr>
              <a:t>развитие </a:t>
            </a:r>
            <a:r>
              <a:rPr lang="ru-RU" sz="4000" dirty="0">
                <a:solidFill>
                  <a:schemeClr val="tx1"/>
                </a:solidFill>
              </a:rPr>
              <a:t>и поощрение инициатив гражданского </a:t>
            </a:r>
            <a:r>
              <a:rPr lang="ru-RU" sz="4000" dirty="0" smtClean="0">
                <a:solidFill>
                  <a:schemeClr val="tx1"/>
                </a:solidFill>
              </a:rPr>
              <a:t>общества.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1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84482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dirty="0"/>
              <a:t>В соответствии со ст. 17 Закона Республики Беларусь «О борьбе с коррупцией» государственное должностное лицо не вправе</a:t>
            </a:r>
            <a:r>
              <a:rPr lang="ru-RU" dirty="0"/>
              <a:t>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844824"/>
            <a:ext cx="9144000" cy="501317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457200" indent="-457200" algn="l"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</a:rPr>
              <a:t>использовать </a:t>
            </a:r>
            <a:r>
              <a:rPr lang="ru-RU" sz="2800" dirty="0">
                <a:solidFill>
                  <a:schemeClr val="tx1"/>
                </a:solidFill>
              </a:rPr>
              <a:t>служебное положение </a:t>
            </a:r>
            <a:r>
              <a:rPr lang="ru-RU" sz="2800" dirty="0">
                <a:solidFill>
                  <a:srgbClr val="FF0000"/>
                </a:solidFill>
              </a:rPr>
              <a:t>в интересах политических партий, религиозных организаций, иных юридических лиц, а также физических лиц</a:t>
            </a:r>
            <a:r>
              <a:rPr lang="ru-RU" sz="2800" dirty="0">
                <a:solidFill>
                  <a:schemeClr val="tx1"/>
                </a:solidFill>
              </a:rPr>
              <a:t>, если это расходится с интересами государственной службы</a:t>
            </a:r>
            <a:r>
              <a:rPr lang="ru-RU" sz="2800" dirty="0" smtClean="0">
                <a:solidFill>
                  <a:schemeClr val="tx1"/>
                </a:solidFill>
              </a:rPr>
              <a:t>;</a:t>
            </a:r>
          </a:p>
          <a:p>
            <a:pPr marL="457200" indent="-457200" algn="l">
              <a:buFontTx/>
              <a:buChar char="-"/>
            </a:pPr>
            <a:r>
              <a:rPr lang="ru-RU" sz="2800" dirty="0" smtClean="0">
                <a:solidFill>
                  <a:srgbClr val="FF0000"/>
                </a:solidFill>
              </a:rPr>
              <a:t>принимать </a:t>
            </a:r>
            <a:r>
              <a:rPr lang="ru-RU" sz="2800" dirty="0">
                <a:solidFill>
                  <a:srgbClr val="FF0000"/>
                </a:solidFill>
              </a:rPr>
              <a:t>имущество (подарки), </a:t>
            </a:r>
            <a:r>
              <a:rPr lang="ru-RU" sz="2800" dirty="0">
                <a:solidFill>
                  <a:schemeClr val="tx1"/>
                </a:solidFill>
              </a:rPr>
              <a:t>за исключением сувениров, </a:t>
            </a:r>
            <a:r>
              <a:rPr lang="ru-RU" sz="2800" dirty="0" smtClean="0">
                <a:solidFill>
                  <a:schemeClr val="tx1"/>
                </a:solidFill>
              </a:rPr>
              <a:t>вручаемых </a:t>
            </a:r>
            <a:r>
              <a:rPr lang="ru-RU" sz="2800" dirty="0">
                <a:solidFill>
                  <a:schemeClr val="tx1"/>
                </a:solidFill>
              </a:rPr>
              <a:t>при проведении протокольных и иных официальных мероприятий, </a:t>
            </a:r>
            <a:r>
              <a:rPr lang="ru-RU" sz="2800" dirty="0" smtClean="0">
                <a:solidFill>
                  <a:schemeClr val="tx1"/>
                </a:solidFill>
              </a:rPr>
              <a:t>или получать </a:t>
            </a:r>
            <a:r>
              <a:rPr lang="ru-RU" sz="2800" dirty="0">
                <a:solidFill>
                  <a:schemeClr val="tx1"/>
                </a:solidFill>
              </a:rPr>
              <a:t>другую выгоду для себя или для третьих лиц в виде работы, </a:t>
            </a:r>
            <a:r>
              <a:rPr lang="ru-RU" sz="2800" dirty="0" smtClean="0">
                <a:solidFill>
                  <a:schemeClr val="tx1"/>
                </a:solidFill>
              </a:rPr>
              <a:t>услуги в </a:t>
            </a:r>
            <a:r>
              <a:rPr lang="ru-RU" sz="2800" dirty="0">
                <a:solidFill>
                  <a:schemeClr val="tx1"/>
                </a:solidFill>
              </a:rPr>
              <a:t>связи с исполнением служебных (трудовых) обязанностей;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43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dirty="0"/>
              <a:t>В соответствии со ст. 17 Закона Республики Беларусь «О борьбе с коррупцией» государственное должностное лицо не вправе</a:t>
            </a:r>
            <a:r>
              <a:rPr lang="ru-RU" dirty="0"/>
              <a:t>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457200" algn="l"/>
            <a:r>
              <a:rPr lang="ru-RU" sz="2200" dirty="0">
                <a:solidFill>
                  <a:schemeClr val="tx1"/>
                </a:solidFill>
              </a:rPr>
              <a:t>– </a:t>
            </a:r>
            <a:r>
              <a:rPr lang="ru-RU" sz="2200" dirty="0">
                <a:solidFill>
                  <a:srgbClr val="FF0000"/>
                </a:solidFill>
              </a:rPr>
              <a:t>осуществлять поездки за счет физических и (или) юридических </a:t>
            </a:r>
            <a:r>
              <a:rPr lang="ru-RU" sz="2200" dirty="0" smtClean="0">
                <a:solidFill>
                  <a:srgbClr val="FF0000"/>
                </a:solidFill>
              </a:rPr>
              <a:t>лиц</a:t>
            </a:r>
            <a:r>
              <a:rPr lang="ru-RU" sz="2200" dirty="0" smtClean="0">
                <a:solidFill>
                  <a:schemeClr val="tx1"/>
                </a:solidFill>
              </a:rPr>
              <a:t>, отношения </a:t>
            </a:r>
            <a:r>
              <a:rPr lang="ru-RU" sz="2200" dirty="0">
                <a:solidFill>
                  <a:schemeClr val="tx1"/>
                </a:solidFill>
              </a:rPr>
              <a:t>с которыми входят в вопросы его служебной (трудовой) </a:t>
            </a:r>
            <a:r>
              <a:rPr lang="ru-RU" sz="2200" dirty="0" smtClean="0">
                <a:solidFill>
                  <a:schemeClr val="tx1"/>
                </a:solidFill>
              </a:rPr>
              <a:t>деятельности</a:t>
            </a:r>
            <a:r>
              <a:rPr lang="ru-RU" sz="2200" dirty="0">
                <a:solidFill>
                  <a:schemeClr val="tx1"/>
                </a:solidFill>
              </a:rPr>
              <a:t>, за исключением следующих поездок: служебных командировок</a:t>
            </a:r>
            <a:r>
              <a:rPr lang="ru-RU" sz="2200" dirty="0" smtClean="0">
                <a:solidFill>
                  <a:schemeClr val="tx1"/>
                </a:solidFill>
              </a:rPr>
              <a:t>; по </a:t>
            </a:r>
            <a:r>
              <a:rPr lang="ru-RU" sz="2200" dirty="0">
                <a:solidFill>
                  <a:schemeClr val="tx1"/>
                </a:solidFill>
              </a:rPr>
              <a:t>приглашению супруга (супруги), близких родственников или </a:t>
            </a:r>
            <a:r>
              <a:rPr lang="ru-RU" sz="2200" dirty="0" smtClean="0">
                <a:solidFill>
                  <a:schemeClr val="tx1"/>
                </a:solidFill>
              </a:rPr>
              <a:t>свойственников</a:t>
            </a:r>
            <a:r>
              <a:rPr lang="ru-RU" sz="2200" dirty="0">
                <a:solidFill>
                  <a:schemeClr val="tx1"/>
                </a:solidFill>
              </a:rPr>
              <a:t>; осуществляемых в соответствии с международными договорами </a:t>
            </a:r>
            <a:r>
              <a:rPr lang="ru-RU" sz="2200" dirty="0" smtClean="0">
                <a:solidFill>
                  <a:schemeClr val="tx1"/>
                </a:solidFill>
              </a:rPr>
              <a:t>Республики </a:t>
            </a:r>
            <a:r>
              <a:rPr lang="ru-RU" sz="2200" dirty="0">
                <a:solidFill>
                  <a:schemeClr val="tx1"/>
                </a:solidFill>
              </a:rPr>
              <a:t>Беларусь или по договоренности между государственными </a:t>
            </a:r>
            <a:r>
              <a:rPr lang="ru-RU" sz="2200" dirty="0" smtClean="0">
                <a:solidFill>
                  <a:schemeClr val="tx1"/>
                </a:solidFill>
              </a:rPr>
              <a:t>органами </a:t>
            </a:r>
            <a:r>
              <a:rPr lang="ru-RU" sz="2200" dirty="0">
                <a:solidFill>
                  <a:schemeClr val="tx1"/>
                </a:solidFill>
              </a:rPr>
              <a:t>Республики Беларусь и органами иностранных государств за счет </a:t>
            </a:r>
            <a:r>
              <a:rPr lang="ru-RU" sz="2200" dirty="0" smtClean="0">
                <a:solidFill>
                  <a:schemeClr val="tx1"/>
                </a:solidFill>
              </a:rPr>
              <a:t>средств соответствующих </a:t>
            </a:r>
            <a:r>
              <a:rPr lang="ru-RU" sz="2200" dirty="0">
                <a:solidFill>
                  <a:schemeClr val="tx1"/>
                </a:solidFill>
              </a:rPr>
              <a:t>государственных органов и (или) международных </a:t>
            </a:r>
            <a:r>
              <a:rPr lang="ru-RU" sz="2200" dirty="0" smtClean="0">
                <a:solidFill>
                  <a:schemeClr val="tx1"/>
                </a:solidFill>
              </a:rPr>
              <a:t>организаций</a:t>
            </a:r>
            <a:r>
              <a:rPr lang="ru-RU" sz="2200" dirty="0">
                <a:solidFill>
                  <a:schemeClr val="tx1"/>
                </a:solidFill>
              </a:rPr>
              <a:t>; осуществляемых с согласия вышестоящего должностного лица </a:t>
            </a:r>
            <a:r>
              <a:rPr lang="ru-RU" sz="2200" dirty="0" smtClean="0">
                <a:solidFill>
                  <a:schemeClr val="tx1"/>
                </a:solidFill>
              </a:rPr>
              <a:t>либо коллегиального </a:t>
            </a:r>
            <a:r>
              <a:rPr lang="ru-RU" sz="2200" dirty="0">
                <a:solidFill>
                  <a:schemeClr val="tx1"/>
                </a:solidFill>
              </a:rPr>
              <a:t>органа управления для участия в международных и </a:t>
            </a:r>
            <a:r>
              <a:rPr lang="ru-RU" sz="2200" dirty="0" smtClean="0">
                <a:solidFill>
                  <a:schemeClr val="tx1"/>
                </a:solidFill>
              </a:rPr>
              <a:t>зарубежных </a:t>
            </a:r>
            <a:r>
              <a:rPr lang="ru-RU" sz="2200" dirty="0">
                <a:solidFill>
                  <a:schemeClr val="tx1"/>
                </a:solidFill>
              </a:rPr>
              <a:t>научных, спортивных, творческих и иных мероприятиях за счет </a:t>
            </a:r>
            <a:r>
              <a:rPr lang="ru-RU" sz="2200" dirty="0" smtClean="0">
                <a:solidFill>
                  <a:schemeClr val="tx1"/>
                </a:solidFill>
              </a:rPr>
              <a:t>средств общественных </a:t>
            </a:r>
            <a:r>
              <a:rPr lang="ru-RU" sz="2200" dirty="0">
                <a:solidFill>
                  <a:schemeClr val="tx1"/>
                </a:solidFill>
              </a:rPr>
              <a:t>объединений (фондов), в том числе поездок, </a:t>
            </a:r>
            <a:r>
              <a:rPr lang="ru-RU" sz="2200" dirty="0" smtClean="0">
                <a:solidFill>
                  <a:schemeClr val="tx1"/>
                </a:solidFill>
              </a:rPr>
              <a:t>осуществляемых в </a:t>
            </a:r>
            <a:r>
              <a:rPr lang="ru-RU" sz="2200" dirty="0">
                <a:solidFill>
                  <a:schemeClr val="tx1"/>
                </a:solidFill>
              </a:rPr>
              <a:t>рамках уставной деятельности таких общественных объединений (фондов</a:t>
            </a:r>
            <a:r>
              <a:rPr lang="ru-RU" sz="2200" dirty="0" smtClean="0">
                <a:solidFill>
                  <a:schemeClr val="tx1"/>
                </a:solidFill>
              </a:rPr>
              <a:t>) по </a:t>
            </a:r>
            <a:r>
              <a:rPr lang="ru-RU" sz="2200" dirty="0">
                <a:solidFill>
                  <a:schemeClr val="tx1"/>
                </a:solidFill>
              </a:rPr>
              <a:t>приглашениям и за счет зарубежных партнеров;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17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В соответствии со ст. 17 Закона Республики Беларусь «О борьбе с коррупцией» государственное должностное лицо не </a:t>
            </a:r>
            <a:r>
              <a:rPr lang="ru-RU" sz="3200" dirty="0"/>
              <a:t>вправе: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indent="457200" algn="l"/>
            <a:r>
              <a:rPr lang="ru-RU" dirty="0">
                <a:solidFill>
                  <a:schemeClr val="tx1"/>
                </a:solidFill>
              </a:rPr>
              <a:t>– использовать во внеслужебных целях средства финансового, </a:t>
            </a:r>
            <a:r>
              <a:rPr lang="ru-RU" dirty="0" smtClean="0">
                <a:solidFill>
                  <a:schemeClr val="tx1"/>
                </a:solidFill>
              </a:rPr>
              <a:t>материально-технического </a:t>
            </a:r>
            <a:r>
              <a:rPr lang="ru-RU" dirty="0">
                <a:solidFill>
                  <a:schemeClr val="tx1"/>
                </a:solidFill>
              </a:rPr>
              <a:t>и информационного обеспечения, другое </a:t>
            </a:r>
            <a:r>
              <a:rPr lang="ru-RU" dirty="0" smtClean="0">
                <a:solidFill>
                  <a:schemeClr val="tx1"/>
                </a:solidFill>
              </a:rPr>
              <a:t>имущество государственного </a:t>
            </a:r>
            <a:r>
              <a:rPr lang="ru-RU" dirty="0">
                <a:solidFill>
                  <a:schemeClr val="tx1"/>
                </a:solidFill>
              </a:rPr>
              <a:t>органа, организации и информацию, </a:t>
            </a:r>
            <a:r>
              <a:rPr lang="ru-RU" dirty="0" smtClean="0">
                <a:solidFill>
                  <a:schemeClr val="tx1"/>
                </a:solidFill>
              </a:rPr>
              <a:t>распространение и </a:t>
            </a:r>
            <a:r>
              <a:rPr lang="ru-RU" dirty="0">
                <a:solidFill>
                  <a:schemeClr val="tx1"/>
                </a:solidFill>
              </a:rPr>
              <a:t>(или) </a:t>
            </a:r>
            <a:r>
              <a:rPr lang="ru-RU" dirty="0" smtClean="0">
                <a:solidFill>
                  <a:schemeClr val="tx1"/>
                </a:solidFill>
              </a:rPr>
              <a:t>предоставление </a:t>
            </a:r>
            <a:r>
              <a:rPr lang="ru-RU" dirty="0">
                <a:solidFill>
                  <a:schemeClr val="tx1"/>
                </a:solidFill>
              </a:rPr>
              <a:t>которой ограничено, полученные при исполнении </a:t>
            </a:r>
            <a:r>
              <a:rPr lang="ru-RU" dirty="0" smtClean="0">
                <a:solidFill>
                  <a:schemeClr val="tx1"/>
                </a:solidFill>
              </a:rPr>
              <a:t>им служебных </a:t>
            </a:r>
            <a:r>
              <a:rPr lang="ru-RU" dirty="0">
                <a:solidFill>
                  <a:schemeClr val="tx1"/>
                </a:solidFill>
              </a:rPr>
              <a:t>(трудовых) обязанностей.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66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9675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/>
              <a:t>В соответствии со ст. 17 Закона Республики Беларусь «О борьбе с коррупцией</a:t>
            </a:r>
            <a:r>
              <a:rPr lang="ru-RU" sz="3200" dirty="0" smtClean="0"/>
              <a:t>»: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566124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Государственные служащие, сотрудники </a:t>
            </a:r>
            <a:r>
              <a:rPr lang="ru-RU" dirty="0" smtClean="0">
                <a:solidFill>
                  <a:schemeClr val="tx1"/>
                </a:solidFill>
              </a:rPr>
              <a:t>СК РБ, ГКСЭ, </a:t>
            </a:r>
            <a:r>
              <a:rPr lang="ru-RU" dirty="0">
                <a:solidFill>
                  <a:schemeClr val="tx1"/>
                </a:solidFill>
              </a:rPr>
              <a:t>военнослужащие, лица рядового и начальствующего состава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ОВД, </a:t>
            </a:r>
            <a:r>
              <a:rPr lang="ru-RU" dirty="0">
                <a:solidFill>
                  <a:schemeClr val="tx1"/>
                </a:solidFill>
              </a:rPr>
              <a:t>органов и подразделений по чрезвычайным </a:t>
            </a:r>
            <a:r>
              <a:rPr lang="ru-RU" dirty="0" smtClean="0">
                <a:solidFill>
                  <a:schemeClr val="tx1"/>
                </a:solidFill>
              </a:rPr>
              <a:t>ситуациям</a:t>
            </a:r>
            <a:r>
              <a:rPr lang="ru-RU" dirty="0">
                <a:solidFill>
                  <a:schemeClr val="tx1"/>
                </a:solidFill>
              </a:rPr>
              <a:t>, органов финансовых расследований </a:t>
            </a:r>
            <a:r>
              <a:rPr lang="ru-RU" dirty="0" smtClean="0">
                <a:solidFill>
                  <a:schemeClr val="tx1"/>
                </a:solidFill>
              </a:rPr>
              <a:t>КГК РБ, </a:t>
            </a:r>
            <a:r>
              <a:rPr lang="ru-RU" dirty="0">
                <a:solidFill>
                  <a:schemeClr val="tx1"/>
                </a:solidFill>
              </a:rPr>
              <a:t>а также руководители, их заместители и </a:t>
            </a:r>
            <a:r>
              <a:rPr lang="ru-RU" dirty="0" smtClean="0">
                <a:solidFill>
                  <a:schemeClr val="tx1"/>
                </a:solidFill>
              </a:rPr>
              <a:t>главные бухгалтеры </a:t>
            </a:r>
            <a:r>
              <a:rPr lang="ru-RU" dirty="0">
                <a:solidFill>
                  <a:schemeClr val="tx1"/>
                </a:solidFill>
              </a:rPr>
              <a:t>государственных организаций и организаций, в уставных </a:t>
            </a:r>
            <a:r>
              <a:rPr lang="ru-RU" dirty="0" smtClean="0">
                <a:solidFill>
                  <a:schemeClr val="tx1"/>
                </a:solidFill>
              </a:rPr>
              <a:t>фондах которых </a:t>
            </a:r>
            <a:r>
              <a:rPr lang="ru-RU" dirty="0">
                <a:solidFill>
                  <a:schemeClr val="tx1"/>
                </a:solidFill>
              </a:rPr>
              <a:t>50 и более процентов долей (акций) находится в собственности </a:t>
            </a:r>
            <a:r>
              <a:rPr lang="ru-RU" dirty="0" smtClean="0">
                <a:solidFill>
                  <a:schemeClr val="tx1"/>
                </a:solidFill>
              </a:rPr>
              <a:t>государства </a:t>
            </a:r>
            <a:r>
              <a:rPr lang="ru-RU" dirty="0">
                <a:solidFill>
                  <a:schemeClr val="tx1"/>
                </a:solidFill>
              </a:rPr>
              <a:t>и (или) его административно-территориальных единиц, </a:t>
            </a:r>
            <a:r>
              <a:rPr lang="ru-RU" dirty="0">
                <a:solidFill>
                  <a:srgbClr val="FF0000"/>
                </a:solidFill>
              </a:rPr>
              <a:t>не </a:t>
            </a:r>
            <a:r>
              <a:rPr lang="ru-RU" dirty="0" smtClean="0">
                <a:solidFill>
                  <a:srgbClr val="FF0000"/>
                </a:solidFill>
              </a:rPr>
              <a:t>вправе выполнять </a:t>
            </a:r>
            <a:r>
              <a:rPr lang="ru-RU" dirty="0">
                <a:solidFill>
                  <a:srgbClr val="FF0000"/>
                </a:solidFill>
              </a:rPr>
              <a:t>иную оплачиваемую работу</a:t>
            </a:r>
            <a:r>
              <a:rPr lang="ru-RU" dirty="0">
                <a:solidFill>
                  <a:schemeClr val="tx1"/>
                </a:solidFill>
              </a:rPr>
              <a:t>, не связанную с исполнением </a:t>
            </a:r>
            <a:r>
              <a:rPr lang="ru-RU" dirty="0" smtClean="0">
                <a:solidFill>
                  <a:schemeClr val="tx1"/>
                </a:solidFill>
              </a:rPr>
              <a:t>служебных </a:t>
            </a:r>
            <a:r>
              <a:rPr lang="ru-RU" dirty="0">
                <a:solidFill>
                  <a:schemeClr val="tx1"/>
                </a:solidFill>
              </a:rPr>
              <a:t>(трудовых) обязанностей по месту основной службы (работы) (</a:t>
            </a:r>
            <a:r>
              <a:rPr lang="ru-RU" dirty="0" smtClean="0">
                <a:solidFill>
                  <a:srgbClr val="FF0000"/>
                </a:solidFill>
              </a:rPr>
              <a:t>кроме педагогической </a:t>
            </a:r>
            <a:r>
              <a:rPr lang="ru-RU" dirty="0">
                <a:solidFill>
                  <a:schemeClr val="tx1"/>
                </a:solidFill>
              </a:rPr>
              <a:t>(в части реализации содержания образовательных программ</a:t>
            </a:r>
            <a:r>
              <a:rPr lang="ru-RU" dirty="0" smtClean="0">
                <a:solidFill>
                  <a:schemeClr val="tx1"/>
                </a:solidFill>
              </a:rPr>
              <a:t>), </a:t>
            </a:r>
            <a:r>
              <a:rPr lang="ru-RU" dirty="0" smtClean="0">
                <a:solidFill>
                  <a:srgbClr val="FF0000"/>
                </a:solidFill>
              </a:rPr>
              <a:t>научной</a:t>
            </a:r>
            <a:r>
              <a:rPr lang="ru-RU" dirty="0">
                <a:solidFill>
                  <a:srgbClr val="FF0000"/>
                </a:solidFill>
              </a:rPr>
              <a:t>, культурной, творческой деятельности и медицинской практики</a:t>
            </a:r>
            <a:r>
              <a:rPr lang="ru-RU" dirty="0">
                <a:solidFill>
                  <a:schemeClr val="tx1"/>
                </a:solidFill>
              </a:rPr>
              <a:t>),</a:t>
            </a:r>
          </a:p>
          <a:p>
            <a:r>
              <a:rPr lang="ru-RU" dirty="0">
                <a:solidFill>
                  <a:schemeClr val="tx1"/>
                </a:solidFill>
              </a:rPr>
              <a:t>если иное не установлено Конституцией Республики Беларусь и иными </a:t>
            </a:r>
            <a:r>
              <a:rPr lang="ru-RU" dirty="0" smtClean="0">
                <a:solidFill>
                  <a:schemeClr val="tx1"/>
                </a:solidFill>
              </a:rPr>
              <a:t>законодательными </a:t>
            </a:r>
            <a:r>
              <a:rPr lang="ru-RU" dirty="0">
                <a:solidFill>
                  <a:schemeClr val="tx1"/>
                </a:solidFill>
              </a:rPr>
              <a:t>актами.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06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Родственники </a:t>
            </a:r>
            <a:r>
              <a:rPr lang="ru-RU" sz="2400" b="1" dirty="0">
                <a:solidFill>
                  <a:srgbClr val="FF0000"/>
                </a:solidFill>
              </a:rPr>
              <a:t>и </a:t>
            </a:r>
            <a:r>
              <a:rPr lang="ru-RU" sz="2400" b="1" dirty="0" smtClean="0">
                <a:solidFill>
                  <a:srgbClr val="FF0000"/>
                </a:solidFill>
              </a:rPr>
              <a:t>свойственники </a:t>
            </a:r>
            <a:r>
              <a:rPr lang="ru-RU" sz="2400" dirty="0" smtClean="0"/>
              <a:t>государственного должностного лица, супруг (</a:t>
            </a:r>
            <a:r>
              <a:rPr lang="ru-RU" sz="2400" dirty="0"/>
              <a:t>супруга) государственного должностного или приравненного к нему лица </a:t>
            </a:r>
            <a:r>
              <a:rPr lang="ru-RU" sz="2400" dirty="0" smtClean="0"/>
              <a:t>также имеют </a:t>
            </a:r>
            <a:r>
              <a:rPr lang="ru-RU" sz="2400" b="1" dirty="0" smtClean="0">
                <a:solidFill>
                  <a:srgbClr val="FF0000"/>
                </a:solidFill>
              </a:rPr>
              <a:t>ограничения.</a:t>
            </a: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dirty="0" smtClean="0"/>
              <a:t>Они не вправе: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– принимать </a:t>
            </a:r>
            <a:r>
              <a:rPr lang="ru-RU" dirty="0">
                <a:solidFill>
                  <a:schemeClr val="tx1"/>
                </a:solidFill>
              </a:rPr>
              <a:t>имущество (подарки</a:t>
            </a:r>
            <a:r>
              <a:rPr lang="ru-RU" dirty="0" smtClean="0">
                <a:solidFill>
                  <a:schemeClr val="tx1"/>
                </a:solidFill>
              </a:rPr>
              <a:t>),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осуществлять поездки за счет физических и (или) юридических лиц</a:t>
            </a:r>
            <a:r>
              <a:rPr lang="ru-RU" dirty="0" smtClean="0">
                <a:solidFill>
                  <a:schemeClr val="tx1"/>
                </a:solidFill>
              </a:rPr>
              <a:t>,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dirty="0" smtClean="0">
                <a:solidFill>
                  <a:schemeClr val="tx1"/>
                </a:solidFill>
              </a:rPr>
              <a:t>совместно проходить гос. службу, если </a:t>
            </a:r>
            <a:r>
              <a:rPr lang="ru-RU" dirty="0">
                <a:solidFill>
                  <a:schemeClr val="tx1"/>
                </a:solidFill>
              </a:rPr>
              <a:t>их служба связана с </a:t>
            </a:r>
            <a:r>
              <a:rPr lang="ru-RU" dirty="0" smtClean="0">
                <a:solidFill>
                  <a:schemeClr val="tx1"/>
                </a:solidFill>
              </a:rPr>
              <a:t>непосредственной </a:t>
            </a:r>
            <a:r>
              <a:rPr lang="ru-RU" dirty="0">
                <a:solidFill>
                  <a:schemeClr val="tx1"/>
                </a:solidFill>
              </a:rPr>
              <a:t>подчиненностью или подконтрольностью одного из них другому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dirty="0" smtClean="0">
                <a:solidFill>
                  <a:schemeClr val="tx1"/>
                </a:solidFill>
              </a:rPr>
              <a:t>запрещается </a:t>
            </a:r>
            <a:r>
              <a:rPr lang="ru-RU" dirty="0">
                <a:solidFill>
                  <a:schemeClr val="tx1"/>
                </a:solidFill>
              </a:rPr>
              <a:t>совместная работа в одной и той же государственной </a:t>
            </a:r>
            <a:r>
              <a:rPr lang="ru-RU" dirty="0" smtClean="0">
                <a:solidFill>
                  <a:schemeClr val="tx1"/>
                </a:solidFill>
              </a:rPr>
              <a:t>организации </a:t>
            </a:r>
            <a:r>
              <a:rPr lang="ru-RU" dirty="0">
                <a:solidFill>
                  <a:schemeClr val="tx1"/>
                </a:solidFill>
              </a:rPr>
              <a:t>(обособленном подразделении) на должности руководителя (его </a:t>
            </a:r>
            <a:r>
              <a:rPr lang="ru-RU" dirty="0" smtClean="0">
                <a:solidFill>
                  <a:schemeClr val="tx1"/>
                </a:solidFill>
              </a:rPr>
              <a:t>заместителей</a:t>
            </a:r>
            <a:r>
              <a:rPr lang="ru-RU" dirty="0">
                <a:solidFill>
                  <a:schemeClr val="tx1"/>
                </a:solidFill>
              </a:rPr>
              <a:t>), главного бухгалтера (его заместителей) и кассира супругов, </a:t>
            </a:r>
            <a:r>
              <a:rPr lang="ru-RU" dirty="0" smtClean="0">
                <a:solidFill>
                  <a:schemeClr val="tx1"/>
                </a:solidFill>
              </a:rPr>
              <a:t>близких родственников </a:t>
            </a:r>
            <a:r>
              <a:rPr lang="ru-RU" dirty="0">
                <a:solidFill>
                  <a:schemeClr val="tx1"/>
                </a:solidFill>
              </a:rPr>
              <a:t>или свойственников, если их работа связана с непосредственной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подчиненностью или подконтрольностью одного из них </a:t>
            </a:r>
            <a:r>
              <a:rPr lang="ru-RU" dirty="0" smtClean="0">
                <a:solidFill>
                  <a:schemeClr val="tx1"/>
                </a:solidFill>
              </a:rPr>
              <a:t>другому.</a:t>
            </a:r>
            <a:endParaRPr lang="ru-RU" dirty="0">
              <a:solidFill>
                <a:schemeClr val="tx1"/>
              </a:solidFill>
            </a:endParaRP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07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Руководитель (его заместители), главный бухгалтер (его заместители)</a:t>
            </a:r>
          </a:p>
          <a:p>
            <a:r>
              <a:rPr lang="ru-RU" dirty="0">
                <a:solidFill>
                  <a:schemeClr val="tx1"/>
                </a:solidFill>
              </a:rPr>
              <a:t>организации не могут входить в состав органов, осуществляющих функции</a:t>
            </a:r>
          </a:p>
          <a:p>
            <a:r>
              <a:rPr lang="ru-RU" dirty="0">
                <a:solidFill>
                  <a:schemeClr val="tx1"/>
                </a:solidFill>
              </a:rPr>
              <a:t>надзора и контроля в этой организации, за исключением случаев, </a:t>
            </a:r>
            <a:r>
              <a:rPr lang="ru-RU" dirty="0" smtClean="0">
                <a:solidFill>
                  <a:schemeClr val="tx1"/>
                </a:solidFill>
              </a:rPr>
              <a:t>предусмотренных законом.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-27740"/>
            <a:ext cx="9242426" cy="1858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74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9675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Ограничения</a:t>
            </a:r>
            <a:r>
              <a:rPr lang="ru-RU" sz="3200" dirty="0">
                <a:solidFill>
                  <a:schemeClr val="tx1"/>
                </a:solidFill>
              </a:rPr>
              <a:t> по управлению долями в уставных фондах (акциями</a:t>
            </a:r>
            <a:r>
              <a:rPr lang="ru-RU" sz="3200" dirty="0" smtClean="0">
                <a:solidFill>
                  <a:schemeClr val="tx1"/>
                </a:solidFill>
              </a:rPr>
              <a:t>) коммерческих </a:t>
            </a:r>
            <a:r>
              <a:rPr lang="ru-RU" sz="3200" dirty="0">
                <a:solidFill>
                  <a:schemeClr val="tx1"/>
                </a:solidFill>
              </a:rPr>
              <a:t>организаций</a:t>
            </a:r>
            <a:r>
              <a:rPr lang="ru-RU" sz="3200" dirty="0" smtClean="0">
                <a:solidFill>
                  <a:schemeClr val="tx1"/>
                </a:solidFill>
              </a:rPr>
              <a:t>.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566124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Государственные служащие Республики </a:t>
            </a:r>
            <a:r>
              <a:rPr lang="ru-RU" dirty="0">
                <a:solidFill>
                  <a:schemeClr val="tx1"/>
                </a:solidFill>
              </a:rPr>
              <a:t>Беларусь, имеющие в собственности доли в </a:t>
            </a:r>
            <a:r>
              <a:rPr lang="ru-RU" dirty="0" smtClean="0">
                <a:solidFill>
                  <a:schemeClr val="tx1"/>
                </a:solidFill>
              </a:rPr>
              <a:t>уставных фондах </a:t>
            </a:r>
            <a:r>
              <a:rPr lang="ru-RU" dirty="0">
                <a:solidFill>
                  <a:schemeClr val="tx1"/>
                </a:solidFill>
              </a:rPr>
              <a:t>(акции) коммерческих организаций, обязаны </a:t>
            </a:r>
            <a:r>
              <a:rPr lang="ru-RU" b="1" dirty="0">
                <a:solidFill>
                  <a:srgbClr val="FF0000"/>
                </a:solidFill>
              </a:rPr>
              <a:t>в трехмесячный </a:t>
            </a:r>
            <a:r>
              <a:rPr lang="ru-RU" b="1" dirty="0" smtClean="0">
                <a:solidFill>
                  <a:srgbClr val="FF0000"/>
                </a:solidFill>
              </a:rPr>
              <a:t>срок после </a:t>
            </a:r>
            <a:r>
              <a:rPr lang="ru-RU" b="1" dirty="0">
                <a:solidFill>
                  <a:srgbClr val="FF0000"/>
                </a:solidFill>
              </a:rPr>
              <a:t>назначения (избрания) на должность либо получения указанного </a:t>
            </a:r>
            <a:r>
              <a:rPr lang="ru-RU" b="1" dirty="0" smtClean="0">
                <a:solidFill>
                  <a:srgbClr val="FF0000"/>
                </a:solidFill>
              </a:rPr>
              <a:t>имущества </a:t>
            </a:r>
            <a:r>
              <a:rPr lang="ru-RU" b="1" dirty="0">
                <a:solidFill>
                  <a:srgbClr val="FF0000"/>
                </a:solidFill>
              </a:rPr>
              <a:t>в собственность в период нахождения в должности передать их в </a:t>
            </a:r>
            <a:r>
              <a:rPr lang="ru-RU" b="1" dirty="0" smtClean="0">
                <a:solidFill>
                  <a:srgbClr val="FF0000"/>
                </a:solidFill>
              </a:rPr>
              <a:t>доверительное </a:t>
            </a:r>
            <a:r>
              <a:rPr lang="ru-RU" b="1" dirty="0">
                <a:solidFill>
                  <a:srgbClr val="FF0000"/>
                </a:solidFill>
              </a:rPr>
              <a:t>управление под гарантию государства на время </a:t>
            </a:r>
            <a:r>
              <a:rPr lang="ru-RU" b="1" dirty="0" smtClean="0">
                <a:solidFill>
                  <a:srgbClr val="FF0000"/>
                </a:solidFill>
              </a:rPr>
              <a:t>прохождения государственной </a:t>
            </a:r>
            <a:r>
              <a:rPr lang="ru-RU" b="1" dirty="0">
                <a:solidFill>
                  <a:srgbClr val="FF0000"/>
                </a:solidFill>
              </a:rPr>
              <a:t>службы</a:t>
            </a:r>
            <a:r>
              <a:rPr lang="ru-RU" dirty="0">
                <a:solidFill>
                  <a:schemeClr val="tx1"/>
                </a:solidFill>
              </a:rPr>
              <a:t>, службы в </a:t>
            </a:r>
            <a:r>
              <a:rPr lang="ru-RU" dirty="0" smtClean="0">
                <a:solidFill>
                  <a:schemeClr val="tx1"/>
                </a:solidFill>
              </a:rPr>
              <a:t>СК РБ, ГКСЭ РБ, </a:t>
            </a:r>
            <a:r>
              <a:rPr lang="ru-RU" dirty="0">
                <a:solidFill>
                  <a:schemeClr val="tx1"/>
                </a:solidFill>
              </a:rPr>
              <a:t>военной службы (службы) в Вооруженных Силах </a:t>
            </a:r>
            <a:r>
              <a:rPr lang="ru-RU" dirty="0" smtClean="0">
                <a:solidFill>
                  <a:schemeClr val="tx1"/>
                </a:solidFill>
              </a:rPr>
              <a:t>РБ, других </a:t>
            </a:r>
            <a:r>
              <a:rPr lang="ru-RU" dirty="0">
                <a:solidFill>
                  <a:schemeClr val="tx1"/>
                </a:solidFill>
              </a:rPr>
              <a:t>войсках и воинских формированиях </a:t>
            </a:r>
            <a:r>
              <a:rPr lang="ru-RU" dirty="0" smtClean="0">
                <a:solidFill>
                  <a:schemeClr val="tx1"/>
                </a:solidFill>
              </a:rPr>
              <a:t>РБ, ОВД, </a:t>
            </a:r>
            <a:r>
              <a:rPr lang="ru-RU" dirty="0">
                <a:solidFill>
                  <a:schemeClr val="tx1"/>
                </a:solidFill>
              </a:rPr>
              <a:t>органах и подразделениях по чрезвычайным ситуациям, </a:t>
            </a:r>
            <a:r>
              <a:rPr lang="ru-RU" dirty="0" smtClean="0">
                <a:solidFill>
                  <a:schemeClr val="tx1"/>
                </a:solidFill>
              </a:rPr>
              <a:t>органах </a:t>
            </a:r>
            <a:r>
              <a:rPr lang="ru-RU" dirty="0">
                <a:solidFill>
                  <a:schemeClr val="tx1"/>
                </a:solidFill>
              </a:rPr>
              <a:t>финансовых расследований Комитета государственного контроля </a:t>
            </a:r>
            <a:r>
              <a:rPr lang="ru-RU" dirty="0" smtClean="0">
                <a:solidFill>
                  <a:schemeClr val="tx1"/>
                </a:solidFill>
              </a:rPr>
              <a:t>РБ.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85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9675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/>
              <a:t>Профилактика и противодействие коррупции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566124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ТИПОВОЕ ПОЛОЖЕНИЕ</a:t>
            </a:r>
          </a:p>
          <a:p>
            <a:r>
              <a:rPr lang="ru-RU" b="1" dirty="0">
                <a:solidFill>
                  <a:schemeClr val="tx1"/>
                </a:solidFill>
              </a:rPr>
              <a:t>о комиссии по противодействию </a:t>
            </a:r>
            <a:r>
              <a:rPr lang="ru-RU" b="1" dirty="0" smtClean="0">
                <a:solidFill>
                  <a:schemeClr val="tx1"/>
                </a:solidFill>
              </a:rPr>
              <a:t>коррупции</a:t>
            </a:r>
          </a:p>
          <a:p>
            <a:endParaRPr lang="ru-RU" b="1" dirty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	УТВЕРЖДЕНО</a:t>
            </a:r>
            <a:endParaRPr lang="ru-RU" dirty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	Постановлением</a:t>
            </a:r>
            <a:endParaRPr lang="ru-RU" dirty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	Совета </a:t>
            </a:r>
            <a:r>
              <a:rPr lang="ru-RU" dirty="0">
                <a:solidFill>
                  <a:schemeClr val="tx1"/>
                </a:solidFill>
              </a:rPr>
              <a:t>Министров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	Республики </a:t>
            </a:r>
            <a:r>
              <a:rPr lang="ru-RU" dirty="0">
                <a:solidFill>
                  <a:schemeClr val="tx1"/>
                </a:solidFill>
              </a:rPr>
              <a:t>Беларусь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	26.12.2011 </a:t>
            </a:r>
            <a:r>
              <a:rPr lang="ru-RU" dirty="0">
                <a:solidFill>
                  <a:schemeClr val="tx1"/>
                </a:solidFill>
              </a:rPr>
              <a:t>№ 1732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33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9675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Профилактика и противодействие коррупции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566124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	Настоящим </a:t>
            </a:r>
            <a:r>
              <a:rPr lang="ru-RU" dirty="0">
                <a:solidFill>
                  <a:schemeClr val="tx1"/>
                </a:solidFill>
              </a:rPr>
              <a:t>Типовым положением определяется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порядок создания и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деятельност</a:t>
            </a:r>
            <a:r>
              <a:rPr lang="ru-RU" dirty="0" smtClean="0">
                <a:solidFill>
                  <a:schemeClr val="tx1"/>
                </a:solidFill>
              </a:rPr>
              <a:t>и в </a:t>
            </a:r>
            <a:r>
              <a:rPr lang="ru-RU" dirty="0">
                <a:solidFill>
                  <a:schemeClr val="tx1"/>
                </a:solidFill>
              </a:rPr>
              <a:t>республиканских органах государственного управления и иных </a:t>
            </a:r>
            <a:r>
              <a:rPr lang="ru-RU" dirty="0" smtClean="0">
                <a:solidFill>
                  <a:schemeClr val="tx1"/>
                </a:solidFill>
              </a:rPr>
              <a:t>государственных  организациях</a:t>
            </a:r>
            <a:r>
              <a:rPr lang="ru-RU" dirty="0">
                <a:solidFill>
                  <a:schemeClr val="tx1"/>
                </a:solidFill>
              </a:rPr>
              <a:t>, подчиненных Правительству Республики Беларусь, областных, </a:t>
            </a:r>
            <a:r>
              <a:rPr lang="ru-RU" dirty="0" smtClean="0">
                <a:solidFill>
                  <a:schemeClr val="tx1"/>
                </a:solidFill>
              </a:rPr>
              <a:t>Минском городском</a:t>
            </a:r>
            <a:r>
              <a:rPr lang="ru-RU" dirty="0">
                <a:solidFill>
                  <a:schemeClr val="tx1"/>
                </a:solidFill>
              </a:rPr>
              <a:t>, городских, районных исполкомах, местных администрациях районов в городах</a:t>
            </a:r>
            <a:r>
              <a:rPr lang="ru-RU" dirty="0" smtClean="0">
                <a:solidFill>
                  <a:schemeClr val="tx1"/>
                </a:solidFill>
              </a:rPr>
              <a:t>, управляющих </a:t>
            </a:r>
            <a:r>
              <a:rPr lang="ru-RU" dirty="0">
                <a:solidFill>
                  <a:schemeClr val="tx1"/>
                </a:solidFill>
              </a:rPr>
              <a:t>компаниях холдингов, являющихся государственными </a:t>
            </a:r>
            <a:r>
              <a:rPr lang="ru-RU" dirty="0" smtClean="0">
                <a:solidFill>
                  <a:schemeClr val="tx1"/>
                </a:solidFill>
              </a:rPr>
              <a:t>унитарными предприятиями </a:t>
            </a:r>
            <a:r>
              <a:rPr lang="ru-RU" dirty="0">
                <a:solidFill>
                  <a:schemeClr val="tx1"/>
                </a:solidFill>
              </a:rPr>
              <a:t>и хозяйственными обществами с долей государства в уставном фонде 50 </a:t>
            </a:r>
            <a:r>
              <a:rPr lang="ru-RU" dirty="0" smtClean="0">
                <a:solidFill>
                  <a:schemeClr val="tx1"/>
                </a:solidFill>
              </a:rPr>
              <a:t>и более </a:t>
            </a:r>
            <a:r>
              <a:rPr lang="ru-RU" dirty="0">
                <a:solidFill>
                  <a:schemeClr val="tx1"/>
                </a:solidFill>
              </a:rPr>
              <a:t>процентов (далее, если не указано иное, – государственные органы (организации)</a:t>
            </a:r>
          </a:p>
          <a:p>
            <a:pPr algn="l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комиссий по противодействию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коррупции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38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9675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/>
              <a:t>Профилактика и противодействие коррупции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566124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	</a:t>
            </a:r>
            <a:r>
              <a:rPr lang="ru-RU" sz="3600" dirty="0" smtClean="0">
                <a:solidFill>
                  <a:schemeClr val="tx1"/>
                </a:solidFill>
              </a:rPr>
              <a:t>Настоящее </a:t>
            </a:r>
            <a:r>
              <a:rPr lang="ru-RU" sz="3600" dirty="0">
                <a:solidFill>
                  <a:schemeClr val="tx1"/>
                </a:solidFill>
              </a:rPr>
              <a:t>Типовое положение не распространяется на государственные органы</a:t>
            </a:r>
            <a:r>
              <a:rPr lang="ru-RU" sz="3600" dirty="0" smtClean="0">
                <a:solidFill>
                  <a:schemeClr val="tx1"/>
                </a:solidFill>
              </a:rPr>
              <a:t>, </a:t>
            </a:r>
            <a:r>
              <a:rPr lang="ru-RU" dirty="0" smtClean="0">
                <a:solidFill>
                  <a:schemeClr val="tx1"/>
                </a:solidFill>
              </a:rPr>
              <a:t>в </a:t>
            </a:r>
            <a:r>
              <a:rPr lang="ru-RU" sz="3600" dirty="0" smtClean="0">
                <a:solidFill>
                  <a:schemeClr val="tx1"/>
                </a:solidFill>
              </a:rPr>
              <a:t>которых </a:t>
            </a:r>
            <a:r>
              <a:rPr lang="ru-RU" sz="3600" dirty="0">
                <a:solidFill>
                  <a:schemeClr val="tx1"/>
                </a:solidFill>
              </a:rPr>
              <a:t>в соответствии с законодательными актами созданы 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</a:rPr>
              <a:t>специальные подразделения</a:t>
            </a:r>
          </a:p>
          <a:p>
            <a:pPr algn="l"/>
            <a:r>
              <a:rPr lang="ru-RU" sz="3600" dirty="0">
                <a:solidFill>
                  <a:schemeClr val="accent2">
                    <a:lumMod val="75000"/>
                  </a:schemeClr>
                </a:solidFill>
              </a:rPr>
              <a:t>по борьбе с коррупцией </a:t>
            </a:r>
            <a:r>
              <a:rPr lang="ru-RU" sz="3600" dirty="0" smtClean="0">
                <a:solidFill>
                  <a:schemeClr val="tx1"/>
                </a:solidFill>
              </a:rPr>
              <a:t>(в </a:t>
            </a:r>
            <a:r>
              <a:rPr lang="ru-RU" sz="3600" dirty="0">
                <a:solidFill>
                  <a:schemeClr val="tx1"/>
                </a:solidFill>
              </a:rPr>
              <a:t>органах прокуратуры, внутренних дел и государственной </a:t>
            </a:r>
            <a:r>
              <a:rPr lang="ru-RU" sz="3600" dirty="0" smtClean="0">
                <a:solidFill>
                  <a:schemeClr val="tx1"/>
                </a:solidFill>
              </a:rPr>
              <a:t>безопасности) либо </a:t>
            </a:r>
            <a:r>
              <a:rPr lang="ru-RU" sz="3600" dirty="0">
                <a:solidFill>
                  <a:schemeClr val="tx1"/>
                </a:solidFill>
              </a:rPr>
              <a:t>в структуре центральных аппаратов которых </a:t>
            </a:r>
            <a:r>
              <a:rPr lang="ru-RU" sz="3600" dirty="0" smtClean="0">
                <a:solidFill>
                  <a:schemeClr val="tx1"/>
                </a:solidFill>
              </a:rPr>
              <a:t>имеются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подразделения 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</a:rPr>
              <a:t>собственной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безопасности (СК, УПИ, КГК, МВД</a:t>
            </a:r>
            <a:r>
              <a:rPr lang="ru-RU" sz="3600" smtClean="0">
                <a:solidFill>
                  <a:schemeClr val="accent2">
                    <a:lumMod val="75000"/>
                  </a:schemeClr>
                </a:solidFill>
              </a:rPr>
              <a:t>, ГТК)</a:t>
            </a:r>
            <a:r>
              <a:rPr lang="ru-RU" sz="3600" smtClean="0">
                <a:solidFill>
                  <a:schemeClr val="tx1"/>
                </a:solidFill>
              </a:rPr>
              <a:t>.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02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dirty="0"/>
              <a:t>Закон Республики </a:t>
            </a:r>
            <a:r>
              <a:rPr lang="ru-RU" sz="3200" dirty="0" smtClean="0"/>
              <a:t>Беларусь</a:t>
            </a:r>
            <a:br>
              <a:rPr lang="ru-RU" sz="3200" dirty="0" smtClean="0"/>
            </a:br>
            <a:r>
              <a:rPr lang="ru-RU" sz="3200" dirty="0" smtClean="0"/>
              <a:t>от </a:t>
            </a:r>
            <a:r>
              <a:rPr lang="ru-RU" sz="3200" dirty="0"/>
              <a:t>4 января 2014 г. № 122-З </a:t>
            </a:r>
            <a:r>
              <a:rPr lang="ru-RU" sz="3200" b="1" dirty="0"/>
              <a:t>«Об основах деятельности по </a:t>
            </a:r>
            <a:r>
              <a:rPr lang="ru-RU" sz="3200" b="1" dirty="0" smtClean="0"/>
              <a:t>профилактике правонарушений»: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9144000" cy="515719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 ст</a:t>
            </a:r>
            <a:r>
              <a:rPr lang="ru-RU" dirty="0">
                <a:solidFill>
                  <a:schemeClr val="tx1"/>
                </a:solidFill>
              </a:rPr>
              <a:t>. 5 </a:t>
            </a:r>
            <a:r>
              <a:rPr lang="ru-RU" dirty="0" smtClean="0">
                <a:solidFill>
                  <a:schemeClr val="tx1"/>
                </a:solidFill>
              </a:rPr>
              <a:t>закреплены </a:t>
            </a:r>
            <a:r>
              <a:rPr lang="ru-RU" b="1" dirty="0">
                <a:solidFill>
                  <a:srgbClr val="FF0000"/>
                </a:solidFill>
              </a:rPr>
              <a:t>субъекты профилактики </a:t>
            </a:r>
            <a:r>
              <a:rPr lang="ru-RU" dirty="0" smtClean="0">
                <a:solidFill>
                  <a:schemeClr val="tx1"/>
                </a:solidFill>
              </a:rPr>
              <a:t>правонарушений</a:t>
            </a:r>
            <a:r>
              <a:rPr lang="ru-RU" dirty="0">
                <a:solidFill>
                  <a:schemeClr val="tx1"/>
                </a:solidFill>
              </a:rPr>
              <a:t>, в т. ч. коррупционных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органы прокуратуры Республики Беларусь;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органы государственной безопасности Республики Беларусь;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органы пограничной службы Республики Беларусь;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таможенные органы Республики Беларусь;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орган государственной охраны;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44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4. Предотвращение и урегулирование конфликта интересов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5904655" cy="52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98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2474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К</a:t>
            </a:r>
            <a:r>
              <a:rPr lang="ru-RU" b="1" dirty="0" smtClean="0">
                <a:solidFill>
                  <a:srgbClr val="0070C0"/>
                </a:solidFill>
              </a:rPr>
              <a:t>онфликт интересов  </a:t>
            </a:r>
            <a:r>
              <a:rPr lang="ru-RU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̶ </a:t>
            </a: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это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24744"/>
            <a:ext cx="9144000" cy="573325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п</a:t>
            </a:r>
            <a:r>
              <a:rPr lang="ru-RU" dirty="0" smtClean="0">
                <a:solidFill>
                  <a:schemeClr val="tx1"/>
                </a:solidFill>
              </a:rPr>
              <a:t>ротиворечие между </a:t>
            </a:r>
            <a:r>
              <a:rPr lang="ru-RU" dirty="0">
                <a:solidFill>
                  <a:schemeClr val="tx1"/>
                </a:solidFill>
              </a:rPr>
              <a:t>личными (частными) интересами должностного лица </a:t>
            </a:r>
            <a:r>
              <a:rPr lang="ru-RU" dirty="0" smtClean="0">
                <a:solidFill>
                  <a:schemeClr val="tx1"/>
                </a:solidFill>
              </a:rPr>
              <a:t>и публичными </a:t>
            </a:r>
            <a:r>
              <a:rPr lang="ru-RU" dirty="0">
                <a:solidFill>
                  <a:schemeClr val="tx1"/>
                </a:solidFill>
              </a:rPr>
              <a:t>(общественно-правовыми, служебными) интересами, когда </a:t>
            </a:r>
            <a:r>
              <a:rPr lang="ru-RU" dirty="0" smtClean="0">
                <a:solidFill>
                  <a:schemeClr val="tx1"/>
                </a:solidFill>
              </a:rPr>
              <a:t>есть основания </a:t>
            </a:r>
            <a:r>
              <a:rPr lang="ru-RU" dirty="0">
                <a:solidFill>
                  <a:schemeClr val="tx1"/>
                </a:solidFill>
              </a:rPr>
              <a:t>полагать, что </a:t>
            </a:r>
            <a:r>
              <a:rPr lang="ru-RU" b="1" dirty="0">
                <a:solidFill>
                  <a:srgbClr val="FF0000"/>
                </a:solidFill>
              </a:rPr>
              <a:t>должностное лицо </a:t>
            </a:r>
            <a:r>
              <a:rPr lang="ru-RU" b="1" dirty="0" smtClean="0">
                <a:solidFill>
                  <a:srgbClr val="FF0000"/>
                </a:solidFill>
              </a:rPr>
              <a:t>не </a:t>
            </a:r>
            <a:r>
              <a:rPr lang="ru-RU" b="1" dirty="0">
                <a:solidFill>
                  <a:srgbClr val="FF0000"/>
                </a:solidFill>
              </a:rPr>
              <a:t>в состоянии </a:t>
            </a:r>
            <a:r>
              <a:rPr lang="ru-RU" b="1" dirty="0" smtClean="0">
                <a:solidFill>
                  <a:srgbClr val="FF0000"/>
                </a:solidFill>
              </a:rPr>
              <a:t>действовать объективно </a:t>
            </a:r>
            <a:r>
              <a:rPr lang="ru-RU" b="1" dirty="0">
                <a:solidFill>
                  <a:srgbClr val="FF0000"/>
                </a:solidFill>
              </a:rPr>
              <a:t>и беспристрастно</a:t>
            </a:r>
            <a:r>
              <a:rPr lang="ru-RU" dirty="0">
                <a:solidFill>
                  <a:schemeClr val="tx1"/>
                </a:solidFill>
              </a:rPr>
              <a:t>, а оказывается под влиянием личных </a:t>
            </a:r>
            <a:r>
              <a:rPr lang="ru-RU" dirty="0" smtClean="0">
                <a:solidFill>
                  <a:schemeClr val="tx1"/>
                </a:solidFill>
              </a:rPr>
              <a:t>интересов</a:t>
            </a:r>
            <a:r>
              <a:rPr lang="ru-RU" dirty="0">
                <a:solidFill>
                  <a:schemeClr val="tx1"/>
                </a:solidFill>
              </a:rPr>
              <a:t>, которые могут стать причиной принятия им решений или </a:t>
            </a:r>
            <a:r>
              <a:rPr lang="ru-RU" dirty="0" smtClean="0">
                <a:solidFill>
                  <a:schemeClr val="tx1"/>
                </a:solidFill>
              </a:rPr>
              <a:t>совершения других </a:t>
            </a:r>
            <a:r>
              <a:rPr lang="ru-RU" dirty="0">
                <a:solidFill>
                  <a:schemeClr val="tx1"/>
                </a:solidFill>
              </a:rPr>
              <a:t>действий по службе, нарушающих права и законные интересы </a:t>
            </a:r>
            <a:r>
              <a:rPr lang="ru-RU" dirty="0" smtClean="0">
                <a:solidFill>
                  <a:schemeClr val="tx1"/>
                </a:solidFill>
              </a:rPr>
              <a:t>других граждан</a:t>
            </a:r>
            <a:r>
              <a:rPr lang="ru-RU" dirty="0">
                <a:solidFill>
                  <a:schemeClr val="tx1"/>
                </a:solidFill>
              </a:rPr>
              <a:t>, организаций, общества, государства.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74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Реальный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конфликт </a:t>
            </a:r>
            <a:r>
              <a:rPr lang="ru-RU" dirty="0" smtClean="0">
                <a:solidFill>
                  <a:schemeClr val="tx1"/>
                </a:solidFill>
              </a:rPr>
              <a:t>интересов  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cs typeface="Times New Roman"/>
              </a:rPr>
              <a:t>̶ 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в ситуации,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когда должностное </a:t>
            </a:r>
            <a:r>
              <a:rPr lang="ru-RU" dirty="0">
                <a:solidFill>
                  <a:schemeClr val="tx1"/>
                </a:solidFill>
              </a:rPr>
              <a:t>лицо фактически исполняет служебные обязанности, которые находятся</a:t>
            </a:r>
          </a:p>
          <a:p>
            <a:r>
              <a:rPr lang="ru-RU" dirty="0">
                <a:solidFill>
                  <a:schemeClr val="tx1"/>
                </a:solidFill>
              </a:rPr>
              <a:t>в сфере влияния его личных интересов.</a:t>
            </a:r>
          </a:p>
          <a:p>
            <a:r>
              <a:rPr lang="ru-RU" b="1" dirty="0">
                <a:solidFill>
                  <a:srgbClr val="7030A0"/>
                </a:solidFill>
              </a:rPr>
              <a:t>Потенциальный </a:t>
            </a:r>
            <a:r>
              <a:rPr lang="ru-RU" dirty="0">
                <a:solidFill>
                  <a:schemeClr val="tx1"/>
                </a:solidFill>
              </a:rPr>
              <a:t>конфликт интересов </a:t>
            </a:r>
            <a:r>
              <a:rPr lang="ru-RU" dirty="0" smtClean="0">
                <a:solidFill>
                  <a:schemeClr val="tx1"/>
                </a:solidFill>
              </a:rPr>
              <a:t>– когда должностное </a:t>
            </a:r>
            <a:r>
              <a:rPr lang="ru-RU" dirty="0">
                <a:solidFill>
                  <a:schemeClr val="tx1"/>
                </a:solidFill>
              </a:rPr>
              <a:t>лицо в случае исполнения в будущем определенных служебных </a:t>
            </a:r>
            <a:r>
              <a:rPr lang="ru-RU" dirty="0" smtClean="0">
                <a:solidFill>
                  <a:schemeClr val="tx1"/>
                </a:solidFill>
              </a:rPr>
              <a:t>обязанностей </a:t>
            </a:r>
            <a:r>
              <a:rPr lang="ru-RU" dirty="0">
                <a:solidFill>
                  <a:schemeClr val="tx1"/>
                </a:solidFill>
              </a:rPr>
              <a:t>может оказаться под влиянием личных интересов, что приведет </a:t>
            </a:r>
            <a:r>
              <a:rPr lang="ru-RU" dirty="0" smtClean="0">
                <a:solidFill>
                  <a:schemeClr val="tx1"/>
                </a:solidFill>
              </a:rPr>
              <a:t>к возникновению </a:t>
            </a:r>
            <a:r>
              <a:rPr lang="ru-RU" dirty="0">
                <a:solidFill>
                  <a:schemeClr val="tx1"/>
                </a:solidFill>
              </a:rPr>
              <a:t>реального конфликта интересов.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8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Управление конфликтами интересов должно быть организовано </a:t>
            </a:r>
            <a:r>
              <a:rPr lang="ru-RU" dirty="0" smtClean="0">
                <a:solidFill>
                  <a:schemeClr val="tx1"/>
                </a:solidFill>
              </a:rPr>
              <a:t>таким образом</a:t>
            </a:r>
            <a:r>
              <a:rPr lang="ru-RU" dirty="0">
                <a:solidFill>
                  <a:schemeClr val="tx1"/>
                </a:solidFill>
              </a:rPr>
              <a:t>, чтобы соблюсти баланс между личными правами должностного </a:t>
            </a:r>
            <a:r>
              <a:rPr lang="ru-RU" dirty="0" smtClean="0">
                <a:solidFill>
                  <a:schemeClr val="tx1"/>
                </a:solidFill>
              </a:rPr>
              <a:t>лица </a:t>
            </a:r>
            <a:r>
              <a:rPr lang="ru-RU" dirty="0">
                <a:solidFill>
                  <a:schemeClr val="tx1"/>
                </a:solidFill>
              </a:rPr>
              <a:t>и интересами других граждан, организаций, общества и государства.</a:t>
            </a:r>
          </a:p>
          <a:p>
            <a:r>
              <a:rPr lang="ru-RU" dirty="0">
                <a:solidFill>
                  <a:schemeClr val="tx1"/>
                </a:solidFill>
              </a:rPr>
              <a:t>Информация о конкретном реальном или потенциальном конфликте</a:t>
            </a:r>
          </a:p>
          <a:p>
            <a:r>
              <a:rPr lang="ru-RU" dirty="0">
                <a:solidFill>
                  <a:schemeClr val="tx1"/>
                </a:solidFill>
              </a:rPr>
              <a:t>интересов, как правило, поступает представителю нанимателя от самого</a:t>
            </a:r>
          </a:p>
          <a:p>
            <a:r>
              <a:rPr lang="ru-RU" dirty="0">
                <a:solidFill>
                  <a:schemeClr val="tx1"/>
                </a:solidFill>
              </a:rPr>
              <a:t>должностного лица – участника конфликта.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43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49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8072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solidFill>
                  <a:srgbClr val="0070C0"/>
                </a:solidFill>
              </a:rPr>
              <a:t>Конфликт </a:t>
            </a:r>
            <a:r>
              <a:rPr lang="ru-RU" b="1" dirty="0" smtClean="0">
                <a:solidFill>
                  <a:srgbClr val="0070C0"/>
                </a:solidFill>
              </a:rPr>
              <a:t>интересов: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80728"/>
            <a:ext cx="9144000" cy="587727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1. Государственное </a:t>
            </a:r>
            <a:r>
              <a:rPr lang="ru-RU" dirty="0">
                <a:solidFill>
                  <a:schemeClr val="tx1"/>
                </a:solidFill>
              </a:rPr>
              <a:t>должностное лицо обязано </a:t>
            </a:r>
            <a:r>
              <a:rPr lang="ru-RU" b="1" dirty="0">
                <a:solidFill>
                  <a:srgbClr val="7030A0"/>
                </a:solidFill>
              </a:rPr>
              <a:t>уведомить в </a:t>
            </a:r>
            <a:r>
              <a:rPr lang="ru-RU" b="1" dirty="0" smtClean="0">
                <a:solidFill>
                  <a:srgbClr val="7030A0"/>
                </a:solidFill>
              </a:rPr>
              <a:t>письменной форме </a:t>
            </a:r>
            <a:r>
              <a:rPr lang="ru-RU" dirty="0">
                <a:solidFill>
                  <a:schemeClr val="tx1"/>
                </a:solidFill>
              </a:rPr>
              <a:t>своего руководителя, в непосредственной подчиненности </a:t>
            </a:r>
            <a:r>
              <a:rPr lang="ru-RU" dirty="0" smtClean="0">
                <a:solidFill>
                  <a:schemeClr val="tx1"/>
                </a:solidFill>
              </a:rPr>
              <a:t>которого оно </a:t>
            </a:r>
            <a:r>
              <a:rPr lang="ru-RU" dirty="0">
                <a:solidFill>
                  <a:schemeClr val="tx1"/>
                </a:solidFill>
              </a:rPr>
              <a:t>находится, о возникновении конфликта интересов или возможности </a:t>
            </a:r>
            <a:r>
              <a:rPr lang="ru-RU" dirty="0" smtClean="0">
                <a:solidFill>
                  <a:schemeClr val="tx1"/>
                </a:solidFill>
              </a:rPr>
              <a:t>его возникновения</a:t>
            </a:r>
            <a:r>
              <a:rPr lang="ru-RU" dirty="0">
                <a:solidFill>
                  <a:schemeClr val="tx1"/>
                </a:solidFill>
              </a:rPr>
              <a:t>, как только ему станет об этом </a:t>
            </a:r>
            <a:r>
              <a:rPr lang="ru-RU" dirty="0" smtClean="0">
                <a:solidFill>
                  <a:schemeClr val="tx1"/>
                </a:solidFill>
              </a:rPr>
              <a:t>известно.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2. Вправе </a:t>
            </a:r>
            <a:r>
              <a:rPr lang="ru-RU" dirty="0">
                <a:solidFill>
                  <a:schemeClr val="tx1"/>
                </a:solidFill>
              </a:rPr>
              <a:t>в </a:t>
            </a:r>
            <a:r>
              <a:rPr lang="ru-RU" dirty="0" smtClean="0">
                <a:solidFill>
                  <a:schemeClr val="tx1"/>
                </a:solidFill>
              </a:rPr>
              <a:t>письменной </a:t>
            </a:r>
            <a:r>
              <a:rPr lang="ru-RU" dirty="0">
                <a:solidFill>
                  <a:schemeClr val="tx1"/>
                </a:solidFill>
              </a:rPr>
              <a:t>форме заявить </a:t>
            </a:r>
            <a:r>
              <a:rPr lang="ru-RU" b="1" dirty="0">
                <a:solidFill>
                  <a:srgbClr val="7030A0"/>
                </a:solidFill>
              </a:rPr>
              <a:t>самоотвод</a:t>
            </a:r>
            <a:r>
              <a:rPr lang="ru-RU" dirty="0">
                <a:solidFill>
                  <a:schemeClr val="tx1"/>
                </a:solidFill>
              </a:rPr>
              <a:t> от принятия решения, участия в принятии </a:t>
            </a:r>
            <a:r>
              <a:rPr lang="ru-RU" dirty="0" smtClean="0">
                <a:solidFill>
                  <a:schemeClr val="tx1"/>
                </a:solidFill>
              </a:rPr>
              <a:t>решения </a:t>
            </a:r>
            <a:r>
              <a:rPr lang="ru-RU" dirty="0">
                <a:solidFill>
                  <a:schemeClr val="tx1"/>
                </a:solidFill>
              </a:rPr>
              <a:t>либо совершения других действий по службе (работе), </a:t>
            </a:r>
            <a:r>
              <a:rPr lang="ru-RU" dirty="0" smtClean="0">
                <a:solidFill>
                  <a:schemeClr val="tx1"/>
                </a:solidFill>
              </a:rPr>
              <a:t>которые вызывают </a:t>
            </a:r>
            <a:r>
              <a:rPr lang="ru-RU" dirty="0">
                <a:solidFill>
                  <a:schemeClr val="tx1"/>
                </a:solidFill>
              </a:rPr>
              <a:t>или могут вызвать возникновение конфликта интересов.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44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97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36712"/>
            <a:ext cx="9144000" cy="602128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Непредставление</a:t>
            </a:r>
            <a:r>
              <a:rPr lang="ru-RU" dirty="0">
                <a:solidFill>
                  <a:schemeClr val="tx1"/>
                </a:solidFill>
              </a:rPr>
              <a:t> государственным должностным лицом </a:t>
            </a:r>
            <a:r>
              <a:rPr lang="ru-RU" dirty="0">
                <a:solidFill>
                  <a:srgbClr val="FF0000"/>
                </a:solidFill>
              </a:rPr>
              <a:t>уведомления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о возникшем </a:t>
            </a:r>
            <a:r>
              <a:rPr lang="ru-RU" dirty="0">
                <a:solidFill>
                  <a:schemeClr val="tx1"/>
                </a:solidFill>
              </a:rPr>
              <a:t>конфликте интересов или возможности его возникновения, </a:t>
            </a:r>
            <a:r>
              <a:rPr lang="ru-RU" dirty="0" smtClean="0">
                <a:solidFill>
                  <a:schemeClr val="tx1"/>
                </a:solidFill>
              </a:rPr>
              <a:t>если ему </a:t>
            </a:r>
            <a:r>
              <a:rPr lang="ru-RU" dirty="0">
                <a:solidFill>
                  <a:schemeClr val="tx1"/>
                </a:solidFill>
              </a:rPr>
              <a:t>было известно о возникновении конфликта интересов или </a:t>
            </a:r>
            <a:r>
              <a:rPr lang="ru-RU" dirty="0" smtClean="0">
                <a:solidFill>
                  <a:schemeClr val="tx1"/>
                </a:solidFill>
              </a:rPr>
              <a:t>возможности его </a:t>
            </a:r>
            <a:r>
              <a:rPr lang="ru-RU" dirty="0">
                <a:solidFill>
                  <a:schemeClr val="tx1"/>
                </a:solidFill>
              </a:rPr>
              <a:t>возникновения, является основанием для </a:t>
            </a:r>
            <a:r>
              <a:rPr lang="ru-RU" dirty="0">
                <a:solidFill>
                  <a:srgbClr val="FF0000"/>
                </a:solidFill>
              </a:rPr>
              <a:t>отказа в назначении </a:t>
            </a:r>
            <a:r>
              <a:rPr lang="ru-RU" dirty="0" smtClean="0">
                <a:solidFill>
                  <a:srgbClr val="FF0000"/>
                </a:solidFill>
              </a:rPr>
              <a:t>государственного </a:t>
            </a:r>
            <a:r>
              <a:rPr lang="ru-RU" dirty="0">
                <a:solidFill>
                  <a:srgbClr val="FF0000"/>
                </a:solidFill>
              </a:rPr>
              <a:t>служащего на другую государственную должность </a:t>
            </a:r>
            <a:r>
              <a:rPr lang="ru-RU" dirty="0">
                <a:solidFill>
                  <a:schemeClr val="tx1"/>
                </a:solidFill>
              </a:rPr>
              <a:t>либо для при-</a:t>
            </a:r>
          </a:p>
          <a:p>
            <a:r>
              <a:rPr lang="ru-RU" dirty="0">
                <a:solidFill>
                  <a:schemeClr val="tx1"/>
                </a:solidFill>
              </a:rPr>
              <a:t>влечения его к </a:t>
            </a:r>
            <a:r>
              <a:rPr lang="ru-RU" dirty="0">
                <a:solidFill>
                  <a:srgbClr val="FF0000"/>
                </a:solidFill>
              </a:rPr>
              <a:t>дисциплинарной ответственности </a:t>
            </a:r>
            <a:r>
              <a:rPr lang="ru-RU" dirty="0">
                <a:solidFill>
                  <a:schemeClr val="tx1"/>
                </a:solidFill>
              </a:rPr>
              <a:t>вплоть до освобождения </a:t>
            </a:r>
            <a:r>
              <a:rPr lang="ru-RU" dirty="0" smtClean="0">
                <a:solidFill>
                  <a:schemeClr val="tx1"/>
                </a:solidFill>
              </a:rPr>
              <a:t>от занимаемой </a:t>
            </a:r>
            <a:r>
              <a:rPr lang="ru-RU" dirty="0">
                <a:solidFill>
                  <a:schemeClr val="tx1"/>
                </a:solidFill>
              </a:rPr>
              <a:t>должности (увольнения) в порядке, установленном законом.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49" y="-6749"/>
            <a:ext cx="9242426" cy="1059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45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44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36712"/>
            <a:ext cx="9144000" cy="602128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Положение о конфликте интересов </a:t>
            </a:r>
            <a:r>
              <a:rPr lang="ru-RU" sz="3600" dirty="0">
                <a:solidFill>
                  <a:schemeClr val="tx1"/>
                </a:solidFill>
              </a:rPr>
              <a:t>- это внутренний документ организации</a:t>
            </a:r>
          </a:p>
          <a:p>
            <a:r>
              <a:rPr lang="ru-RU" sz="3600" dirty="0">
                <a:solidFill>
                  <a:schemeClr val="tx1"/>
                </a:solidFill>
              </a:rPr>
              <a:t>устанавливающий порядок выявления и урегулирования конфликтов интересов,</a:t>
            </a:r>
          </a:p>
          <a:p>
            <a:r>
              <a:rPr lang="ru-RU" sz="3600" dirty="0">
                <a:solidFill>
                  <a:schemeClr val="tx1"/>
                </a:solidFill>
              </a:rPr>
              <a:t>возникающих у работников организации в ходе выполнения ими трудовых</a:t>
            </a:r>
          </a:p>
          <a:p>
            <a:r>
              <a:rPr lang="ru-RU" sz="3600" dirty="0">
                <a:solidFill>
                  <a:schemeClr val="tx1"/>
                </a:solidFill>
              </a:rPr>
              <a:t>обязанностей.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49" y="-6749"/>
            <a:ext cx="9242426" cy="1059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46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79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36712"/>
            <a:ext cx="9144000" cy="602128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основу работы по управлению конфликтом интересов в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должны быть положены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следующие принципы: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обязательность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раскрытия сведений о реальном или потенциальном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конфликте интересов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индивидуальное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рассмотрение и оценка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репутационных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рисков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организации при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выявлении каждого конфликта интересов и его урегулирование;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конфиденциальность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процесса раскрытия сведений о конфликте интересов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процесса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его урегулирования;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соблюдение баланса интересов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организации и работника при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урегулировании конфликта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интересов;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защита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работника от преследования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связи с сообщением о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конфликте интересов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который был своевременно раскрыт работником и урегулирован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(предотвращен)организацией</a:t>
            </a:r>
            <a:r>
              <a:rPr lang="ru-RU" dirty="0">
                <a:solidFill>
                  <a:schemeClr val="tx1"/>
                </a:solidFill>
              </a:rPr>
              <a:t>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802"/>
            <a:ext cx="9242426" cy="1059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47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0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52736"/>
            <a:ext cx="9144000" cy="580526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Порядок предотвращения и урегулирования конфликта интересов: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3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ограничение доступ</a:t>
            </a:r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работника к конкретной информации, которая </a:t>
            </a: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может затрагивать </a:t>
            </a:r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личные интересы работника;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3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добровольный отказ </a:t>
            </a:r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работника организации или его </a:t>
            </a: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отстранение(постоянное или </a:t>
            </a:r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временное) от участия в обсуждении и процессе принятия решений </a:t>
            </a: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вопросам</a:t>
            </a:r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которые находятся или могут оказаться под влиянием </a:t>
            </a: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конфликта интересов</a:t>
            </a:r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3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пересмотр и изменение функциональных обязанностей </a:t>
            </a:r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работника;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3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перевод </a:t>
            </a:r>
            <a:r>
              <a:rPr lang="ru-RU" sz="23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работника на должность, предусматривающую </a:t>
            </a: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выполнение функциональных </a:t>
            </a:r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обязанностей, не связанных с конфликтом интересов </a:t>
            </a: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соответствии </a:t>
            </a:r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законодательством Республики Беларусь</a:t>
            </a: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9" y="188640"/>
            <a:ext cx="9242426" cy="1059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48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96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36712"/>
            <a:ext cx="9144000" cy="602128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 </a:t>
            </a:r>
            <a:endParaRPr lang="ru-RU" dirty="0" smtClean="0">
              <a:solidFill>
                <a:schemeClr val="tx1"/>
              </a:solidFill>
            </a:endParaRP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sz="3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Порядок предотвращения и урегулирования конфликта интересов:</a:t>
            </a:r>
          </a:p>
          <a:p>
            <a:pPr indent="360000" algn="l">
              <a:lnSpc>
                <a:spcPct val="120000"/>
              </a:lnSpc>
              <a:spcBef>
                <a:spcPts val="0"/>
              </a:spcBef>
            </a:pP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отказ работника </a:t>
            </a: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своего личного интереса, порождающего конфликт с интересами организации;</a:t>
            </a:r>
          </a:p>
          <a:p>
            <a:pPr indent="360000" algn="l">
              <a:lnSpc>
                <a:spcPct val="120000"/>
              </a:lnSpc>
              <a:spcBef>
                <a:spcPts val="0"/>
              </a:spcBef>
            </a:pP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увольнение</a:t>
            </a: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работника из организации по инициативе работника;</a:t>
            </a:r>
          </a:p>
          <a:p>
            <a:pPr indent="360000" algn="l">
              <a:lnSpc>
                <a:spcPct val="120000"/>
              </a:lnSpc>
              <a:spcBef>
                <a:spcPts val="0"/>
              </a:spcBef>
            </a:pP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отстранение </a:t>
            </a: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лиц приравненных к государственному должностному лицу совершения действий по службе (работе), вызывающих или могущих вызывать у него конфликт интересов;</a:t>
            </a:r>
          </a:p>
          <a:p>
            <a:pPr indent="360000" algn="l">
              <a:lnSpc>
                <a:spcPct val="120000"/>
              </a:lnSpc>
              <a:spcBef>
                <a:spcPts val="0"/>
              </a:spcBef>
            </a:pP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исключени</a:t>
            </a: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 таких лиц </a:t>
            </a:r>
            <a:r>
              <a:rPr lang="ru-RU" sz="3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 состава комиссии</a:t>
            </a: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или рабочих групп;</a:t>
            </a:r>
          </a:p>
          <a:p>
            <a:pPr indent="360000" algn="l">
              <a:lnSpc>
                <a:spcPct val="120000"/>
              </a:lnSpc>
              <a:spcBef>
                <a:spcPts val="0"/>
              </a:spcBef>
            </a:pP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запрещение</a:t>
            </a: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лицам приравненным к государственным должностным лицам </a:t>
            </a:r>
            <a:r>
              <a:rPr lang="ru-RU" sz="3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принимать участие в голосовании</a:t>
            </a: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сохраняя право на участие в обсуждении;</a:t>
            </a:r>
          </a:p>
          <a:p>
            <a:pPr indent="360000" algn="l">
              <a:lnSpc>
                <a:spcPct val="120000"/>
              </a:lnSpc>
              <a:spcBef>
                <a:spcPts val="0"/>
              </a:spcBef>
            </a:pP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установление запрета на визирование документов</a:t>
            </a: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поручив это другим </a:t>
            </a: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должностным </a:t>
            </a: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лицам.</a:t>
            </a:r>
            <a:endParaRPr lang="ru-RU" sz="3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4872"/>
            <a:ext cx="9242426" cy="1029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49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37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9675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субъекты </a:t>
            </a:r>
            <a:r>
              <a:rPr lang="ru-RU" b="1" dirty="0" smtClean="0">
                <a:solidFill>
                  <a:srgbClr val="FF0000"/>
                </a:solidFill>
              </a:rPr>
              <a:t>профилактики: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566124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– органы Комитета государственного контроля Республики Беларусь;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органы и подразделения по чрезвычайным ситуациям </a:t>
            </a:r>
            <a:r>
              <a:rPr lang="ru-RU" dirty="0" smtClean="0">
                <a:solidFill>
                  <a:schemeClr val="tx1"/>
                </a:solidFill>
              </a:rPr>
              <a:t>Республики </a:t>
            </a:r>
            <a:r>
              <a:rPr lang="ru-RU" dirty="0">
                <a:solidFill>
                  <a:schemeClr val="tx1"/>
                </a:solidFill>
              </a:rPr>
              <a:t>Беларусь;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Вооруженные Силы Республики Беларусь, внутренние войска </a:t>
            </a:r>
            <a:r>
              <a:rPr lang="ru-RU" dirty="0" smtClean="0">
                <a:solidFill>
                  <a:schemeClr val="tx1"/>
                </a:solidFill>
              </a:rPr>
              <a:t>Министерства </a:t>
            </a:r>
            <a:r>
              <a:rPr lang="ru-RU" dirty="0">
                <a:solidFill>
                  <a:schemeClr val="tx1"/>
                </a:solidFill>
              </a:rPr>
              <a:t>внутренних дел Республики Беларусь, иные государственные </a:t>
            </a:r>
            <a:r>
              <a:rPr lang="ru-RU" dirty="0" smtClean="0">
                <a:solidFill>
                  <a:schemeClr val="tx1"/>
                </a:solidFill>
              </a:rPr>
              <a:t>воинские </a:t>
            </a:r>
            <a:r>
              <a:rPr lang="ru-RU" dirty="0">
                <a:solidFill>
                  <a:schemeClr val="tx1"/>
                </a:solidFill>
              </a:rPr>
              <a:t>формирования и военизированные организации;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местные исполнительные и распорядительные органы;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81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36712"/>
            <a:ext cx="9144000" cy="602128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32500" lnSpcReduction="20000"/>
          </a:bodyPr>
          <a:lstStyle/>
          <a:p>
            <a:pPr algn="l"/>
            <a:r>
              <a:rPr lang="ru-RU" sz="5500" b="1" dirty="0" smtClean="0">
                <a:solidFill>
                  <a:schemeClr val="tx1"/>
                </a:solidFill>
              </a:rPr>
              <a:t>	</a:t>
            </a:r>
          </a:p>
          <a:p>
            <a:pPr lvl="1" algn="l"/>
            <a:r>
              <a:rPr lang="ru-RU" sz="7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Перечень </a:t>
            </a:r>
            <a:r>
              <a:rPr lang="ru-RU" sz="7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ситуаций конфликта интересов</a:t>
            </a:r>
            <a:endParaRPr lang="ru-RU" sz="7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6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6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7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71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Непосредственная служебная подчиненность или подконтрольност</a:t>
            </a:r>
            <a:r>
              <a:rPr lang="ru-RU" sz="7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 </a:t>
            </a:r>
            <a:r>
              <a:rPr lang="ru-RU" sz="7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лиц приравненных </a:t>
            </a:r>
            <a:r>
              <a:rPr lang="ru-RU" sz="7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государственному должностному лицу своему супругу (супруге</a:t>
            </a:r>
            <a:r>
              <a:rPr lang="ru-RU" sz="7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близкому </a:t>
            </a:r>
            <a:r>
              <a:rPr lang="ru-RU" sz="7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родственнику или свойственнику).</a:t>
            </a:r>
          </a:p>
          <a:p>
            <a:pPr algn="l"/>
            <a:r>
              <a:rPr lang="ru-RU" sz="7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7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71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Наличие</a:t>
            </a:r>
            <a:r>
              <a:rPr lang="ru-RU" sz="7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приравненного к государственному должностному лицу</a:t>
            </a:r>
            <a:r>
              <a:rPr lang="ru-RU" sz="7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являющегося </a:t>
            </a:r>
            <a:r>
              <a:rPr lang="ru-RU" sz="7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членом комиссии для проведения закупок за счет </a:t>
            </a:r>
            <a:r>
              <a:rPr lang="ru-RU" sz="7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собственных средств</a:t>
            </a:r>
            <a:r>
              <a:rPr lang="ru-RU" sz="7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71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заинтересованности в результатах </a:t>
            </a:r>
            <a:r>
              <a:rPr lang="ru-RU" sz="71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закупок</a:t>
            </a:r>
            <a:r>
              <a:rPr lang="ru-RU" sz="7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7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7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ru-RU" sz="7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случае подачи им предложения на участие в закупках;</a:t>
            </a:r>
          </a:p>
          <a:p>
            <a:pPr algn="l"/>
            <a:r>
              <a:rPr lang="ru-RU" sz="7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ru-RU" sz="7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вхождении его в состав органов управления потенциальных </a:t>
            </a:r>
            <a:r>
              <a:rPr lang="ru-RU" sz="7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поставщиков (</a:t>
            </a:r>
            <a:r>
              <a:rPr lang="ru-RU" sz="7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подрядчиков, исполнителей),подавших предложения на участие в </a:t>
            </a:r>
            <a:r>
              <a:rPr lang="ru-RU" sz="7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процедуре закупок</a:t>
            </a:r>
            <a:r>
              <a:rPr lang="ru-RU" sz="7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l"/>
            <a:r>
              <a:rPr lang="ru-RU" sz="7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ru-RU" sz="7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случаях всевозможного оказания на него влияния со стороны </a:t>
            </a:r>
            <a:r>
              <a:rPr lang="ru-RU" sz="7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потенциальных поставщиков </a:t>
            </a:r>
            <a:r>
              <a:rPr lang="ru-RU" sz="7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(подрядчиков),если он являлся участником, </a:t>
            </a:r>
            <a:r>
              <a:rPr lang="ru-RU" sz="7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учредителем (</a:t>
            </a:r>
            <a:r>
              <a:rPr lang="ru-RU" sz="7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собственником имущества) потенциальных поставщиков.</a:t>
            </a:r>
          </a:p>
          <a:p>
            <a:pPr algn="l"/>
            <a:r>
              <a:rPr lang="ru-RU" sz="7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4872"/>
            <a:ext cx="9242426" cy="957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50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32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36712"/>
            <a:ext cx="9144000" cy="602128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ru-RU" sz="3500" b="1" dirty="0" smtClean="0">
                <a:solidFill>
                  <a:schemeClr val="tx1"/>
                </a:solidFill>
              </a:rPr>
              <a:t>	Перечень </a:t>
            </a:r>
            <a:r>
              <a:rPr lang="ru-RU" sz="3500" b="1" dirty="0">
                <a:solidFill>
                  <a:schemeClr val="tx1"/>
                </a:solidFill>
              </a:rPr>
              <a:t>ситуаций конфликта интересов</a:t>
            </a:r>
            <a:endParaRPr lang="ru-RU" sz="3500" b="1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	3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Принятие</a:t>
            </a:r>
            <a:r>
              <a:rPr lang="ru-RU" dirty="0">
                <a:solidFill>
                  <a:schemeClr val="tx1"/>
                </a:solidFill>
              </a:rPr>
              <a:t> лицом приравненным к государственному должностному </a:t>
            </a:r>
            <a:r>
              <a:rPr lang="ru-RU" dirty="0" smtClean="0">
                <a:solidFill>
                  <a:schemeClr val="tx1"/>
                </a:solidFill>
              </a:rPr>
              <a:t>лицу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решения </a:t>
            </a:r>
            <a:r>
              <a:rPr lang="ru-RU" dirty="0">
                <a:solidFill>
                  <a:schemeClr val="tx1"/>
                </a:solidFill>
              </a:rPr>
              <a:t>(согласования решения)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 приеме на работу </a:t>
            </a:r>
            <a:r>
              <a:rPr lang="ru-RU" dirty="0">
                <a:solidFill>
                  <a:schemeClr val="tx1"/>
                </a:solidFill>
              </a:rPr>
              <a:t>лица , которое является </a:t>
            </a:r>
            <a:r>
              <a:rPr lang="ru-RU" dirty="0" smtClean="0">
                <a:solidFill>
                  <a:schemeClr val="tx1"/>
                </a:solidFill>
              </a:rPr>
              <a:t>его супругом </a:t>
            </a:r>
            <a:r>
              <a:rPr lang="ru-RU" dirty="0">
                <a:solidFill>
                  <a:schemeClr val="tx1"/>
                </a:solidFill>
              </a:rPr>
              <a:t>(супругой), близким родственником или свойственником.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	4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Участие</a:t>
            </a:r>
            <a:r>
              <a:rPr lang="ru-RU" dirty="0">
                <a:solidFill>
                  <a:schemeClr val="tx1"/>
                </a:solidFill>
              </a:rPr>
              <a:t> лица приравненного к государственному должностному лицу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 аттестации </a:t>
            </a:r>
            <a:r>
              <a:rPr lang="ru-RU" dirty="0">
                <a:solidFill>
                  <a:schemeClr val="tx1"/>
                </a:solidFill>
              </a:rPr>
              <a:t>работника, который является супругом (супругой), </a:t>
            </a:r>
            <a:r>
              <a:rPr lang="ru-RU" dirty="0" smtClean="0">
                <a:solidFill>
                  <a:schemeClr val="tx1"/>
                </a:solidFill>
              </a:rPr>
              <a:t>близким родственником </a:t>
            </a:r>
            <a:r>
              <a:rPr lang="ru-RU" dirty="0">
                <a:solidFill>
                  <a:schemeClr val="tx1"/>
                </a:solidFill>
              </a:rPr>
              <a:t>или свойственником должностного лица.</a:t>
            </a:r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4872"/>
            <a:ext cx="9242426" cy="957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51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0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36712"/>
            <a:ext cx="9144000" cy="602128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algn="l"/>
            <a:r>
              <a:rPr lang="ru-RU" sz="3500" b="1" dirty="0">
                <a:solidFill>
                  <a:schemeClr val="tx1"/>
                </a:solidFill>
              </a:rPr>
              <a:t>	</a:t>
            </a:r>
            <a:r>
              <a:rPr lang="ru-RU" sz="3500" dirty="0" err="1" smtClean="0">
                <a:solidFill>
                  <a:schemeClr val="tx1"/>
                </a:solidFill>
              </a:rPr>
              <a:t>Положеними</a:t>
            </a:r>
            <a:r>
              <a:rPr lang="ru-RU" sz="3500" dirty="0" smtClean="0">
                <a:solidFill>
                  <a:schemeClr val="tx1"/>
                </a:solidFill>
              </a:rPr>
              <a:t> </a:t>
            </a:r>
            <a:r>
              <a:rPr lang="ru-RU" sz="3500" dirty="0">
                <a:solidFill>
                  <a:schemeClr val="tx1"/>
                </a:solidFill>
              </a:rPr>
              <a:t>устанавливаются следующие </a:t>
            </a:r>
            <a:r>
              <a:rPr lang="ru-RU" sz="3500" dirty="0">
                <a:solidFill>
                  <a:schemeClr val="accent2">
                    <a:lumMod val="75000"/>
                  </a:schemeClr>
                </a:solidFill>
              </a:rPr>
              <a:t>обязанности работников </a:t>
            </a:r>
            <a:r>
              <a:rPr lang="ru-RU" sz="3500" dirty="0">
                <a:solidFill>
                  <a:schemeClr val="tx1"/>
                </a:solidFill>
              </a:rPr>
              <a:t>в связи </a:t>
            </a:r>
            <a:r>
              <a:rPr lang="ru-RU" sz="3500" dirty="0" smtClean="0">
                <a:solidFill>
                  <a:schemeClr val="tx1"/>
                </a:solidFill>
              </a:rPr>
              <a:t>с раскрытием </a:t>
            </a:r>
            <a:r>
              <a:rPr lang="ru-RU" sz="3500" dirty="0">
                <a:solidFill>
                  <a:schemeClr val="tx1"/>
                </a:solidFill>
              </a:rPr>
              <a:t>и урегулированием конфликта интересов:</a:t>
            </a:r>
          </a:p>
          <a:p>
            <a:pPr algn="l"/>
            <a:r>
              <a:rPr lang="ru-RU" sz="3500" dirty="0" smtClean="0">
                <a:solidFill>
                  <a:schemeClr val="tx1"/>
                </a:solidFill>
              </a:rPr>
              <a:t>	- при </a:t>
            </a:r>
            <a:r>
              <a:rPr lang="ru-RU" sz="3500" dirty="0">
                <a:solidFill>
                  <a:schemeClr val="tx1"/>
                </a:solidFill>
              </a:rPr>
              <a:t>принятии решений по деловым вопросам и выполнении своих </a:t>
            </a:r>
            <a:r>
              <a:rPr lang="ru-RU" sz="3500" dirty="0" smtClean="0">
                <a:solidFill>
                  <a:schemeClr val="tx1"/>
                </a:solidFill>
              </a:rPr>
              <a:t>трудовых обязанностей </a:t>
            </a:r>
            <a:r>
              <a:rPr lang="ru-RU" sz="3500" dirty="0">
                <a:solidFill>
                  <a:schemeClr val="accent2">
                    <a:lumMod val="75000"/>
                  </a:schemeClr>
                </a:solidFill>
              </a:rPr>
              <a:t>руководствоваться интересами </a:t>
            </a:r>
            <a:r>
              <a:rPr lang="ru-RU" sz="3500" dirty="0" smtClean="0">
                <a:solidFill>
                  <a:schemeClr val="accent2">
                    <a:lumMod val="75000"/>
                  </a:schemeClr>
                </a:solidFill>
              </a:rPr>
              <a:t>организации </a:t>
            </a:r>
            <a:r>
              <a:rPr lang="ru-RU" sz="3500" dirty="0" smtClean="0">
                <a:solidFill>
                  <a:schemeClr val="tx1"/>
                </a:solidFill>
              </a:rPr>
              <a:t>- </a:t>
            </a:r>
            <a:r>
              <a:rPr lang="ru-RU" sz="3500" dirty="0">
                <a:solidFill>
                  <a:schemeClr val="tx1"/>
                </a:solidFill>
              </a:rPr>
              <a:t>без учета </a:t>
            </a:r>
            <a:r>
              <a:rPr lang="ru-RU" sz="3500" dirty="0" smtClean="0">
                <a:solidFill>
                  <a:schemeClr val="tx1"/>
                </a:solidFill>
              </a:rPr>
              <a:t>своих личных </a:t>
            </a:r>
            <a:r>
              <a:rPr lang="ru-RU" sz="3500" dirty="0">
                <a:solidFill>
                  <a:schemeClr val="tx1"/>
                </a:solidFill>
              </a:rPr>
              <a:t>интересов, интересов своих родственников и друзей;</a:t>
            </a:r>
          </a:p>
          <a:p>
            <a:pPr algn="l"/>
            <a:r>
              <a:rPr lang="ru-RU" sz="3500" dirty="0" smtClean="0">
                <a:solidFill>
                  <a:schemeClr val="tx1"/>
                </a:solidFill>
              </a:rPr>
              <a:t>	- </a:t>
            </a:r>
            <a:r>
              <a:rPr lang="ru-RU" sz="3500" dirty="0" smtClean="0">
                <a:solidFill>
                  <a:schemeClr val="accent2">
                    <a:lumMod val="75000"/>
                  </a:schemeClr>
                </a:solidFill>
              </a:rPr>
              <a:t>избегать </a:t>
            </a:r>
            <a:r>
              <a:rPr lang="ru-RU" sz="3500" dirty="0">
                <a:solidFill>
                  <a:schemeClr val="accent2">
                    <a:lumMod val="75000"/>
                  </a:schemeClr>
                </a:solidFill>
              </a:rPr>
              <a:t>ситуаций и обстоятельств</a:t>
            </a:r>
            <a:r>
              <a:rPr lang="ru-RU" sz="3500" dirty="0">
                <a:solidFill>
                  <a:schemeClr val="tx1"/>
                </a:solidFill>
              </a:rPr>
              <a:t>, которые могут привести к </a:t>
            </a:r>
            <a:r>
              <a:rPr lang="ru-RU" sz="3500" dirty="0" smtClean="0">
                <a:solidFill>
                  <a:schemeClr val="tx1"/>
                </a:solidFill>
              </a:rPr>
              <a:t>конфликту интересов</a:t>
            </a:r>
            <a:r>
              <a:rPr lang="ru-RU" sz="3500" dirty="0">
                <a:solidFill>
                  <a:schemeClr val="tx1"/>
                </a:solidFill>
              </a:rPr>
              <a:t>;</a:t>
            </a:r>
          </a:p>
          <a:p>
            <a:pPr algn="l"/>
            <a:r>
              <a:rPr lang="ru-RU" sz="3500" dirty="0" smtClean="0">
                <a:solidFill>
                  <a:schemeClr val="tx1"/>
                </a:solidFill>
              </a:rPr>
              <a:t>	- </a:t>
            </a:r>
            <a:r>
              <a:rPr lang="ru-RU" sz="3500" dirty="0" smtClean="0">
                <a:solidFill>
                  <a:schemeClr val="accent2">
                    <a:lumMod val="75000"/>
                  </a:schemeClr>
                </a:solidFill>
              </a:rPr>
              <a:t>раскрывать </a:t>
            </a:r>
            <a:r>
              <a:rPr lang="ru-RU" sz="3500" dirty="0">
                <a:solidFill>
                  <a:schemeClr val="tx1"/>
                </a:solidFill>
              </a:rPr>
              <a:t>возникший ( реальный) или потенциальный конфликт интересов;</a:t>
            </a:r>
          </a:p>
          <a:p>
            <a:pPr algn="l"/>
            <a:r>
              <a:rPr lang="ru-RU" sz="3500" dirty="0" smtClean="0">
                <a:solidFill>
                  <a:schemeClr val="tx1"/>
                </a:solidFill>
              </a:rPr>
              <a:t>	- </a:t>
            </a:r>
            <a:r>
              <a:rPr lang="ru-RU" sz="3500" dirty="0" smtClean="0">
                <a:solidFill>
                  <a:schemeClr val="accent2">
                    <a:lumMod val="75000"/>
                  </a:schemeClr>
                </a:solidFill>
              </a:rPr>
              <a:t>содействовать </a:t>
            </a:r>
            <a:r>
              <a:rPr lang="ru-RU" sz="3500" dirty="0">
                <a:solidFill>
                  <a:schemeClr val="tx1"/>
                </a:solidFill>
              </a:rPr>
              <a:t>урегулированию возникшего конфликта </a:t>
            </a:r>
            <a:r>
              <a:rPr lang="ru-RU" sz="3500" dirty="0" smtClean="0">
                <a:solidFill>
                  <a:schemeClr val="tx1"/>
                </a:solidFill>
              </a:rPr>
              <a:t>интересов.</a:t>
            </a:r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4872"/>
            <a:ext cx="9242426" cy="957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52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09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5. Правонарушения, создающие условия для коррупции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Выявление 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cs typeface="Times New Roman"/>
              </a:rPr>
              <a:t>̶  </a:t>
            </a:r>
            <a:r>
              <a:rPr lang="ru-RU" dirty="0" smtClean="0">
                <a:solidFill>
                  <a:srgbClr val="7030A0"/>
                </a:solidFill>
              </a:rPr>
              <a:t>предупредительно-профилактическая функция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по отношению к коррупционным </a:t>
            </a:r>
            <a:r>
              <a:rPr lang="ru-RU" dirty="0" smtClean="0">
                <a:solidFill>
                  <a:schemeClr val="tx1"/>
                </a:solidFill>
              </a:rPr>
              <a:t>правонарушениям</a:t>
            </a:r>
            <a:r>
              <a:rPr lang="ru-RU" dirty="0">
                <a:solidFill>
                  <a:schemeClr val="tx1"/>
                </a:solidFill>
              </a:rPr>
              <a:t>, ввиду их взаимной детерминации, </a:t>
            </a:r>
            <a:r>
              <a:rPr lang="ru-RU" dirty="0" smtClean="0">
                <a:solidFill>
                  <a:schemeClr val="tx1"/>
                </a:solidFill>
              </a:rPr>
              <a:t>взаимообусловленности.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53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2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/>
              <a:t>В ст. 25 Закона Республики Беларусь «О борьбе с коррупцией» </a:t>
            </a:r>
            <a:r>
              <a:rPr lang="ru-RU" sz="3200" dirty="0" smtClean="0"/>
              <a:t>отмечены </a:t>
            </a:r>
            <a:r>
              <a:rPr lang="ru-RU" sz="3200" dirty="0">
                <a:solidFill>
                  <a:srgbClr val="FF0000"/>
                </a:solidFill>
              </a:rPr>
              <a:t>правонарушения, создающие условия для коррупции</a:t>
            </a:r>
            <a:r>
              <a:rPr lang="ru-RU" sz="3200" dirty="0"/>
              <a:t>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dirty="0">
                <a:solidFill>
                  <a:srgbClr val="7030A0"/>
                </a:solidFill>
              </a:rPr>
              <a:t>вмешательство</a:t>
            </a:r>
            <a:r>
              <a:rPr lang="ru-RU" dirty="0">
                <a:solidFill>
                  <a:schemeClr val="tx1"/>
                </a:solidFill>
              </a:rPr>
              <a:t> государственного должностного лица с </a:t>
            </a:r>
            <a:r>
              <a:rPr lang="ru-RU" dirty="0" smtClean="0">
                <a:solidFill>
                  <a:schemeClr val="tx1"/>
                </a:solidFill>
              </a:rPr>
              <a:t>использованием </a:t>
            </a:r>
            <a:r>
              <a:rPr lang="ru-RU" dirty="0">
                <a:solidFill>
                  <a:schemeClr val="tx1"/>
                </a:solidFill>
              </a:rPr>
              <a:t>своих служебных полномочий </a:t>
            </a:r>
            <a:r>
              <a:rPr lang="ru-RU" dirty="0">
                <a:solidFill>
                  <a:srgbClr val="7030A0"/>
                </a:solidFill>
              </a:rPr>
              <a:t>в деятельность других государственных </a:t>
            </a:r>
            <a:r>
              <a:rPr lang="ru-RU" dirty="0" smtClean="0">
                <a:solidFill>
                  <a:srgbClr val="7030A0"/>
                </a:solidFill>
              </a:rPr>
              <a:t>органов </a:t>
            </a:r>
            <a:r>
              <a:rPr lang="ru-RU" dirty="0">
                <a:solidFill>
                  <a:schemeClr val="tx1"/>
                </a:solidFill>
              </a:rPr>
              <a:t>и иных организаций, если это не входит в круг его полномочий и </a:t>
            </a:r>
            <a:r>
              <a:rPr lang="ru-RU" dirty="0" smtClean="0">
                <a:solidFill>
                  <a:schemeClr val="tx1"/>
                </a:solidFill>
              </a:rPr>
              <a:t>не основано </a:t>
            </a:r>
            <a:r>
              <a:rPr lang="ru-RU" dirty="0">
                <a:solidFill>
                  <a:schemeClr val="tx1"/>
                </a:solidFill>
              </a:rPr>
              <a:t>на законодательном акте;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dirty="0">
                <a:solidFill>
                  <a:srgbClr val="7030A0"/>
                </a:solidFill>
              </a:rPr>
              <a:t>оказание</a:t>
            </a:r>
            <a:r>
              <a:rPr lang="ru-RU" dirty="0">
                <a:solidFill>
                  <a:schemeClr val="tx1"/>
                </a:solidFill>
              </a:rPr>
              <a:t> государственным должностным лицом при подготовке </a:t>
            </a:r>
            <a:r>
              <a:rPr lang="ru-RU" dirty="0" smtClean="0">
                <a:solidFill>
                  <a:schemeClr val="tx1"/>
                </a:solidFill>
              </a:rPr>
              <a:t>и принятии </a:t>
            </a:r>
            <a:r>
              <a:rPr lang="ru-RU" dirty="0">
                <a:solidFill>
                  <a:schemeClr val="tx1"/>
                </a:solidFill>
              </a:rPr>
              <a:t>решений </a:t>
            </a:r>
            <a:r>
              <a:rPr lang="ru-RU" dirty="0">
                <a:solidFill>
                  <a:srgbClr val="7030A0"/>
                </a:solidFill>
              </a:rPr>
              <a:t>неправомерного предпочтения</a:t>
            </a:r>
            <a:r>
              <a:rPr lang="ru-RU" dirty="0">
                <a:solidFill>
                  <a:schemeClr val="tx1"/>
                </a:solidFill>
              </a:rPr>
              <a:t> интересам физических </a:t>
            </a:r>
            <a:r>
              <a:rPr lang="ru-RU" dirty="0" smtClean="0">
                <a:solidFill>
                  <a:schemeClr val="tx1"/>
                </a:solidFill>
              </a:rPr>
              <a:t>или юридических </a:t>
            </a:r>
            <a:r>
              <a:rPr lang="ru-RU" dirty="0">
                <a:solidFill>
                  <a:schemeClr val="tx1"/>
                </a:solidFill>
              </a:rPr>
              <a:t>лиц либо предоставление им </a:t>
            </a:r>
            <a:r>
              <a:rPr lang="ru-RU" dirty="0">
                <a:solidFill>
                  <a:srgbClr val="7030A0"/>
                </a:solidFill>
              </a:rPr>
              <a:t>необоснованных льгот и </a:t>
            </a:r>
            <a:r>
              <a:rPr lang="ru-RU" dirty="0" smtClean="0">
                <a:solidFill>
                  <a:srgbClr val="7030A0"/>
                </a:solidFill>
              </a:rPr>
              <a:t>привилегий </a:t>
            </a:r>
            <a:r>
              <a:rPr lang="ru-RU" dirty="0">
                <a:solidFill>
                  <a:schemeClr val="tx1"/>
                </a:solidFill>
              </a:rPr>
              <a:t>или оказание содействия в их предоставлении;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54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63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84784"/>
            <a:ext cx="9144000" cy="537321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dirty="0">
                <a:solidFill>
                  <a:srgbClr val="7030A0"/>
                </a:solidFill>
              </a:rPr>
              <a:t>использование</a:t>
            </a:r>
            <a:r>
              <a:rPr lang="ru-RU" dirty="0">
                <a:solidFill>
                  <a:schemeClr val="tx1"/>
                </a:solidFill>
              </a:rPr>
              <a:t> государственным должностным или приравненным </a:t>
            </a:r>
            <a:r>
              <a:rPr lang="ru-RU" dirty="0" smtClean="0">
                <a:solidFill>
                  <a:schemeClr val="tx1"/>
                </a:solidFill>
              </a:rPr>
              <a:t>к нему </a:t>
            </a:r>
            <a:r>
              <a:rPr lang="ru-RU" dirty="0">
                <a:solidFill>
                  <a:schemeClr val="tx1"/>
                </a:solidFill>
              </a:rPr>
              <a:t>лицом </a:t>
            </a:r>
            <a:r>
              <a:rPr lang="ru-RU" dirty="0">
                <a:solidFill>
                  <a:srgbClr val="7030A0"/>
                </a:solidFill>
              </a:rPr>
              <a:t>служебного положения </a:t>
            </a:r>
            <a:r>
              <a:rPr lang="ru-RU" dirty="0">
                <a:solidFill>
                  <a:schemeClr val="tx1"/>
                </a:solidFill>
              </a:rPr>
              <a:t>при решении вопросов, </a:t>
            </a:r>
            <a:r>
              <a:rPr lang="ru-RU" dirty="0" smtClean="0">
                <a:solidFill>
                  <a:srgbClr val="7030A0"/>
                </a:solidFill>
              </a:rPr>
              <a:t>затрагивающих его </a:t>
            </a:r>
            <a:r>
              <a:rPr lang="ru-RU" dirty="0">
                <a:solidFill>
                  <a:srgbClr val="7030A0"/>
                </a:solidFill>
              </a:rPr>
              <a:t>личные, групповые и иные внеслужебные интересы</a:t>
            </a:r>
            <a:r>
              <a:rPr lang="ru-RU" dirty="0">
                <a:solidFill>
                  <a:schemeClr val="tx1"/>
                </a:solidFill>
              </a:rPr>
              <a:t>, если это не </a:t>
            </a:r>
            <a:r>
              <a:rPr lang="ru-RU" dirty="0" smtClean="0">
                <a:solidFill>
                  <a:schemeClr val="tx1"/>
                </a:solidFill>
              </a:rPr>
              <a:t>связано со </a:t>
            </a:r>
            <a:r>
              <a:rPr lang="ru-RU" dirty="0">
                <a:solidFill>
                  <a:schemeClr val="tx1"/>
                </a:solidFill>
              </a:rPr>
              <a:t>служебной (трудовой) деятельностью;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– участие государственного должностного лица </a:t>
            </a:r>
            <a:r>
              <a:rPr lang="ru-RU" dirty="0">
                <a:solidFill>
                  <a:srgbClr val="7030A0"/>
                </a:solidFill>
              </a:rPr>
              <a:t>в качестве </a:t>
            </a:r>
            <a:r>
              <a:rPr lang="ru-RU" dirty="0" smtClean="0">
                <a:solidFill>
                  <a:srgbClr val="7030A0"/>
                </a:solidFill>
              </a:rPr>
              <a:t>представителя </a:t>
            </a:r>
            <a:r>
              <a:rPr lang="ru-RU" dirty="0">
                <a:solidFill>
                  <a:srgbClr val="7030A0"/>
                </a:solidFill>
              </a:rPr>
              <a:t>третьих лиц </a:t>
            </a:r>
            <a:r>
              <a:rPr lang="ru-RU" dirty="0">
                <a:solidFill>
                  <a:schemeClr val="tx1"/>
                </a:solidFill>
              </a:rPr>
              <a:t>в делах государственного органа, иной организации, </a:t>
            </a:r>
            <a:r>
              <a:rPr lang="ru-RU" dirty="0" smtClean="0">
                <a:solidFill>
                  <a:schemeClr val="tx1"/>
                </a:solidFill>
              </a:rPr>
              <a:t>служащим </a:t>
            </a:r>
            <a:r>
              <a:rPr lang="ru-RU" dirty="0">
                <a:solidFill>
                  <a:schemeClr val="tx1"/>
                </a:solidFill>
              </a:rPr>
              <a:t>(работником) которого (которой) он является, либо </a:t>
            </a:r>
            <a:r>
              <a:rPr lang="ru-RU" dirty="0" smtClean="0">
                <a:solidFill>
                  <a:schemeClr val="tx1"/>
                </a:solidFill>
              </a:rPr>
              <a:t>подчиненного (</a:t>
            </a:r>
            <a:r>
              <a:rPr lang="ru-RU" dirty="0">
                <a:solidFill>
                  <a:schemeClr val="tx1"/>
                </a:solidFill>
              </a:rPr>
              <a:t>подчиненной) и (или) </a:t>
            </a:r>
            <a:r>
              <a:rPr lang="ru-RU" dirty="0" smtClean="0">
                <a:solidFill>
                  <a:schemeClr val="tx1"/>
                </a:solidFill>
              </a:rPr>
              <a:t>подконтрольного </a:t>
            </a:r>
            <a:r>
              <a:rPr lang="ru-RU" dirty="0">
                <a:solidFill>
                  <a:schemeClr val="tx1"/>
                </a:solidFill>
              </a:rPr>
              <a:t>(подконтрольной) ему (ей) </a:t>
            </a:r>
            <a:r>
              <a:rPr lang="ru-RU" dirty="0" smtClean="0">
                <a:solidFill>
                  <a:schemeClr val="tx1"/>
                </a:solidFill>
              </a:rPr>
              <a:t>государственного </a:t>
            </a:r>
            <a:r>
              <a:rPr lang="ru-RU" dirty="0">
                <a:solidFill>
                  <a:schemeClr val="tx1"/>
                </a:solidFill>
              </a:rPr>
              <a:t>органа, иной организации;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16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55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81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dirty="0">
                <a:solidFill>
                  <a:srgbClr val="7030A0"/>
                </a:solidFill>
              </a:rPr>
              <a:t>использование </a:t>
            </a:r>
            <a:r>
              <a:rPr lang="ru-RU" dirty="0">
                <a:solidFill>
                  <a:schemeClr val="tx1"/>
                </a:solidFill>
              </a:rPr>
              <a:t>государственным должностным или приравненным </a:t>
            </a:r>
            <a:r>
              <a:rPr lang="ru-RU" dirty="0" smtClean="0">
                <a:solidFill>
                  <a:schemeClr val="tx1"/>
                </a:solidFill>
              </a:rPr>
              <a:t>к нему </a:t>
            </a:r>
            <a:r>
              <a:rPr lang="ru-RU" dirty="0">
                <a:solidFill>
                  <a:schemeClr val="tx1"/>
                </a:solidFill>
              </a:rPr>
              <a:t>лицом во внеслужебных интересах </a:t>
            </a:r>
            <a:r>
              <a:rPr lang="ru-RU" dirty="0">
                <a:solidFill>
                  <a:srgbClr val="7030A0"/>
                </a:solidFill>
              </a:rPr>
              <a:t>информации</a:t>
            </a:r>
            <a:r>
              <a:rPr lang="ru-RU" dirty="0">
                <a:solidFill>
                  <a:schemeClr val="tx1"/>
                </a:solidFill>
              </a:rPr>
              <a:t>, распространение </a:t>
            </a:r>
            <a:r>
              <a:rPr lang="ru-RU" dirty="0" smtClean="0">
                <a:solidFill>
                  <a:schemeClr val="tx1"/>
                </a:solidFill>
              </a:rPr>
              <a:t>и (или</a:t>
            </a:r>
            <a:r>
              <a:rPr lang="ru-RU" dirty="0">
                <a:solidFill>
                  <a:schemeClr val="tx1"/>
                </a:solidFill>
              </a:rPr>
              <a:t>) предоставление которой ограничено, полученной при </a:t>
            </a:r>
            <a:r>
              <a:rPr lang="ru-RU" dirty="0" smtClean="0">
                <a:solidFill>
                  <a:schemeClr val="tx1"/>
                </a:solidFill>
              </a:rPr>
              <a:t> исполнении им служебных </a:t>
            </a:r>
            <a:r>
              <a:rPr lang="ru-RU" dirty="0">
                <a:solidFill>
                  <a:schemeClr val="tx1"/>
                </a:solidFill>
              </a:rPr>
              <a:t>(трудовых) обязанностей;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dirty="0">
                <a:solidFill>
                  <a:srgbClr val="7030A0"/>
                </a:solidFill>
              </a:rPr>
              <a:t>отказ</a:t>
            </a:r>
            <a:r>
              <a:rPr lang="ru-RU" dirty="0">
                <a:solidFill>
                  <a:schemeClr val="tx1"/>
                </a:solidFill>
              </a:rPr>
              <a:t> государственного должностного или приравненного к нему </a:t>
            </a:r>
            <a:r>
              <a:rPr lang="ru-RU" dirty="0" smtClean="0">
                <a:solidFill>
                  <a:schemeClr val="tx1"/>
                </a:solidFill>
              </a:rPr>
              <a:t>лица </a:t>
            </a:r>
            <a:r>
              <a:rPr lang="ru-RU" dirty="0">
                <a:solidFill>
                  <a:srgbClr val="7030A0"/>
                </a:solidFill>
              </a:rPr>
              <a:t>в предоставлении информации </a:t>
            </a:r>
            <a:r>
              <a:rPr lang="ru-RU" dirty="0">
                <a:solidFill>
                  <a:schemeClr val="tx1"/>
                </a:solidFill>
              </a:rPr>
              <a:t>физическим или юридическим лицам</a:t>
            </a:r>
            <a:r>
              <a:rPr lang="ru-RU" dirty="0" smtClean="0">
                <a:solidFill>
                  <a:schemeClr val="tx1"/>
                </a:solidFill>
              </a:rPr>
              <a:t>, предоставление </a:t>
            </a:r>
            <a:r>
              <a:rPr lang="ru-RU" dirty="0">
                <a:solidFill>
                  <a:schemeClr val="tx1"/>
                </a:solidFill>
              </a:rPr>
              <a:t>которой этим лицам предусмотрено актами </a:t>
            </a:r>
            <a:r>
              <a:rPr lang="ru-RU" dirty="0" smtClean="0">
                <a:solidFill>
                  <a:schemeClr val="tx1"/>
                </a:solidFill>
              </a:rPr>
              <a:t>законодательства</a:t>
            </a:r>
            <a:r>
              <a:rPr lang="ru-RU" dirty="0">
                <a:solidFill>
                  <a:schemeClr val="tx1"/>
                </a:solidFill>
              </a:rPr>
              <a:t>, умышленное несвоевременное ее предоставление или </a:t>
            </a:r>
            <a:r>
              <a:rPr lang="ru-RU" dirty="0" smtClean="0">
                <a:solidFill>
                  <a:schemeClr val="tx1"/>
                </a:solidFill>
              </a:rPr>
              <a:t>предоставление неполной </a:t>
            </a:r>
            <a:r>
              <a:rPr lang="ru-RU" dirty="0">
                <a:solidFill>
                  <a:schemeClr val="tx1"/>
                </a:solidFill>
              </a:rPr>
              <a:t>либо недостоверной информации;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0"/>
            <a:ext cx="9242426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56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42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dirty="0">
                <a:solidFill>
                  <a:srgbClr val="7030A0"/>
                </a:solidFill>
              </a:rPr>
              <a:t>требование</a:t>
            </a:r>
            <a:r>
              <a:rPr lang="ru-RU" dirty="0">
                <a:solidFill>
                  <a:schemeClr val="tx1"/>
                </a:solidFill>
              </a:rPr>
              <a:t> государственным должностным или приравненным </a:t>
            </a:r>
            <a:r>
              <a:rPr lang="ru-RU" dirty="0" smtClean="0">
                <a:solidFill>
                  <a:schemeClr val="tx1"/>
                </a:solidFill>
              </a:rPr>
              <a:t>к нему </a:t>
            </a:r>
            <a:r>
              <a:rPr lang="ru-RU" dirty="0">
                <a:solidFill>
                  <a:schemeClr val="tx1"/>
                </a:solidFill>
              </a:rPr>
              <a:t>лицом от физических или юридических лиц </a:t>
            </a:r>
            <a:r>
              <a:rPr lang="ru-RU" dirty="0">
                <a:solidFill>
                  <a:srgbClr val="7030A0"/>
                </a:solidFill>
              </a:rPr>
              <a:t>информации</a:t>
            </a:r>
            <a:r>
              <a:rPr lang="ru-RU" dirty="0">
                <a:solidFill>
                  <a:schemeClr val="tx1"/>
                </a:solidFill>
              </a:rPr>
              <a:t>, в том </a:t>
            </a:r>
            <a:r>
              <a:rPr lang="ru-RU" dirty="0" smtClean="0">
                <a:solidFill>
                  <a:schemeClr val="tx1"/>
                </a:solidFill>
              </a:rPr>
              <a:t>числе </a:t>
            </a:r>
            <a:r>
              <a:rPr lang="ru-RU" dirty="0" smtClean="0">
                <a:solidFill>
                  <a:srgbClr val="7030A0"/>
                </a:solidFill>
              </a:rPr>
              <a:t>документов</a:t>
            </a:r>
            <a:r>
              <a:rPr lang="ru-RU" dirty="0">
                <a:solidFill>
                  <a:srgbClr val="7030A0"/>
                </a:solidFill>
              </a:rPr>
              <a:t>, </a:t>
            </a:r>
            <a:r>
              <a:rPr lang="ru-RU" dirty="0">
                <a:solidFill>
                  <a:schemeClr val="tx1"/>
                </a:solidFill>
              </a:rPr>
              <a:t>предоставление которой не предусмотрено законом;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dirty="0">
                <a:solidFill>
                  <a:srgbClr val="7030A0"/>
                </a:solidFill>
              </a:rPr>
              <a:t>нарушение</a:t>
            </a:r>
            <a:r>
              <a:rPr lang="ru-RU" dirty="0">
                <a:solidFill>
                  <a:schemeClr val="tx1"/>
                </a:solidFill>
              </a:rPr>
              <a:t> государственным должностным лицом в личных, </a:t>
            </a:r>
            <a:r>
              <a:rPr lang="ru-RU" dirty="0" smtClean="0">
                <a:solidFill>
                  <a:schemeClr val="tx1"/>
                </a:solidFill>
              </a:rPr>
              <a:t>групповых </a:t>
            </a:r>
            <a:r>
              <a:rPr lang="ru-RU" dirty="0">
                <a:solidFill>
                  <a:schemeClr val="tx1"/>
                </a:solidFill>
              </a:rPr>
              <a:t>и иных внеслужебных интересах установленного законодательными </a:t>
            </a:r>
            <a:r>
              <a:rPr lang="ru-RU" dirty="0" smtClean="0">
                <a:solidFill>
                  <a:schemeClr val="tx1"/>
                </a:solidFill>
              </a:rPr>
              <a:t>актами </a:t>
            </a:r>
            <a:r>
              <a:rPr lang="ru-RU" dirty="0">
                <a:solidFill>
                  <a:srgbClr val="7030A0"/>
                </a:solidFill>
              </a:rPr>
              <a:t>порядка рассмотрения обращений граждан</a:t>
            </a:r>
            <a:r>
              <a:rPr lang="ru-RU" dirty="0">
                <a:solidFill>
                  <a:schemeClr val="tx1"/>
                </a:solidFill>
              </a:rPr>
              <a:t>, в том числе </a:t>
            </a:r>
            <a:r>
              <a:rPr lang="ru-RU" dirty="0" smtClean="0">
                <a:solidFill>
                  <a:schemeClr val="tx1"/>
                </a:solidFill>
              </a:rPr>
              <a:t>индивидуальных </a:t>
            </a:r>
            <a:r>
              <a:rPr lang="ru-RU" dirty="0">
                <a:solidFill>
                  <a:schemeClr val="tx1"/>
                </a:solidFill>
              </a:rPr>
              <a:t>предпринимателей, и юридических лиц и принятия решений </a:t>
            </a:r>
            <a:r>
              <a:rPr lang="ru-RU" dirty="0" smtClean="0">
                <a:solidFill>
                  <a:schemeClr val="tx1"/>
                </a:solidFill>
              </a:rPr>
              <a:t>по вопросам</a:t>
            </a:r>
            <a:r>
              <a:rPr lang="ru-RU" dirty="0">
                <a:solidFill>
                  <a:schemeClr val="tx1"/>
                </a:solidFill>
              </a:rPr>
              <a:t>, входящим в его компетенцию;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988"/>
            <a:ext cx="9242426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57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22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dirty="0">
                <a:solidFill>
                  <a:srgbClr val="7030A0"/>
                </a:solidFill>
              </a:rPr>
              <a:t>создание </a:t>
            </a:r>
            <a:r>
              <a:rPr lang="ru-RU" dirty="0">
                <a:solidFill>
                  <a:schemeClr val="tx1"/>
                </a:solidFill>
              </a:rPr>
              <a:t>государственным должностным или приравненным </a:t>
            </a:r>
            <a:r>
              <a:rPr lang="ru-RU" dirty="0" smtClean="0">
                <a:solidFill>
                  <a:schemeClr val="tx1"/>
                </a:solidFill>
              </a:rPr>
              <a:t>к нему </a:t>
            </a:r>
            <a:r>
              <a:rPr lang="ru-RU" dirty="0">
                <a:solidFill>
                  <a:schemeClr val="tx1"/>
                </a:solidFill>
              </a:rPr>
              <a:t>лицом </a:t>
            </a:r>
            <a:r>
              <a:rPr lang="ru-RU" dirty="0">
                <a:solidFill>
                  <a:srgbClr val="7030A0"/>
                </a:solidFill>
              </a:rPr>
              <a:t>препятствий</a:t>
            </a:r>
            <a:r>
              <a:rPr lang="ru-RU" dirty="0">
                <a:solidFill>
                  <a:schemeClr val="tx1"/>
                </a:solidFill>
              </a:rPr>
              <a:t> физическим или юридическим лицам в </a:t>
            </a:r>
            <a:r>
              <a:rPr lang="ru-RU" dirty="0" smtClean="0">
                <a:solidFill>
                  <a:schemeClr val="tx1"/>
                </a:solidFill>
              </a:rPr>
              <a:t>реализации </a:t>
            </a:r>
            <a:r>
              <a:rPr lang="ru-RU" dirty="0">
                <a:solidFill>
                  <a:schemeClr val="tx1"/>
                </a:solidFill>
              </a:rPr>
              <a:t>их прав и законных интересов;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dirty="0">
                <a:solidFill>
                  <a:srgbClr val="7030A0"/>
                </a:solidFill>
              </a:rPr>
              <a:t>делегирование</a:t>
            </a:r>
            <a:r>
              <a:rPr lang="ru-RU" dirty="0">
                <a:solidFill>
                  <a:schemeClr val="tx1"/>
                </a:solidFill>
              </a:rPr>
              <a:t> государственным должностным лицом </a:t>
            </a:r>
            <a:r>
              <a:rPr lang="ru-RU" dirty="0" smtClean="0">
                <a:solidFill>
                  <a:srgbClr val="7030A0"/>
                </a:solidFill>
              </a:rPr>
              <a:t>полномочий</a:t>
            </a:r>
            <a:r>
              <a:rPr lang="ru-RU" dirty="0" smtClean="0">
                <a:solidFill>
                  <a:schemeClr val="tx1"/>
                </a:solidFill>
              </a:rPr>
              <a:t> на </a:t>
            </a:r>
            <a:r>
              <a:rPr lang="ru-RU" dirty="0">
                <a:solidFill>
                  <a:schemeClr val="tx1"/>
                </a:solidFill>
              </a:rPr>
              <a:t>государственное регулирование предпринимательской деятельности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либо на контроль за ней лицу, осуществляющему такую деятельность, </a:t>
            </a:r>
            <a:r>
              <a:rPr lang="ru-RU" dirty="0" smtClean="0">
                <a:solidFill>
                  <a:schemeClr val="tx1"/>
                </a:solidFill>
              </a:rPr>
              <a:t>если </a:t>
            </a:r>
            <a:r>
              <a:rPr lang="ru-RU" dirty="0">
                <a:solidFill>
                  <a:schemeClr val="tx1"/>
                </a:solidFill>
              </a:rPr>
              <a:t>это не предусмотрено законом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988"/>
            <a:ext cx="9242426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58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84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– </a:t>
            </a:r>
            <a:r>
              <a:rPr lang="ru-RU" dirty="0">
                <a:solidFill>
                  <a:srgbClr val="7030A0"/>
                </a:solidFill>
              </a:rPr>
              <a:t>нарушение</a:t>
            </a:r>
            <a:r>
              <a:rPr lang="ru-RU" dirty="0">
                <a:solidFill>
                  <a:schemeClr val="tx1"/>
                </a:solidFill>
              </a:rPr>
              <a:t> государственным должностным или приравненным </a:t>
            </a:r>
            <a:r>
              <a:rPr lang="ru-RU" dirty="0" smtClean="0">
                <a:solidFill>
                  <a:schemeClr val="tx1"/>
                </a:solidFill>
              </a:rPr>
              <a:t>к нему </a:t>
            </a:r>
            <a:r>
              <a:rPr lang="ru-RU" dirty="0">
                <a:solidFill>
                  <a:schemeClr val="tx1"/>
                </a:solidFill>
              </a:rPr>
              <a:t>лицом установленного актами законодательства </a:t>
            </a:r>
            <a:r>
              <a:rPr lang="ru-RU" dirty="0">
                <a:solidFill>
                  <a:srgbClr val="7030A0"/>
                </a:solidFill>
              </a:rPr>
              <a:t>порядка проведения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конкурсов, аукционов, процедур закупок;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dirty="0">
                <a:solidFill>
                  <a:srgbClr val="7030A0"/>
                </a:solidFill>
              </a:rPr>
              <a:t>требование </a:t>
            </a:r>
            <a:r>
              <a:rPr lang="ru-RU" dirty="0">
                <a:solidFill>
                  <a:schemeClr val="tx1"/>
                </a:solidFill>
              </a:rPr>
              <a:t>государственным должностным или приравненным </a:t>
            </a:r>
            <a:r>
              <a:rPr lang="ru-RU" dirty="0" smtClean="0">
                <a:solidFill>
                  <a:schemeClr val="tx1"/>
                </a:solidFill>
              </a:rPr>
              <a:t>к нему </a:t>
            </a:r>
            <a:r>
              <a:rPr lang="ru-RU" dirty="0">
                <a:solidFill>
                  <a:schemeClr val="tx1"/>
                </a:solidFill>
              </a:rPr>
              <a:t>лицом </a:t>
            </a:r>
            <a:r>
              <a:rPr lang="ru-RU" dirty="0">
                <a:solidFill>
                  <a:srgbClr val="7030A0"/>
                </a:solidFill>
              </a:rPr>
              <a:t>предоставления безвозмездной (спонсорской) помощи</a:t>
            </a:r>
            <a:r>
              <a:rPr lang="ru-RU" dirty="0">
                <a:solidFill>
                  <a:schemeClr val="tx1"/>
                </a:solidFill>
              </a:rPr>
              <a:t>, а </a:t>
            </a:r>
            <a:r>
              <a:rPr lang="ru-RU" dirty="0" smtClean="0">
                <a:solidFill>
                  <a:schemeClr val="tx1"/>
                </a:solidFill>
              </a:rPr>
              <a:t>равно </a:t>
            </a:r>
            <a:r>
              <a:rPr lang="ru-RU" dirty="0">
                <a:solidFill>
                  <a:srgbClr val="7030A0"/>
                </a:solidFill>
              </a:rPr>
              <a:t>нарушение</a:t>
            </a:r>
            <a:r>
              <a:rPr lang="ru-RU" dirty="0">
                <a:solidFill>
                  <a:schemeClr val="tx1"/>
                </a:solidFill>
              </a:rPr>
              <a:t> государственным должностным или приравненным к </a:t>
            </a:r>
            <a:r>
              <a:rPr lang="ru-RU" dirty="0" smtClean="0">
                <a:solidFill>
                  <a:schemeClr val="tx1"/>
                </a:solidFill>
              </a:rPr>
              <a:t>нему лицом </a:t>
            </a:r>
            <a:r>
              <a:rPr lang="ru-RU" dirty="0">
                <a:solidFill>
                  <a:srgbClr val="7030A0"/>
                </a:solidFill>
              </a:rPr>
              <a:t>порядка ее предоставления, получения и использования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smtClean="0">
                <a:solidFill>
                  <a:schemeClr val="tx1"/>
                </a:solidFill>
              </a:rPr>
              <a:t>установленного </a:t>
            </a:r>
            <a:r>
              <a:rPr lang="ru-RU" dirty="0">
                <a:solidFill>
                  <a:schemeClr val="tx1"/>
                </a:solidFill>
              </a:rPr>
              <a:t>законом.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988"/>
            <a:ext cx="9242426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59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739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0871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субъекты </a:t>
            </a:r>
            <a:r>
              <a:rPr lang="ru-RU" b="1" dirty="0" smtClean="0">
                <a:solidFill>
                  <a:srgbClr val="FF0000"/>
                </a:solidFill>
              </a:rPr>
              <a:t>профилактики: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9144000" cy="594928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3000" dirty="0">
                <a:solidFill>
                  <a:schemeClr val="tx1"/>
                </a:solidFill>
              </a:rPr>
              <a:t>– Министерство здравоохранения Республики Беларусь, </a:t>
            </a:r>
            <a:r>
              <a:rPr lang="ru-RU" sz="3000" dirty="0" smtClean="0">
                <a:solidFill>
                  <a:schemeClr val="tx1"/>
                </a:solidFill>
              </a:rPr>
              <a:t>структурные подразделения </a:t>
            </a:r>
            <a:r>
              <a:rPr lang="ru-RU" sz="3000" dirty="0">
                <a:solidFill>
                  <a:schemeClr val="tx1"/>
                </a:solidFill>
              </a:rPr>
              <a:t>областных исполнительных комитетов, Минского </a:t>
            </a:r>
            <a:r>
              <a:rPr lang="ru-RU" sz="3000" dirty="0" smtClean="0">
                <a:solidFill>
                  <a:schemeClr val="tx1"/>
                </a:solidFill>
              </a:rPr>
              <a:t>городского исполнительного </a:t>
            </a:r>
            <a:r>
              <a:rPr lang="ru-RU" sz="3000" dirty="0">
                <a:solidFill>
                  <a:schemeClr val="tx1"/>
                </a:solidFill>
              </a:rPr>
              <a:t>комитета, осуществляющие государственно-властные </a:t>
            </a:r>
            <a:r>
              <a:rPr lang="ru-RU" sz="3000" dirty="0" smtClean="0">
                <a:solidFill>
                  <a:schemeClr val="tx1"/>
                </a:solidFill>
              </a:rPr>
              <a:t>полномочия </a:t>
            </a:r>
            <a:r>
              <a:rPr lang="ru-RU" sz="3000" dirty="0">
                <a:solidFill>
                  <a:schemeClr val="tx1"/>
                </a:solidFill>
              </a:rPr>
              <a:t>в сфере здравоохранения, органы управления </a:t>
            </a:r>
            <a:r>
              <a:rPr lang="ru-RU" sz="3000" dirty="0" smtClean="0">
                <a:solidFill>
                  <a:schemeClr val="tx1"/>
                </a:solidFill>
              </a:rPr>
              <a:t>здравоохранением  других </a:t>
            </a:r>
            <a:r>
              <a:rPr lang="ru-RU" sz="3000" dirty="0">
                <a:solidFill>
                  <a:schemeClr val="tx1"/>
                </a:solidFill>
              </a:rPr>
              <a:t>республиканских органов государственного управления, иных </a:t>
            </a:r>
            <a:r>
              <a:rPr lang="ru-RU" sz="3000" dirty="0" smtClean="0">
                <a:solidFill>
                  <a:schemeClr val="tx1"/>
                </a:solidFill>
              </a:rPr>
              <a:t>государственных </a:t>
            </a:r>
            <a:r>
              <a:rPr lang="ru-RU" sz="3000" dirty="0">
                <a:solidFill>
                  <a:schemeClr val="tx1"/>
                </a:solidFill>
              </a:rPr>
              <a:t>организаций, подчиненных Правительству Республики </a:t>
            </a:r>
            <a:r>
              <a:rPr lang="ru-RU" sz="3000" dirty="0" smtClean="0">
                <a:solidFill>
                  <a:schemeClr val="tx1"/>
                </a:solidFill>
              </a:rPr>
              <a:t>Беларусь</a:t>
            </a:r>
            <a:r>
              <a:rPr lang="ru-RU" sz="3000" dirty="0">
                <a:solidFill>
                  <a:schemeClr val="tx1"/>
                </a:solidFill>
              </a:rPr>
              <a:t>, и подчиненных им государственных организаций здравоохранения;</a:t>
            </a:r>
          </a:p>
          <a:p>
            <a:pPr algn="l"/>
            <a:r>
              <a:rPr lang="ru-RU" sz="3000" dirty="0">
                <a:solidFill>
                  <a:schemeClr val="tx1"/>
                </a:solidFill>
              </a:rPr>
              <a:t>– государственные организации здравоохранения</a:t>
            </a:r>
            <a:r>
              <a:rPr lang="ru-RU" sz="3000" dirty="0" smtClean="0">
                <a:solidFill>
                  <a:schemeClr val="tx1"/>
                </a:solidFill>
              </a:rPr>
              <a:t>;</a:t>
            </a:r>
            <a:endParaRPr lang="ru-RU" sz="30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61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52736"/>
            <a:ext cx="9144000" cy="580526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sz="4000" dirty="0" smtClean="0">
                <a:solidFill>
                  <a:schemeClr val="tx1"/>
                </a:solidFill>
              </a:rPr>
              <a:t>Совершение </a:t>
            </a:r>
            <a:r>
              <a:rPr lang="ru-RU" sz="4000" dirty="0">
                <a:solidFill>
                  <a:schemeClr val="tx1"/>
                </a:solidFill>
              </a:rPr>
              <a:t>указанных правонарушений </a:t>
            </a:r>
            <a:endParaRPr lang="ru-RU" sz="4000" dirty="0" smtClean="0">
              <a:solidFill>
                <a:schemeClr val="tx1"/>
              </a:solidFill>
            </a:endParaRPr>
          </a:p>
          <a:p>
            <a:r>
              <a:rPr lang="ru-RU" sz="4000" dirty="0" smtClean="0">
                <a:solidFill>
                  <a:schemeClr val="tx1"/>
                </a:solidFill>
              </a:rPr>
              <a:t>влечет </a:t>
            </a:r>
            <a:r>
              <a:rPr lang="ru-RU" sz="4000" dirty="0">
                <a:solidFill>
                  <a:schemeClr val="tx1"/>
                </a:solidFill>
              </a:rPr>
              <a:t>за собой </a:t>
            </a:r>
            <a:r>
              <a:rPr lang="ru-RU" sz="4000" dirty="0" smtClean="0">
                <a:solidFill>
                  <a:schemeClr val="tx1"/>
                </a:solidFill>
              </a:rPr>
              <a:t>ответственность </a:t>
            </a:r>
            <a:r>
              <a:rPr lang="ru-RU" sz="4000" dirty="0">
                <a:solidFill>
                  <a:schemeClr val="tx1"/>
                </a:solidFill>
              </a:rPr>
              <a:t>в соответствии с законодательными актами: </a:t>
            </a:r>
            <a:r>
              <a:rPr lang="ru-RU" sz="4000" b="1" dirty="0">
                <a:solidFill>
                  <a:srgbClr val="FF0000"/>
                </a:solidFill>
              </a:rPr>
              <a:t>уголовную, </a:t>
            </a:r>
            <a:r>
              <a:rPr lang="ru-RU" sz="4000" b="1" dirty="0" smtClean="0">
                <a:solidFill>
                  <a:srgbClr val="FF0000"/>
                </a:solidFill>
              </a:rPr>
              <a:t>административную</a:t>
            </a:r>
            <a:r>
              <a:rPr lang="ru-RU" sz="4000" b="1" dirty="0">
                <a:solidFill>
                  <a:srgbClr val="FF0000"/>
                </a:solidFill>
              </a:rPr>
              <a:t>, дисциплинарную</a:t>
            </a:r>
            <a:r>
              <a:rPr lang="ru-RU" sz="40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60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40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0871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Российская Федерация: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9144000" cy="594928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61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9" y="764704"/>
            <a:ext cx="9144000" cy="5949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228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0871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субъекты профилактики: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3855" y="980728"/>
            <a:ext cx="9144000" cy="587727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ru-RU" sz="3600" dirty="0">
                <a:solidFill>
                  <a:schemeClr val="tx1"/>
                </a:solidFill>
              </a:rPr>
              <a:t>– Министерство образования Республики Беларусь, структурные подразделения областных исполнительных комитетов, Минского городского исполнительного комитета, городских, районных исполнительных комитетов, местных администраций районов в городах, осуществляющие государственно-властные полномочия в сфере образования;</a:t>
            </a:r>
          </a:p>
          <a:p>
            <a:pPr algn="l"/>
            <a:r>
              <a:rPr lang="ru-RU" sz="3600" dirty="0" smtClean="0">
                <a:solidFill>
                  <a:schemeClr val="tx1"/>
                </a:solidFill>
              </a:rPr>
              <a:t>– учреждения </a:t>
            </a:r>
            <a:r>
              <a:rPr lang="ru-RU" sz="3600" dirty="0">
                <a:solidFill>
                  <a:schemeClr val="tx1"/>
                </a:solidFill>
              </a:rPr>
              <a:t>образования</a:t>
            </a:r>
            <a:r>
              <a:rPr lang="ru-RU" sz="3600" dirty="0" smtClean="0">
                <a:solidFill>
                  <a:schemeClr val="tx1"/>
                </a:solidFill>
              </a:rPr>
              <a:t>;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67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0871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субъекты профилактики: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9144000" cy="594928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dirty="0">
                <a:solidFill>
                  <a:schemeClr val="tx1"/>
                </a:solidFill>
              </a:rPr>
              <a:t>– Министерство труда и социальной защиты Республики Беларусь, структурные подразделения областных исполнительных комитетов, Минского городского исполнительного комитета, городских, районных исполнительных комитетов, осуществляющие государственно-властные полномочия в сфере труда, занятости и социальной защиты, структурные подразделения местных администраций районов в городах, осуществляющие государственно-властные полномочия в сфере социальной защиты;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учреждения социального обслуживания;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– </a:t>
            </a:r>
            <a:r>
              <a:rPr lang="ru-RU" dirty="0">
                <a:solidFill>
                  <a:schemeClr val="tx1"/>
                </a:solidFill>
              </a:rPr>
              <a:t>Министерство юстиции Республики Беларусь, структурные </a:t>
            </a:r>
            <a:r>
              <a:rPr lang="ru-RU" dirty="0" smtClean="0">
                <a:solidFill>
                  <a:schemeClr val="tx1"/>
                </a:solidFill>
              </a:rPr>
              <a:t>подразделения </a:t>
            </a:r>
            <a:r>
              <a:rPr lang="ru-RU" dirty="0">
                <a:solidFill>
                  <a:schemeClr val="tx1"/>
                </a:solidFill>
              </a:rPr>
              <a:t>областных исполнительных комитетов, Минского городского </a:t>
            </a:r>
            <a:r>
              <a:rPr lang="ru-RU" dirty="0" smtClean="0">
                <a:solidFill>
                  <a:schemeClr val="tx1"/>
                </a:solidFill>
              </a:rPr>
              <a:t>исполнительного </a:t>
            </a:r>
            <a:r>
              <a:rPr lang="ru-RU" dirty="0">
                <a:solidFill>
                  <a:schemeClr val="tx1"/>
                </a:solidFill>
              </a:rPr>
              <a:t>комитета, осуществляющие </a:t>
            </a:r>
            <a:r>
              <a:rPr lang="ru-RU" dirty="0" smtClean="0">
                <a:solidFill>
                  <a:schemeClr val="tx1"/>
                </a:solidFill>
              </a:rPr>
              <a:t>государственно-властные полномочия </a:t>
            </a:r>
            <a:r>
              <a:rPr lang="ru-RU" dirty="0">
                <a:solidFill>
                  <a:schemeClr val="tx1"/>
                </a:solidFill>
              </a:rPr>
              <a:t>в сфере юстиции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13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8072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субъекты профилактики: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80728"/>
            <a:ext cx="9144000" cy="587727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– Государственная инспекция охраны животного и растительного мира при Президенте Республики Беларусь;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юридические лица, на которые возложены функции редакций государственных средств массовой информации;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советы общественных пунктов охраны правопорядка;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добровольные дружины;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общественные объединения и иные организации.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40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3846</Words>
  <Application>Microsoft Office PowerPoint</Application>
  <PresentationFormat>Экран (4:3)</PresentationFormat>
  <Paragraphs>305</Paragraphs>
  <Slides>61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61</vt:i4>
      </vt:variant>
    </vt:vector>
  </HeadingPairs>
  <TitlesOfParts>
    <vt:vector size="62" baseType="lpstr">
      <vt:lpstr>Тема Office</vt:lpstr>
      <vt:lpstr>Лекция 3. Предупреждение коррупции.</vt:lpstr>
      <vt:lpstr>1. Основы предупредительной деятельности в сфере противодействия коррупции.</vt:lpstr>
      <vt:lpstr>Меры предупреждения:</vt:lpstr>
      <vt:lpstr>Закон Республики Беларусь от 4 января 2014 г. № 122-З «Об основах деятельности по профилактике правонарушений»:</vt:lpstr>
      <vt:lpstr>субъекты профилактики:</vt:lpstr>
      <vt:lpstr>субъекты профилактики:</vt:lpstr>
      <vt:lpstr>субъекты профилактики:</vt:lpstr>
      <vt:lpstr>субъекты профилактики:</vt:lpstr>
      <vt:lpstr>субъекты профилактики:</vt:lpstr>
      <vt:lpstr>Меры предупреждения:</vt:lpstr>
      <vt:lpstr>Общесоциальные меры:</vt:lpstr>
      <vt:lpstr>Специальные меры:</vt:lpstr>
      <vt:lpstr>Индивидуальные меры:</vt:lpstr>
      <vt:lpstr>Мероприятия и направления деятельности по предупреждению коррупции:</vt:lpstr>
      <vt:lpstr>Мероприятия и направления деятельности по предупреждению коррупции:</vt:lpstr>
      <vt:lpstr>Гос. закупки:</vt:lpstr>
      <vt:lpstr>Мероприятия и направления деятельности по предупреждению коррупции:</vt:lpstr>
      <vt:lpstr>В ст. 22 Закона Республики Беларусь «О борьбе с коррупцией» закреплены основания отказа в назначении на руководящую должность, приеме на государственную службу.</vt:lpstr>
      <vt:lpstr>Презентация PowerPoint</vt:lpstr>
      <vt:lpstr>Мероприятия и направления деятельности по предупреждению коррупции:</vt:lpstr>
      <vt:lpstr>Имущество:</vt:lpstr>
      <vt:lpstr>2. Обязательства государственных должностных лиц, приравненных к ним лиц и лиц, претендующих на занятие должности государственного должностного лица.</vt:lpstr>
      <vt:lpstr>Презентация PowerPoint</vt:lpstr>
      <vt:lpstr>В случае, когда подписание обязательства становится необходимым, наниматель может:</vt:lpstr>
      <vt:lpstr>Неподписание обязательства:</vt:lpstr>
      <vt:lpstr>3. Ограничения, устанавливаемые для государственных должностных и приравненных к ним лиц.</vt:lpstr>
      <vt:lpstr>В соответствии со ст. 17 Закона Республики Беларусь «О борьбе с коррупцией» государственное должностное лицо не вправе:</vt:lpstr>
      <vt:lpstr>В соответствии со ст. 17 Закона Республики Беларусь «О борьбе с коррупцией» государственное должностное лицо не вправе:</vt:lpstr>
      <vt:lpstr>В соответствии со ст. 17 Закона Республики Беларусь «О борьбе с коррупцией» государственное должностное лицо не вправе:</vt:lpstr>
      <vt:lpstr>В соответствии со ст. 17 Закона Республики Беларусь «О борьбе с коррупцией» государственное должностное лицо не вправе:</vt:lpstr>
      <vt:lpstr>В соответствии со ст. 17 Закона Республики Беларусь «О борьбе с коррупцией» государственное должностное лицо не вправе:</vt:lpstr>
      <vt:lpstr>В соответствии со ст. 17 Закона Республики Беларусь «О борьбе с коррупцией» государственное должностное лицо не вправе:</vt:lpstr>
      <vt:lpstr>В соответствии со ст. 17 Закона Республики Беларусь «О борьбе с коррупцией»:</vt:lpstr>
      <vt:lpstr>Родственники и свойственники государственного должностного лица, супруг (супруга) государственного должностного или приравненного к нему лица также имеют ограничения.  Они не вправе:</vt:lpstr>
      <vt:lpstr>Презентация PowerPoint</vt:lpstr>
      <vt:lpstr>Ограничения по управлению долями в уставных фондах (акциями) коммерческих организаций.</vt:lpstr>
      <vt:lpstr>Профилактика и противодействие коррупции</vt:lpstr>
      <vt:lpstr>Профилактика и противодействие коррупции</vt:lpstr>
      <vt:lpstr>Профилактика и противодействие коррупции</vt:lpstr>
      <vt:lpstr>4. Предотвращение и урегулирование конфликта интересов.</vt:lpstr>
      <vt:lpstr>Конфликт интересов  ̶  это</vt:lpstr>
      <vt:lpstr>Презентация PowerPoint</vt:lpstr>
      <vt:lpstr>Презентация PowerPoint</vt:lpstr>
      <vt:lpstr>Конфликт интересов: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5. Правонарушения, создающие условия для коррупции.</vt:lpstr>
      <vt:lpstr>В ст. 25 Закона Республики Беларусь «О борьбе с коррупцией» отмечены правонарушения, создающие условия для коррупции: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Российская Федерация: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88</cp:revision>
  <dcterms:created xsi:type="dcterms:W3CDTF">2018-09-22T14:46:45Z</dcterms:created>
  <dcterms:modified xsi:type="dcterms:W3CDTF">2019-11-26T17:07:16Z</dcterms:modified>
</cp:coreProperties>
</file>