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9" r:id="rId3"/>
    <p:sldId id="270" r:id="rId4"/>
    <p:sldId id="274" r:id="rId5"/>
    <p:sldId id="292" r:id="rId6"/>
    <p:sldId id="290" r:id="rId7"/>
    <p:sldId id="276" r:id="rId8"/>
    <p:sldId id="291" r:id="rId9"/>
    <p:sldId id="273" r:id="rId10"/>
    <p:sldId id="289" r:id="rId11"/>
    <p:sldId id="272" r:id="rId12"/>
    <p:sldId id="275" r:id="rId13"/>
    <p:sldId id="277" r:id="rId14"/>
    <p:sldId id="271" r:id="rId15"/>
    <p:sldId id="279" r:id="rId16"/>
    <p:sldId id="286" r:id="rId17"/>
    <p:sldId id="269" r:id="rId18"/>
    <p:sldId id="288" r:id="rId19"/>
    <p:sldId id="287" r:id="rId20"/>
    <p:sldId id="294" r:id="rId21"/>
    <p:sldId id="278" r:id="rId22"/>
    <p:sldId id="293" r:id="rId23"/>
    <p:sldId id="285" r:id="rId24"/>
    <p:sldId id="280" r:id="rId25"/>
    <p:sldId id="258" r:id="rId26"/>
    <p:sldId id="282" r:id="rId27"/>
    <p:sldId id="281" r:id="rId28"/>
    <p:sldId id="284" r:id="rId29"/>
    <p:sldId id="268" r:id="rId30"/>
    <p:sldId id="267" r:id="rId31"/>
    <p:sldId id="283" r:id="rId32"/>
    <p:sldId id="266" r:id="rId33"/>
    <p:sldId id="265" r:id="rId34"/>
    <p:sldId id="264" r:id="rId35"/>
    <p:sldId id="263" r:id="rId36"/>
    <p:sldId id="262" r:id="rId37"/>
    <p:sldId id="26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0FBC8-9C77-4C8C-9EE5-1CEFF56DC36B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AC67B-C7C5-4B6C-AFAB-DC72F86CE2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43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35FAF-E0C7-41D3-84C2-40CCAC90AF98}" type="datetime1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85862-CEF3-4522-B3C5-EE4915B4B27B}" type="datetime1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6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A82BC-2DFD-4E59-86D9-E621A2227450}" type="datetime1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7E06-8809-4414-A019-18EE17A93292}" type="datetime1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7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252E-D0E3-41E9-9EBB-7057073AED1B}" type="datetime1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D379-A95C-498B-BF83-BC8F38E7A17D}" type="datetime1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1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4676-7D6F-485C-8942-E981C580D0A6}" type="datetime1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F4B1-C3A5-413B-8259-D0065DCC0DC7}" type="datetime1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53B3-3CAF-4A5C-AF2C-227A2CF81800}" type="datetime1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9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2793-57B4-4A90-9918-F489176F44B1}" type="datetime1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0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DEBD0-53FF-4784-A8C7-4FCAA01EAA34}" type="datetime1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EADFE-3A81-4879-AD33-3DF599FCD82A}" type="datetime1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pc="-150" dirty="0" smtClean="0"/>
              <a:t>Лекция 2</a:t>
            </a:r>
            <a:r>
              <a:rPr lang="ru-RU" spc="-150" dirty="0"/>
              <a:t>. </a:t>
            </a:r>
            <a:r>
              <a:rPr lang="ru-RU" b="1" spc="-150" dirty="0"/>
              <a:t>Административно-правовые основы борьбы с </a:t>
            </a:r>
            <a:r>
              <a:rPr lang="ru-RU" b="1" spc="-150" dirty="0" smtClean="0"/>
              <a:t>коррупцией.</a:t>
            </a:r>
            <a:endParaRPr lang="ru-RU" b="1" spc="-15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indent="457200" algn="l"/>
            <a:r>
              <a:rPr lang="ru-RU" b="1" dirty="0">
                <a:solidFill>
                  <a:srgbClr val="0070C0"/>
                </a:solidFill>
              </a:rPr>
              <a:t>1. Организация борьбы с коррупцией.</a:t>
            </a:r>
          </a:p>
          <a:p>
            <a:pPr indent="457200" algn="l"/>
            <a:r>
              <a:rPr lang="ru-RU" b="1" dirty="0">
                <a:solidFill>
                  <a:srgbClr val="0070C0"/>
                </a:solidFill>
              </a:rPr>
              <a:t>2. Государственные органы, осуществляющие </a:t>
            </a:r>
            <a:r>
              <a:rPr lang="ru-RU" b="1" dirty="0" smtClean="0">
                <a:solidFill>
                  <a:srgbClr val="0070C0"/>
                </a:solidFill>
              </a:rPr>
              <a:t>борьбу </a:t>
            </a:r>
            <a:r>
              <a:rPr lang="ru-RU" b="1" dirty="0">
                <a:solidFill>
                  <a:srgbClr val="0070C0"/>
                </a:solidFill>
              </a:rPr>
              <a:t>с </a:t>
            </a:r>
            <a:r>
              <a:rPr lang="ru-RU" b="1" dirty="0" smtClean="0">
                <a:solidFill>
                  <a:srgbClr val="0070C0"/>
                </a:solidFill>
              </a:rPr>
              <a:t>коррупцией.</a:t>
            </a:r>
            <a:endParaRPr lang="ru-RU" b="1" dirty="0">
              <a:solidFill>
                <a:srgbClr val="0070C0"/>
              </a:solidFill>
            </a:endParaRPr>
          </a:p>
          <a:p>
            <a:pPr indent="457200" algn="l"/>
            <a:r>
              <a:rPr lang="ru-RU" b="1" dirty="0">
                <a:solidFill>
                  <a:srgbClr val="0070C0"/>
                </a:solidFill>
              </a:rPr>
              <a:t>3. Прокуратура как орган по борьбе с коррупцией.</a:t>
            </a:r>
          </a:p>
          <a:p>
            <a:pPr indent="457200" algn="l"/>
            <a:r>
              <a:rPr lang="ru-RU" b="1" dirty="0">
                <a:solidFill>
                  <a:srgbClr val="0070C0"/>
                </a:solidFill>
              </a:rPr>
              <a:t>4. Специальные подразделения по борьбе с коррупцией.</a:t>
            </a:r>
          </a:p>
          <a:p>
            <a:pPr indent="457200" algn="l"/>
            <a:r>
              <a:rPr lang="ru-RU" b="1" dirty="0">
                <a:solidFill>
                  <a:srgbClr val="0070C0"/>
                </a:solidFill>
              </a:rPr>
              <a:t>5. Государственные органы и иные организации, участвующие в </a:t>
            </a:r>
            <a:r>
              <a:rPr lang="ru-RU" b="1" dirty="0" smtClean="0">
                <a:solidFill>
                  <a:srgbClr val="0070C0"/>
                </a:solidFill>
              </a:rPr>
              <a:t>борьбе с коррупцией.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1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2018 </a:t>
            </a:r>
            <a:r>
              <a:rPr lang="ru-RU" sz="3600" b="1" dirty="0"/>
              <a:t>г. </a:t>
            </a:r>
            <a:r>
              <a:rPr lang="ru-RU" sz="3600" b="1" dirty="0" smtClean="0"/>
              <a:t>(Transparency International):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Лидеры: </a:t>
            </a:r>
            <a:r>
              <a:rPr lang="ru-RU" dirty="0" smtClean="0">
                <a:solidFill>
                  <a:schemeClr val="tx1"/>
                </a:solidFill>
              </a:rPr>
              <a:t>Дания,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Новая Зеландия, Финляндия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Швеция, Швейцария, Сингапур, Норвегия, Нидерланды, Канада, Люксембург.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Аутсайдеры: </a:t>
            </a:r>
            <a:r>
              <a:rPr lang="ru-RU" dirty="0">
                <a:solidFill>
                  <a:schemeClr val="tx1"/>
                </a:solidFill>
              </a:rPr>
              <a:t>Сомали </a:t>
            </a:r>
            <a:r>
              <a:rPr lang="ru-RU" dirty="0" smtClean="0">
                <a:solidFill>
                  <a:schemeClr val="tx1"/>
                </a:solidFill>
              </a:rPr>
              <a:t>(179 место) </a:t>
            </a:r>
            <a:r>
              <a:rPr lang="ru-RU" dirty="0">
                <a:solidFill>
                  <a:schemeClr val="tx1"/>
                </a:solidFill>
              </a:rPr>
              <a:t>и Южный Судан (</a:t>
            </a:r>
            <a:r>
              <a:rPr lang="ru-RU" dirty="0" smtClean="0">
                <a:solidFill>
                  <a:schemeClr val="tx1"/>
                </a:solidFill>
              </a:rPr>
              <a:t>180 </a:t>
            </a:r>
            <a:r>
              <a:rPr lang="ru-RU" dirty="0">
                <a:solidFill>
                  <a:schemeClr val="tx1"/>
                </a:solidFill>
              </a:rPr>
              <a:t>место).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4300" b="1" dirty="0" smtClean="0">
                <a:solidFill>
                  <a:srgbClr val="FF0000"/>
                </a:solidFill>
              </a:rPr>
              <a:t>Беларусь:</a:t>
            </a:r>
            <a:r>
              <a:rPr lang="ru-RU" sz="2600" dirty="0" smtClean="0">
                <a:solidFill>
                  <a:srgbClr val="FF0000"/>
                </a:solidFill>
              </a:rPr>
              <a:t> 2015 – 107 место,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2016 –79 место,</a:t>
            </a:r>
          </a:p>
          <a:p>
            <a:r>
              <a:rPr lang="ru-RU" sz="2600" dirty="0" smtClean="0">
                <a:solidFill>
                  <a:srgbClr val="FF0000"/>
                </a:solidFill>
              </a:rPr>
              <a:t>2017 – 68 место.</a:t>
            </a:r>
            <a:r>
              <a:rPr lang="ru-RU" sz="2600" dirty="0">
                <a:solidFill>
                  <a:schemeClr val="tx1"/>
                </a:solidFill>
              </a:rPr>
              <a:t> </a:t>
            </a:r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4800" b="1" dirty="0" smtClean="0">
                <a:solidFill>
                  <a:srgbClr val="FF0000"/>
                </a:solidFill>
              </a:rPr>
              <a:t>2018 </a:t>
            </a:r>
            <a:r>
              <a:rPr lang="ru-RU" sz="4800" b="1" dirty="0">
                <a:solidFill>
                  <a:srgbClr val="FF0000"/>
                </a:solidFill>
              </a:rPr>
              <a:t>– </a:t>
            </a:r>
            <a:r>
              <a:rPr lang="ru-RU" sz="4800" b="1" dirty="0" smtClean="0">
                <a:solidFill>
                  <a:srgbClr val="FF0000"/>
                </a:solidFill>
              </a:rPr>
              <a:t>69 </a:t>
            </a:r>
            <a:r>
              <a:rPr lang="ru-RU" sz="4800" b="1" dirty="0">
                <a:solidFill>
                  <a:srgbClr val="FF0000"/>
                </a:solidFill>
              </a:rPr>
              <a:t>место.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Соседи: РФ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Украина   ̶  на 136 и120 </a:t>
            </a:r>
            <a:r>
              <a:rPr lang="ru-RU" dirty="0">
                <a:solidFill>
                  <a:schemeClr val="tx1"/>
                </a:solidFill>
              </a:rPr>
              <a:t>местах.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Польша  </a:t>
            </a:r>
            <a:r>
              <a:rPr lang="ru-RU" dirty="0">
                <a:solidFill>
                  <a:schemeClr val="tx1"/>
                </a:solidFill>
              </a:rPr>
              <a:t>̶</a:t>
            </a:r>
            <a:r>
              <a:rPr lang="ru-RU" dirty="0" smtClean="0">
                <a:solidFill>
                  <a:schemeClr val="tx1"/>
                </a:solidFill>
              </a:rPr>
              <a:t>   35-е место, Литва и Латвия — 37 и 43-е.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92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Коррупция  ̶  системная, комплексная болезнь общества.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sz="4000" dirty="0" smtClean="0">
                <a:solidFill>
                  <a:schemeClr val="tx1"/>
                </a:solidFill>
              </a:rPr>
              <a:t>      Лечение от коррупции  </a:t>
            </a:r>
            <a:r>
              <a:rPr lang="ru-RU" sz="4000" dirty="0">
                <a:solidFill>
                  <a:schemeClr val="tx1"/>
                </a:solidFill>
              </a:rPr>
              <a:t>̶ </a:t>
            </a:r>
            <a:r>
              <a:rPr lang="ru-RU" sz="4000" dirty="0" smtClean="0">
                <a:solidFill>
                  <a:schemeClr val="tx1"/>
                </a:solidFill>
              </a:rPr>
              <a:t> тоже системное, комплексное.</a:t>
            </a:r>
          </a:p>
          <a:p>
            <a:pPr algn="just"/>
            <a:r>
              <a:rPr lang="ru-RU" sz="4000" dirty="0" smtClean="0">
                <a:solidFill>
                  <a:schemeClr val="tx1"/>
                </a:solidFill>
              </a:rPr>
              <a:t>      Объект лечения (воздействия) от </a:t>
            </a:r>
            <a:r>
              <a:rPr lang="ru-RU" sz="4000" dirty="0">
                <a:solidFill>
                  <a:schemeClr val="tx1"/>
                </a:solidFill>
              </a:rPr>
              <a:t>коррупции  ̶ 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все общество </a:t>
            </a:r>
            <a:r>
              <a:rPr lang="ru-RU" sz="4000" dirty="0" smtClean="0">
                <a:solidFill>
                  <a:schemeClr val="tx1"/>
                </a:solidFill>
              </a:rPr>
              <a:t>и </a:t>
            </a:r>
            <a:r>
              <a:rPr lang="ru-RU" sz="4000" b="1" i="1" dirty="0" smtClean="0">
                <a:solidFill>
                  <a:srgbClr val="7030A0"/>
                </a:solidFill>
              </a:rPr>
              <a:t>все его системы (сферы).</a:t>
            </a:r>
          </a:p>
          <a:p>
            <a:pPr algn="just"/>
            <a:r>
              <a:rPr lang="ru-RU" sz="4000" dirty="0" smtClean="0">
                <a:solidFill>
                  <a:schemeClr val="tx1"/>
                </a:solidFill>
              </a:rPr>
              <a:t>      Антикоррупционная </a:t>
            </a:r>
            <a:r>
              <a:rPr lang="ru-RU" sz="4000" dirty="0">
                <a:solidFill>
                  <a:schemeClr val="tx1"/>
                </a:solidFill>
              </a:rPr>
              <a:t>деятельность не</a:t>
            </a:r>
          </a:p>
          <a:p>
            <a:pPr algn="just"/>
            <a:r>
              <a:rPr lang="ru-RU" sz="4000" dirty="0">
                <a:solidFill>
                  <a:schemeClr val="tx1"/>
                </a:solidFill>
              </a:rPr>
              <a:t>может быть эффективной, если ведется в отрыве от общества и лишь только</a:t>
            </a:r>
          </a:p>
          <a:p>
            <a:pPr algn="just"/>
            <a:r>
              <a:rPr lang="ru-RU" sz="4000" dirty="0">
                <a:solidFill>
                  <a:schemeClr val="tx1"/>
                </a:solidFill>
              </a:rPr>
              <a:t>уполномоченными на то лицами.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204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Наилучших </a:t>
            </a:r>
            <a:r>
              <a:rPr lang="ru-RU" sz="4000" dirty="0">
                <a:solidFill>
                  <a:schemeClr val="tx1"/>
                </a:solidFill>
              </a:rPr>
              <a:t>успехов в преодолении </a:t>
            </a:r>
            <a:r>
              <a:rPr lang="ru-RU" sz="4000" dirty="0" smtClean="0">
                <a:solidFill>
                  <a:schemeClr val="tx1"/>
                </a:solidFill>
              </a:rPr>
              <a:t>коррупции </a:t>
            </a:r>
            <a:r>
              <a:rPr lang="ru-RU" sz="4000" dirty="0">
                <a:solidFill>
                  <a:schemeClr val="tx1"/>
                </a:solidFill>
              </a:rPr>
              <a:t>добились страны, отличающиеся следующими особенностями:</a:t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50131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57200" algn="l"/>
            <a:r>
              <a:rPr lang="ru-RU" dirty="0" smtClean="0">
                <a:solidFill>
                  <a:schemeClr val="tx1"/>
                </a:solidFill>
              </a:rPr>
              <a:t>– небольшая территория </a:t>
            </a:r>
            <a:r>
              <a:rPr lang="ru-RU" dirty="0">
                <a:solidFill>
                  <a:schemeClr val="tx1"/>
                </a:solidFill>
              </a:rPr>
              <a:t>государства;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четкое разделение законодательной, распорядительной и </a:t>
            </a:r>
            <a:r>
              <a:rPr lang="ru-RU" dirty="0" smtClean="0">
                <a:solidFill>
                  <a:schemeClr val="tx1"/>
                </a:solidFill>
              </a:rPr>
              <a:t>контрольной </a:t>
            </a:r>
            <a:r>
              <a:rPr lang="ru-RU" dirty="0">
                <a:solidFill>
                  <a:schemeClr val="tx1"/>
                </a:solidFill>
              </a:rPr>
              <a:t>функций чиновников;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создание в стране условий для деятельности подлинно независимых </a:t>
            </a:r>
            <a:r>
              <a:rPr lang="ru-RU" dirty="0" smtClean="0">
                <a:solidFill>
                  <a:schemeClr val="tx1"/>
                </a:solidFill>
              </a:rPr>
              <a:t>и свободных </a:t>
            </a:r>
            <a:r>
              <a:rPr lang="ru-RU" dirty="0">
                <a:solidFill>
                  <a:schemeClr val="tx1"/>
                </a:solidFill>
              </a:rPr>
              <a:t>средств массовой информации;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создание условий для свободной экономической </a:t>
            </a:r>
            <a:r>
              <a:rPr lang="ru-RU" dirty="0" smtClean="0">
                <a:solidFill>
                  <a:schemeClr val="tx1"/>
                </a:solidFill>
              </a:rPr>
              <a:t>деятельности.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52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926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Тенденции и меры: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Проявления коррупции видоизменяются</a:t>
            </a:r>
            <a:r>
              <a:rPr lang="ru-RU" sz="2000" dirty="0">
                <a:solidFill>
                  <a:schemeClr val="tx1"/>
                </a:solidFill>
              </a:rPr>
              <a:t>, становятся более ухищренными, приобретают более </a:t>
            </a:r>
            <a:r>
              <a:rPr lang="ru-RU" sz="2000" dirty="0" smtClean="0">
                <a:solidFill>
                  <a:schemeClr val="tx1"/>
                </a:solidFill>
              </a:rPr>
              <a:t>латентный </a:t>
            </a:r>
            <a:r>
              <a:rPr lang="ru-RU" sz="2000" dirty="0">
                <a:solidFill>
                  <a:schemeClr val="tx1"/>
                </a:solidFill>
              </a:rPr>
              <a:t>характер.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Меры </a:t>
            </a:r>
            <a:r>
              <a:rPr lang="ru-RU" sz="2000" dirty="0">
                <a:solidFill>
                  <a:schemeClr val="tx1"/>
                </a:solidFill>
              </a:rPr>
              <a:t>уголовно-правового характера.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Надзор </a:t>
            </a:r>
            <a:r>
              <a:rPr lang="ru-RU" sz="2000" dirty="0">
                <a:solidFill>
                  <a:schemeClr val="tx1"/>
                </a:solidFill>
              </a:rPr>
              <a:t>за исполнением антикоррупционного законодательства вне </a:t>
            </a:r>
            <a:r>
              <a:rPr lang="ru-RU" sz="2000" dirty="0" smtClean="0">
                <a:solidFill>
                  <a:schemeClr val="tx1"/>
                </a:solidFill>
              </a:rPr>
              <a:t>уголовно-правовой сферы.</a:t>
            </a: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2000" dirty="0">
                <a:solidFill>
                  <a:schemeClr val="tx1"/>
                </a:solidFill>
              </a:rPr>
              <a:t>в обществе позиции непринятия и </a:t>
            </a:r>
            <a:r>
              <a:rPr lang="ru-RU" sz="2000" dirty="0" smtClean="0">
                <a:solidFill>
                  <a:schemeClr val="tx1"/>
                </a:solidFill>
              </a:rPr>
              <a:t>осуждения каких-бы </a:t>
            </a:r>
            <a:r>
              <a:rPr lang="ru-RU" sz="2000" dirty="0">
                <a:solidFill>
                  <a:schemeClr val="tx1"/>
                </a:solidFill>
              </a:rPr>
              <a:t>то ни было коррупционных проявлений.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Освещению </a:t>
            </a:r>
            <a:r>
              <a:rPr lang="ru-RU" sz="2000" dirty="0">
                <a:solidFill>
                  <a:schemeClr val="tx1"/>
                </a:solidFill>
              </a:rPr>
              <a:t>результатов проводимой работы в </a:t>
            </a:r>
            <a:r>
              <a:rPr lang="ru-RU" sz="2000" dirty="0" smtClean="0">
                <a:solidFill>
                  <a:schemeClr val="tx1"/>
                </a:solidFill>
              </a:rPr>
              <a:t>СМИ.</a:t>
            </a: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Лекционная </a:t>
            </a:r>
            <a:r>
              <a:rPr lang="ru-RU" sz="2000" dirty="0">
                <a:solidFill>
                  <a:schemeClr val="tx1"/>
                </a:solidFill>
              </a:rPr>
              <a:t>работа по разъяснению </a:t>
            </a:r>
            <a:r>
              <a:rPr lang="ru-RU" sz="2000" dirty="0" smtClean="0">
                <a:solidFill>
                  <a:schemeClr val="tx1"/>
                </a:solidFill>
              </a:rPr>
              <a:t>требований антикоррупционного законодательства.</a:t>
            </a: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Пропаганда </a:t>
            </a:r>
            <a:r>
              <a:rPr lang="ru-RU" sz="2000" dirty="0">
                <a:solidFill>
                  <a:schemeClr val="tx1"/>
                </a:solidFill>
              </a:rPr>
              <a:t>законопослушного </a:t>
            </a:r>
            <a:r>
              <a:rPr lang="ru-RU" sz="2000" dirty="0" smtClean="0">
                <a:solidFill>
                  <a:schemeClr val="tx1"/>
                </a:solidFill>
              </a:rPr>
              <a:t>поведения </a:t>
            </a:r>
            <a:r>
              <a:rPr lang="ru-RU" sz="2000" dirty="0">
                <a:solidFill>
                  <a:schemeClr val="tx1"/>
                </a:solidFill>
              </a:rPr>
              <a:t>в коррупционных ситуациях, активное сотрудничество с </a:t>
            </a:r>
            <a:r>
              <a:rPr lang="ru-RU" sz="2000" dirty="0" smtClean="0">
                <a:solidFill>
                  <a:schemeClr val="tx1"/>
                </a:solidFill>
              </a:rPr>
              <a:t>правоохранительными </a:t>
            </a:r>
            <a:r>
              <a:rPr lang="ru-RU" sz="2000" dirty="0">
                <a:solidFill>
                  <a:schemeClr val="tx1"/>
                </a:solidFill>
              </a:rPr>
              <a:t>органами для пресечения фактов </a:t>
            </a:r>
            <a:r>
              <a:rPr lang="ru-RU" sz="2000" dirty="0" smtClean="0">
                <a:solidFill>
                  <a:schemeClr val="tx1"/>
                </a:solidFill>
              </a:rPr>
              <a:t>коррупции.</a:t>
            </a:r>
          </a:p>
          <a:p>
            <a:pPr marL="457200" indent="-457200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Осуществляется взаимодействие </a:t>
            </a:r>
            <a:r>
              <a:rPr lang="ru-RU" sz="2000" dirty="0">
                <a:solidFill>
                  <a:schemeClr val="tx1"/>
                </a:solidFill>
              </a:rPr>
              <a:t>с различными общественными </a:t>
            </a:r>
            <a:r>
              <a:rPr lang="ru-RU" sz="2000" dirty="0" smtClean="0">
                <a:solidFill>
                  <a:schemeClr val="tx1"/>
                </a:solidFill>
              </a:rPr>
              <a:t>организациями.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155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2. Государственные органы, осуществляющие борьбу с коррупцией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На основании ст. 45 Закона Республики Беларусь «О борьбе с </a:t>
            </a:r>
            <a:r>
              <a:rPr lang="ru-RU" sz="4000" dirty="0" smtClean="0">
                <a:solidFill>
                  <a:schemeClr val="tx1"/>
                </a:solidFill>
              </a:rPr>
              <a:t>коррупцией</a:t>
            </a:r>
            <a:r>
              <a:rPr lang="ru-RU" sz="4000" dirty="0">
                <a:solidFill>
                  <a:schemeClr val="tx1"/>
                </a:solidFill>
              </a:rPr>
              <a:t>» борьбу с коррупцией осуществляют:</a:t>
            </a:r>
          </a:p>
          <a:p>
            <a:r>
              <a:rPr lang="ru-RU" sz="4000" dirty="0">
                <a:solidFill>
                  <a:schemeClr val="tx1"/>
                </a:solidFill>
              </a:rPr>
              <a:t>1) органы прокуратуры;</a:t>
            </a:r>
          </a:p>
          <a:p>
            <a:r>
              <a:rPr lang="ru-RU" sz="4000" dirty="0">
                <a:solidFill>
                  <a:schemeClr val="tx1"/>
                </a:solidFill>
              </a:rPr>
              <a:t>2) органы внутренних дел;</a:t>
            </a:r>
          </a:p>
          <a:p>
            <a:r>
              <a:rPr lang="ru-RU" sz="4000" dirty="0">
                <a:solidFill>
                  <a:schemeClr val="tx1"/>
                </a:solidFill>
              </a:rPr>
              <a:t>3) органы государственной безопасности.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14</a:t>
            </a:fld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29250"/>
            <a:ext cx="133164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387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9269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Оценка борьбы с коррупцией: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just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</a:t>
            </a:r>
            <a:r>
              <a:rPr lang="ru-RU" sz="2300" b="1" dirty="0">
                <a:solidFill>
                  <a:schemeClr val="tx1"/>
                </a:solidFill>
              </a:rPr>
              <a:t>количество</a:t>
            </a:r>
            <a:r>
              <a:rPr lang="ru-RU" sz="2300" dirty="0">
                <a:solidFill>
                  <a:schemeClr val="tx1"/>
                </a:solidFill>
              </a:rPr>
              <a:t> выявленных </a:t>
            </a:r>
            <a:r>
              <a:rPr lang="ru-RU" sz="2300" b="1" dirty="0">
                <a:solidFill>
                  <a:schemeClr val="tx1"/>
                </a:solidFill>
              </a:rPr>
              <a:t>преступлений</a:t>
            </a:r>
            <a:r>
              <a:rPr lang="ru-RU" sz="2300" dirty="0">
                <a:solidFill>
                  <a:schemeClr val="tx1"/>
                </a:solidFill>
              </a:rPr>
              <a:t>, содержащих признаки </a:t>
            </a:r>
            <a:r>
              <a:rPr lang="ru-RU" sz="2300" dirty="0" smtClean="0">
                <a:solidFill>
                  <a:schemeClr val="tx1"/>
                </a:solidFill>
              </a:rPr>
              <a:t>коррупции</a:t>
            </a:r>
            <a:r>
              <a:rPr lang="ru-RU" sz="2300" dirty="0">
                <a:solidFill>
                  <a:schemeClr val="tx1"/>
                </a:solidFill>
              </a:rPr>
              <a:t>, в том числе тяжких и особо тяжких преступлений;</a:t>
            </a:r>
          </a:p>
          <a:p>
            <a:pPr indent="457200" algn="just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</a:t>
            </a:r>
            <a:r>
              <a:rPr lang="ru-RU" sz="2300" b="1" dirty="0">
                <a:solidFill>
                  <a:schemeClr val="tx1"/>
                </a:solidFill>
              </a:rPr>
              <a:t>количество </a:t>
            </a:r>
            <a:r>
              <a:rPr lang="ru-RU" sz="2300" dirty="0">
                <a:solidFill>
                  <a:schemeClr val="tx1"/>
                </a:solidFill>
              </a:rPr>
              <a:t>установленных</a:t>
            </a:r>
            <a:r>
              <a:rPr lang="ru-RU" sz="2300" b="1" dirty="0">
                <a:solidFill>
                  <a:schemeClr val="tx1"/>
                </a:solidFill>
              </a:rPr>
              <a:t> лиц</a:t>
            </a:r>
            <a:r>
              <a:rPr lang="ru-RU" sz="2300" dirty="0">
                <a:solidFill>
                  <a:schemeClr val="tx1"/>
                </a:solidFill>
              </a:rPr>
              <a:t>, совершивших преступления, </a:t>
            </a:r>
            <a:r>
              <a:rPr lang="ru-RU" sz="2300" dirty="0" smtClean="0">
                <a:solidFill>
                  <a:schemeClr val="tx1"/>
                </a:solidFill>
              </a:rPr>
              <a:t>содержащие </a:t>
            </a:r>
            <a:r>
              <a:rPr lang="ru-RU" sz="2300" dirty="0">
                <a:solidFill>
                  <a:schemeClr val="tx1"/>
                </a:solidFill>
              </a:rPr>
              <a:t>признаки коррупции;</a:t>
            </a:r>
          </a:p>
          <a:p>
            <a:pPr indent="457200" algn="just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</a:t>
            </a:r>
            <a:r>
              <a:rPr lang="ru-RU" sz="2300" b="1" dirty="0">
                <a:solidFill>
                  <a:schemeClr val="tx1"/>
                </a:solidFill>
              </a:rPr>
              <a:t>количество</a:t>
            </a:r>
            <a:r>
              <a:rPr lang="ru-RU" sz="2300" dirty="0">
                <a:solidFill>
                  <a:schemeClr val="tx1"/>
                </a:solidFill>
              </a:rPr>
              <a:t> установленных </a:t>
            </a:r>
            <a:r>
              <a:rPr lang="ru-RU" sz="2300" b="1" dirty="0">
                <a:solidFill>
                  <a:schemeClr val="tx1"/>
                </a:solidFill>
              </a:rPr>
              <a:t>должностных лиц</a:t>
            </a:r>
            <a:r>
              <a:rPr lang="ru-RU" sz="2300" dirty="0">
                <a:solidFill>
                  <a:schemeClr val="tx1"/>
                </a:solidFill>
              </a:rPr>
              <a:t>, совершивших </a:t>
            </a:r>
            <a:r>
              <a:rPr lang="ru-RU" sz="2300" dirty="0" smtClean="0">
                <a:solidFill>
                  <a:schemeClr val="tx1"/>
                </a:solidFill>
              </a:rPr>
              <a:t>преступления</a:t>
            </a:r>
            <a:r>
              <a:rPr lang="ru-RU" sz="2300" dirty="0">
                <a:solidFill>
                  <a:schemeClr val="tx1"/>
                </a:solidFill>
              </a:rPr>
              <a:t>, содержащие признаки коррупции, в том числе лиц, </a:t>
            </a:r>
            <a:r>
              <a:rPr lang="ru-RU" sz="2300" dirty="0" smtClean="0">
                <a:solidFill>
                  <a:schemeClr val="tx1"/>
                </a:solidFill>
              </a:rPr>
              <a:t>должности которых </a:t>
            </a:r>
            <a:r>
              <a:rPr lang="ru-RU" sz="2300" dirty="0">
                <a:solidFill>
                  <a:schemeClr val="tx1"/>
                </a:solidFill>
              </a:rPr>
              <a:t>включены в кадровые реестры Главы государства, Совета </a:t>
            </a:r>
            <a:r>
              <a:rPr lang="ru-RU" sz="2300" dirty="0" smtClean="0">
                <a:solidFill>
                  <a:schemeClr val="tx1"/>
                </a:solidFill>
              </a:rPr>
              <a:t>Министров </a:t>
            </a:r>
            <a:r>
              <a:rPr lang="ru-RU" sz="2300" dirty="0">
                <a:solidFill>
                  <a:schemeClr val="tx1"/>
                </a:solidFill>
              </a:rPr>
              <a:t>Республики Беларусь, облисполкомов и Минского горисполкома, </a:t>
            </a:r>
            <a:r>
              <a:rPr lang="ru-RU" sz="2300" dirty="0" smtClean="0">
                <a:solidFill>
                  <a:schemeClr val="tx1"/>
                </a:solidFill>
              </a:rPr>
              <a:t>а также </a:t>
            </a:r>
            <a:r>
              <a:rPr lang="ru-RU" sz="2300" b="1" dirty="0">
                <a:solidFill>
                  <a:schemeClr val="tx1"/>
                </a:solidFill>
              </a:rPr>
              <a:t>представителей власти и должностных лиц, занимающих </a:t>
            </a:r>
            <a:r>
              <a:rPr lang="ru-RU" sz="2300" b="1" dirty="0" smtClean="0">
                <a:solidFill>
                  <a:schemeClr val="tx1"/>
                </a:solidFill>
              </a:rPr>
              <a:t>ответственное </a:t>
            </a:r>
            <a:r>
              <a:rPr lang="ru-RU" sz="2300" b="1" dirty="0">
                <a:solidFill>
                  <a:schemeClr val="tx1"/>
                </a:solidFill>
              </a:rPr>
              <a:t>положение</a:t>
            </a:r>
            <a:r>
              <a:rPr lang="ru-RU" sz="2300" dirty="0">
                <a:solidFill>
                  <a:schemeClr val="tx1"/>
                </a:solidFill>
              </a:rPr>
              <a:t>;</a:t>
            </a:r>
          </a:p>
          <a:p>
            <a:pPr indent="457200" algn="just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</a:t>
            </a:r>
            <a:r>
              <a:rPr lang="ru-RU" sz="2300" b="1" dirty="0">
                <a:solidFill>
                  <a:schemeClr val="tx1"/>
                </a:solidFill>
              </a:rPr>
              <a:t>размер</a:t>
            </a:r>
            <a:r>
              <a:rPr lang="ru-RU" sz="2300" dirty="0">
                <a:solidFill>
                  <a:schemeClr val="tx1"/>
                </a:solidFill>
              </a:rPr>
              <a:t> установленного материального </a:t>
            </a:r>
            <a:r>
              <a:rPr lang="ru-RU" sz="2300" b="1" dirty="0">
                <a:solidFill>
                  <a:schemeClr val="tx1"/>
                </a:solidFill>
              </a:rPr>
              <a:t>ущерба, причиненного </a:t>
            </a:r>
            <a:r>
              <a:rPr lang="ru-RU" sz="2300" b="1" dirty="0" smtClean="0">
                <a:solidFill>
                  <a:schemeClr val="tx1"/>
                </a:solidFill>
              </a:rPr>
              <a:t>преступлениями</a:t>
            </a:r>
            <a:r>
              <a:rPr lang="ru-RU" sz="2300" dirty="0">
                <a:solidFill>
                  <a:schemeClr val="tx1"/>
                </a:solidFill>
              </a:rPr>
              <a:t>, содержащими признаки коррупции;</a:t>
            </a:r>
          </a:p>
          <a:p>
            <a:pPr indent="457200" algn="just">
              <a:lnSpc>
                <a:spcPct val="120000"/>
              </a:lnSpc>
            </a:pPr>
            <a:r>
              <a:rPr lang="ru-RU" sz="2300" dirty="0">
                <a:solidFill>
                  <a:schemeClr val="tx1"/>
                </a:solidFill>
              </a:rPr>
              <a:t>– </a:t>
            </a:r>
            <a:r>
              <a:rPr lang="ru-RU" sz="2300" b="1" dirty="0">
                <a:solidFill>
                  <a:schemeClr val="tx1"/>
                </a:solidFill>
              </a:rPr>
              <a:t>размер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предотвращенного ущерба </a:t>
            </a:r>
            <a:r>
              <a:rPr lang="ru-RU" sz="2300" dirty="0">
                <a:solidFill>
                  <a:schemeClr val="tx1"/>
                </a:solidFill>
              </a:rPr>
              <a:t>экономике государства по </a:t>
            </a:r>
            <a:r>
              <a:rPr lang="ru-RU" sz="2300" dirty="0" smtClean="0">
                <a:solidFill>
                  <a:schemeClr val="tx1"/>
                </a:solidFill>
              </a:rPr>
              <a:t>материалам </a:t>
            </a:r>
            <a:r>
              <a:rPr lang="ru-RU" sz="2300" dirty="0">
                <a:solidFill>
                  <a:schemeClr val="tx1"/>
                </a:solidFill>
              </a:rPr>
              <a:t>органов, осуществляющих борьбу с коррупцией.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45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Государственные органы и иные организации </a:t>
            </a:r>
            <a:r>
              <a:rPr lang="ru-RU" dirty="0" smtClean="0">
                <a:solidFill>
                  <a:srgbClr val="FF0000"/>
                </a:solidFill>
              </a:rPr>
              <a:t>обязаны передавать </a:t>
            </a:r>
            <a:r>
              <a:rPr lang="ru-RU" dirty="0">
                <a:solidFill>
                  <a:schemeClr val="tx1"/>
                </a:solidFill>
              </a:rPr>
              <a:t>государственным органам, осуществляющим борьбу с </a:t>
            </a:r>
            <a:r>
              <a:rPr lang="ru-RU" dirty="0" smtClean="0">
                <a:solidFill>
                  <a:schemeClr val="tx1"/>
                </a:solidFill>
              </a:rPr>
              <a:t>коррупцией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rgbClr val="FF0000"/>
                </a:solidFill>
              </a:rPr>
              <a:t>информацию</a:t>
            </a:r>
            <a:r>
              <a:rPr lang="ru-RU" dirty="0">
                <a:solidFill>
                  <a:schemeClr val="tx1"/>
                </a:solidFill>
              </a:rPr>
              <a:t>, связанную с фактами, </a:t>
            </a:r>
            <a:r>
              <a:rPr lang="ru-RU" dirty="0" smtClean="0">
                <a:solidFill>
                  <a:schemeClr val="tx1"/>
                </a:solidFill>
              </a:rPr>
              <a:t>свидетельствующими </a:t>
            </a:r>
            <a:r>
              <a:rPr lang="ru-RU" dirty="0">
                <a:solidFill>
                  <a:schemeClr val="tx1"/>
                </a:solidFill>
              </a:rPr>
              <a:t>о коррупции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Сведения, документы и другие материалы в сфере борьбы с </a:t>
            </a:r>
            <a:r>
              <a:rPr lang="ru-RU" dirty="0" smtClean="0">
                <a:solidFill>
                  <a:schemeClr val="tx1"/>
                </a:solidFill>
              </a:rPr>
              <a:t>коррупцией</a:t>
            </a:r>
            <a:r>
              <a:rPr lang="ru-RU" dirty="0">
                <a:solidFill>
                  <a:schemeClr val="tx1"/>
                </a:solidFill>
              </a:rPr>
              <a:t>, запрашиваемые государственными органами, осуществляющими борьбу </a:t>
            </a:r>
            <a:r>
              <a:rPr lang="ru-RU" dirty="0" smtClean="0">
                <a:solidFill>
                  <a:schemeClr val="tx1"/>
                </a:solidFill>
              </a:rPr>
              <a:t>с коррупцией</a:t>
            </a:r>
            <a:r>
              <a:rPr lang="ru-RU" dirty="0">
                <a:solidFill>
                  <a:schemeClr val="tx1"/>
                </a:solidFill>
              </a:rPr>
              <a:t>, предоставляются государственными органами, иными </a:t>
            </a:r>
            <a:r>
              <a:rPr lang="ru-RU" dirty="0" smtClean="0">
                <a:solidFill>
                  <a:schemeClr val="tx1"/>
                </a:solidFill>
              </a:rPr>
              <a:t>организациями </a:t>
            </a:r>
            <a:r>
              <a:rPr lang="ru-RU" dirty="0">
                <a:solidFill>
                  <a:schemeClr val="tx1"/>
                </a:solidFill>
              </a:rPr>
              <a:t>и их должностными лицами </a:t>
            </a:r>
            <a:r>
              <a:rPr lang="ru-RU" dirty="0">
                <a:solidFill>
                  <a:srgbClr val="FF0000"/>
                </a:solidFill>
              </a:rPr>
              <a:t>незамедлительно,</a:t>
            </a:r>
            <a:r>
              <a:rPr lang="ru-RU" dirty="0">
                <a:solidFill>
                  <a:schemeClr val="tx1"/>
                </a:solidFill>
              </a:rPr>
              <a:t> а если это невозможно</a:t>
            </a:r>
            <a:r>
              <a:rPr lang="ru-RU" dirty="0" smtClean="0">
                <a:solidFill>
                  <a:schemeClr val="tx1"/>
                </a:solidFill>
              </a:rPr>
              <a:t>, то </a:t>
            </a:r>
            <a:r>
              <a:rPr lang="ru-RU" dirty="0">
                <a:solidFill>
                  <a:schemeClr val="tx1"/>
                </a:solidFill>
              </a:rPr>
              <a:t>в течение </a:t>
            </a:r>
            <a:r>
              <a:rPr lang="ru-RU" dirty="0">
                <a:solidFill>
                  <a:srgbClr val="FF0000"/>
                </a:solidFill>
              </a:rPr>
              <a:t>трех суток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952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847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3. Прокуратура как орган по борьбе с коррупцией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5346221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   Генеральный </a:t>
            </a:r>
            <a:r>
              <a:rPr lang="ru-RU" sz="2400" dirty="0">
                <a:solidFill>
                  <a:schemeClr val="tx1"/>
                </a:solidFill>
              </a:rPr>
              <a:t>прокурор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Республики </a:t>
            </a:r>
            <a:r>
              <a:rPr lang="ru-RU" sz="2400" dirty="0">
                <a:solidFill>
                  <a:schemeClr val="tx1"/>
                </a:solidFill>
              </a:rPr>
              <a:t>Беларусь</a:t>
            </a:r>
          </a:p>
          <a:p>
            <a:pPr algn="r"/>
            <a:r>
              <a:rPr lang="ru-RU" sz="2400" dirty="0" err="1">
                <a:solidFill>
                  <a:schemeClr val="tx1"/>
                </a:solidFill>
              </a:rPr>
              <a:t>Конюк</a:t>
            </a:r>
            <a:r>
              <a:rPr lang="ru-RU" sz="2400" dirty="0">
                <a:solidFill>
                  <a:schemeClr val="tx1"/>
                </a:solidFill>
              </a:rPr>
              <a:t> Александр Владимирович</a:t>
            </a:r>
          </a:p>
          <a:p>
            <a:pPr algn="just"/>
            <a:endParaRPr lang="ru-RU" sz="2200" spc="-50" dirty="0">
              <a:solidFill>
                <a:schemeClr val="tx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17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387" y="2924944"/>
            <a:ext cx="2857500" cy="392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" y="1484784"/>
            <a:ext cx="4176464" cy="537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927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Прокуратура </a:t>
            </a:r>
            <a:r>
              <a:rPr lang="ru-RU" b="1" dirty="0">
                <a:solidFill>
                  <a:srgbClr val="0070C0"/>
                </a:solidFill>
              </a:rPr>
              <a:t>как орган по борьбе с </a:t>
            </a:r>
            <a:r>
              <a:rPr lang="ru-RU" b="1" dirty="0" smtClean="0">
                <a:solidFill>
                  <a:srgbClr val="0070C0"/>
                </a:solidFill>
              </a:rPr>
              <a:t>коррупцией: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– аккумулирует </a:t>
            </a:r>
            <a:r>
              <a:rPr lang="ru-RU" sz="2200" spc="-50" dirty="0">
                <a:solidFill>
                  <a:srgbClr val="FF0000"/>
                </a:solidFill>
              </a:rPr>
              <a:t>информацию</a:t>
            </a:r>
            <a:r>
              <a:rPr lang="ru-RU" sz="2200" spc="-50" dirty="0">
                <a:solidFill>
                  <a:schemeClr val="tx1"/>
                </a:solidFill>
              </a:rPr>
              <a:t> о фактах, свидетельствующих о коррупции;</a:t>
            </a:r>
          </a:p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– </a:t>
            </a:r>
            <a:r>
              <a:rPr lang="ru-RU" sz="2200" spc="-50" dirty="0">
                <a:solidFill>
                  <a:srgbClr val="FF0000"/>
                </a:solidFill>
              </a:rPr>
              <a:t>анализирует эффективность </a:t>
            </a:r>
            <a:r>
              <a:rPr lang="ru-RU" sz="2200" spc="-50" dirty="0">
                <a:solidFill>
                  <a:schemeClr val="tx1"/>
                </a:solidFill>
              </a:rPr>
              <a:t>применяемых </a:t>
            </a:r>
            <a:r>
              <a:rPr lang="ru-RU" sz="2200" spc="-50" dirty="0">
                <a:solidFill>
                  <a:srgbClr val="FF0000"/>
                </a:solidFill>
              </a:rPr>
              <a:t>мер </a:t>
            </a:r>
            <a:r>
              <a:rPr lang="ru-RU" sz="2200" spc="-50" dirty="0">
                <a:solidFill>
                  <a:schemeClr val="tx1"/>
                </a:solidFill>
              </a:rPr>
              <a:t>по противодействию</a:t>
            </a:r>
          </a:p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коррупции;</a:t>
            </a:r>
          </a:p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– </a:t>
            </a:r>
            <a:r>
              <a:rPr lang="ru-RU" sz="2200" spc="-50" dirty="0">
                <a:solidFill>
                  <a:srgbClr val="FF0000"/>
                </a:solidFill>
              </a:rPr>
              <a:t>координирует правоохранительную деятельность </a:t>
            </a:r>
            <a:r>
              <a:rPr lang="ru-RU" sz="2200" spc="-50" dirty="0">
                <a:solidFill>
                  <a:schemeClr val="tx1"/>
                </a:solidFill>
              </a:rPr>
              <a:t>иных </a:t>
            </a:r>
            <a:r>
              <a:rPr lang="ru-RU" sz="2200" spc="-50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sz="2200" spc="-50" dirty="0">
                <a:solidFill>
                  <a:schemeClr val="tx1"/>
                </a:solidFill>
              </a:rPr>
              <a:t>органов, осуществляющих борьбу с коррупцией;</a:t>
            </a:r>
          </a:p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– осуществляет </a:t>
            </a:r>
            <a:r>
              <a:rPr lang="ru-RU" sz="2200" spc="-50" dirty="0">
                <a:solidFill>
                  <a:srgbClr val="FF0000"/>
                </a:solidFill>
              </a:rPr>
              <a:t>надзор</a:t>
            </a:r>
            <a:r>
              <a:rPr lang="ru-RU" sz="2200" spc="-50" dirty="0">
                <a:solidFill>
                  <a:schemeClr val="tx1"/>
                </a:solidFill>
              </a:rPr>
              <a:t> за исполнением руководителями </a:t>
            </a:r>
            <a:r>
              <a:rPr lang="ru-RU" sz="2200" spc="-50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sz="2200" spc="-50" dirty="0">
                <a:solidFill>
                  <a:schemeClr val="tx1"/>
                </a:solidFill>
              </a:rPr>
              <a:t>органов и иных организаций требований законодательства в сфере </a:t>
            </a:r>
            <a:r>
              <a:rPr lang="ru-RU" sz="2200" spc="-50" dirty="0" smtClean="0">
                <a:solidFill>
                  <a:schemeClr val="tx1"/>
                </a:solidFill>
              </a:rPr>
              <a:t>борьбы </a:t>
            </a:r>
            <a:r>
              <a:rPr lang="ru-RU" sz="2200" spc="-50" dirty="0">
                <a:solidFill>
                  <a:schemeClr val="tx1"/>
                </a:solidFill>
              </a:rPr>
              <a:t>с коррупцией и в случае выявления правонарушений принимает меры </a:t>
            </a:r>
            <a:r>
              <a:rPr lang="ru-RU" sz="2200" spc="-50" dirty="0" smtClean="0">
                <a:solidFill>
                  <a:schemeClr val="tx1"/>
                </a:solidFill>
              </a:rPr>
              <a:t>по привлечению </a:t>
            </a:r>
            <a:r>
              <a:rPr lang="ru-RU" sz="2200" spc="-50" dirty="0">
                <a:solidFill>
                  <a:schemeClr val="tx1"/>
                </a:solidFill>
              </a:rPr>
              <a:t>лиц, их совершивших, к ответственности, установленной </a:t>
            </a:r>
            <a:r>
              <a:rPr lang="ru-RU" sz="2200" spc="-50" dirty="0" smtClean="0">
                <a:solidFill>
                  <a:schemeClr val="tx1"/>
                </a:solidFill>
              </a:rPr>
              <a:t>законодательными </a:t>
            </a:r>
            <a:r>
              <a:rPr lang="ru-RU" sz="2200" spc="-50" dirty="0">
                <a:solidFill>
                  <a:schemeClr val="tx1"/>
                </a:solidFill>
              </a:rPr>
              <a:t>актами;</a:t>
            </a:r>
          </a:p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– готовит </a:t>
            </a:r>
            <a:r>
              <a:rPr lang="ru-RU" sz="2200" spc="-50" dirty="0">
                <a:solidFill>
                  <a:srgbClr val="FF0000"/>
                </a:solidFill>
              </a:rPr>
              <a:t>предложения по совершенствованию правового </a:t>
            </a:r>
            <a:r>
              <a:rPr lang="ru-RU" sz="2200" spc="-50" dirty="0" smtClean="0">
                <a:solidFill>
                  <a:srgbClr val="FF0000"/>
                </a:solidFill>
              </a:rPr>
              <a:t>регулирования </a:t>
            </a:r>
            <a:r>
              <a:rPr lang="ru-RU" sz="2200" spc="-50" dirty="0">
                <a:solidFill>
                  <a:schemeClr val="tx1"/>
                </a:solidFill>
              </a:rPr>
              <a:t>борьбы с коррупцией;</a:t>
            </a:r>
          </a:p>
          <a:p>
            <a:pPr algn="just"/>
            <a:r>
              <a:rPr lang="ru-RU" sz="2200" spc="-50" dirty="0">
                <a:solidFill>
                  <a:schemeClr val="tx1"/>
                </a:solidFill>
              </a:rPr>
              <a:t>– осуществляет иные полномочия в сфере борьбы с коррупцией, </a:t>
            </a:r>
            <a:r>
              <a:rPr lang="ru-RU" sz="2200" spc="-50" dirty="0" smtClean="0">
                <a:solidFill>
                  <a:schemeClr val="tx1"/>
                </a:solidFill>
              </a:rPr>
              <a:t>установленные </a:t>
            </a:r>
            <a:r>
              <a:rPr lang="ru-RU" sz="2200" spc="-50" dirty="0">
                <a:solidFill>
                  <a:schemeClr val="tx1"/>
                </a:solidFill>
              </a:rPr>
              <a:t>законодательными актами.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58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57200" algn="just"/>
            <a:r>
              <a:rPr lang="ru-RU" sz="4000" dirty="0" smtClean="0">
                <a:solidFill>
                  <a:schemeClr val="tx1"/>
                </a:solidFill>
              </a:rPr>
              <a:t>В </a:t>
            </a:r>
            <a:r>
              <a:rPr lang="ru-RU" sz="4000" dirty="0">
                <a:solidFill>
                  <a:schemeClr val="tx1"/>
                </a:solidFill>
              </a:rPr>
              <a:t>Генеральной прокуратуре Республики </a:t>
            </a:r>
            <a:r>
              <a:rPr lang="ru-RU" sz="4000" dirty="0" smtClean="0">
                <a:solidFill>
                  <a:schemeClr val="tx1"/>
                </a:solidFill>
              </a:rPr>
              <a:t>Беларусь </a:t>
            </a:r>
            <a:r>
              <a:rPr lang="ru-RU" sz="4000" dirty="0">
                <a:solidFill>
                  <a:schemeClr val="tx1"/>
                </a:solidFill>
              </a:rPr>
              <a:t>ведутся </a:t>
            </a:r>
            <a:r>
              <a:rPr lang="ru-RU" sz="4000" b="1" dirty="0">
                <a:solidFill>
                  <a:srgbClr val="FF0000"/>
                </a:solidFill>
              </a:rPr>
              <a:t>единые банки данных </a:t>
            </a:r>
            <a:r>
              <a:rPr lang="ru-RU" sz="4000" dirty="0">
                <a:solidFill>
                  <a:schemeClr val="tx1"/>
                </a:solidFill>
              </a:rPr>
              <a:t>о состоянии борьбы с </a:t>
            </a:r>
            <a:r>
              <a:rPr lang="ru-RU" sz="4000" dirty="0" smtClean="0">
                <a:solidFill>
                  <a:schemeClr val="tx1"/>
                </a:solidFill>
              </a:rPr>
              <a:t>коррупцией.</a:t>
            </a:r>
          </a:p>
          <a:p>
            <a:pPr indent="457200" algn="just"/>
            <a:r>
              <a:rPr lang="ru-RU" sz="4000" dirty="0">
                <a:solidFill>
                  <a:schemeClr val="tx1"/>
                </a:solidFill>
              </a:rPr>
              <a:t>Органами прокуратуры Республики Беларусь проводятся </a:t>
            </a:r>
            <a:r>
              <a:rPr lang="ru-RU" sz="4000" b="1" dirty="0" smtClean="0">
                <a:solidFill>
                  <a:srgbClr val="FF0000"/>
                </a:solidFill>
              </a:rPr>
              <a:t>прокурорские проверки </a:t>
            </a:r>
            <a:r>
              <a:rPr lang="ru-RU" sz="4000" dirty="0">
                <a:solidFill>
                  <a:schemeClr val="tx1"/>
                </a:solidFill>
              </a:rPr>
              <a:t>по отдельным направления, в т. ч. по борьбе с коррупцией. </a:t>
            </a:r>
            <a:r>
              <a:rPr lang="ru-RU" sz="4000" dirty="0" smtClean="0">
                <a:solidFill>
                  <a:schemeClr val="tx1"/>
                </a:solidFill>
              </a:rPr>
              <a:t>Количество </a:t>
            </a:r>
            <a:r>
              <a:rPr lang="ru-RU" sz="4000" dirty="0">
                <a:solidFill>
                  <a:schemeClr val="tx1"/>
                </a:solidFill>
              </a:rPr>
              <a:t>подобных целевых проверок </a:t>
            </a:r>
            <a:r>
              <a:rPr lang="ru-RU" sz="4000" dirty="0" smtClean="0">
                <a:solidFill>
                  <a:schemeClr val="tx1"/>
                </a:solidFill>
              </a:rPr>
              <a:t>растет.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992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1. Организация борьбы с коррупцией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400" dirty="0" smtClean="0">
                <a:solidFill>
                  <a:schemeClr val="tx1"/>
                </a:solidFill>
              </a:rPr>
              <a:t>Для успешного противодействия коррупции необходимо определить:</a:t>
            </a:r>
          </a:p>
          <a:p>
            <a:pPr marL="571500" indent="-571500" algn="just">
              <a:buFont typeface="Wingdings" pitchFamily="2" charset="2"/>
              <a:buChar char="q"/>
            </a:pPr>
            <a:endParaRPr lang="ru-RU" sz="1600" dirty="0">
              <a:solidFill>
                <a:schemeClr val="tx1"/>
              </a:solidFill>
            </a:endParaRPr>
          </a:p>
          <a:p>
            <a:pPr marL="571500" indent="-571500" algn="just">
              <a:buFont typeface="Wingdings" pitchFamily="2" charset="2"/>
              <a:buChar char="q"/>
            </a:pPr>
            <a:r>
              <a:rPr lang="ru-RU" sz="4000" dirty="0" smtClean="0">
                <a:solidFill>
                  <a:schemeClr val="tx1"/>
                </a:solidFill>
              </a:rPr>
              <a:t>приоритетные </a:t>
            </a:r>
            <a:r>
              <a:rPr lang="ru-RU" sz="4000" b="1" i="1" dirty="0" smtClean="0">
                <a:solidFill>
                  <a:schemeClr val="tx1"/>
                </a:solidFill>
              </a:rPr>
              <a:t>направления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борьбы с </a:t>
            </a:r>
            <a:r>
              <a:rPr lang="ru-RU" sz="4000" dirty="0" smtClean="0">
                <a:solidFill>
                  <a:schemeClr val="tx1"/>
                </a:solidFill>
              </a:rPr>
              <a:t>коррупцией;</a:t>
            </a:r>
          </a:p>
          <a:p>
            <a:pPr marL="571500" indent="-571500" algn="just">
              <a:buFont typeface="Wingdings" pitchFamily="2" charset="2"/>
              <a:buChar char="q"/>
            </a:pPr>
            <a:r>
              <a:rPr lang="ru-RU" sz="4000" b="1" i="1" dirty="0">
                <a:solidFill>
                  <a:schemeClr val="tx1"/>
                </a:solidFill>
              </a:rPr>
              <a:t>ф</a:t>
            </a:r>
            <a:r>
              <a:rPr lang="ru-RU" sz="4000" b="1" i="1" dirty="0" smtClean="0">
                <a:solidFill>
                  <a:schemeClr val="tx1"/>
                </a:solidFill>
              </a:rPr>
              <a:t>ормы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борьбы с </a:t>
            </a:r>
            <a:r>
              <a:rPr lang="ru-RU" sz="4000" dirty="0" smtClean="0">
                <a:solidFill>
                  <a:schemeClr val="tx1"/>
                </a:solidFill>
              </a:rPr>
              <a:t>коррупцией.</a:t>
            </a:r>
            <a:endParaRPr lang="ru-RU" sz="4000" dirty="0">
              <a:solidFill>
                <a:schemeClr val="tx1"/>
              </a:solidFill>
            </a:endParaRPr>
          </a:p>
          <a:p>
            <a:pPr marL="571500" indent="-571500" algn="just">
              <a:buFont typeface="Wingdings" pitchFamily="2" charset="2"/>
              <a:buChar char="q"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7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Координационные </a:t>
            </a:r>
            <a:r>
              <a:rPr lang="ru-RU" dirty="0"/>
              <a:t>совещания по борьбе с преступностью и коррупцией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Генеральной прокуратуре под председательством Генерального прокурора Республики Беларусь Александра </a:t>
            </a:r>
            <a:r>
              <a:rPr lang="ru-RU" dirty="0" err="1">
                <a:solidFill>
                  <a:schemeClr val="tx1"/>
                </a:solidFill>
              </a:rPr>
              <a:t>Конюка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работает </a:t>
            </a:r>
            <a:r>
              <a:rPr lang="ru-RU" dirty="0" smtClean="0">
                <a:solidFill>
                  <a:srgbClr val="FF0000"/>
                </a:solidFill>
              </a:rPr>
              <a:t>Республиканское </a:t>
            </a:r>
            <a:r>
              <a:rPr lang="ru-RU" dirty="0" smtClean="0">
                <a:solidFill>
                  <a:schemeClr val="tx1"/>
                </a:solidFill>
              </a:rPr>
              <a:t>координационное совещание </a:t>
            </a:r>
            <a:r>
              <a:rPr lang="ru-RU" dirty="0">
                <a:solidFill>
                  <a:schemeClr val="tx1"/>
                </a:solidFill>
              </a:rPr>
              <a:t>по борьбе с преступностью и коррупцией 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Областные, городские, районные </a:t>
            </a:r>
            <a:r>
              <a:rPr lang="ru-RU" dirty="0" smtClean="0">
                <a:solidFill>
                  <a:schemeClr val="tx1"/>
                </a:solidFill>
              </a:rPr>
              <a:t>координационные </a:t>
            </a:r>
            <a:r>
              <a:rPr lang="ru-RU" dirty="0">
                <a:solidFill>
                  <a:schemeClr val="tx1"/>
                </a:solidFill>
              </a:rPr>
              <a:t>совещания по борьбе с преступностью и </a:t>
            </a:r>
            <a:r>
              <a:rPr lang="ru-RU" dirty="0" smtClean="0">
                <a:solidFill>
                  <a:schemeClr val="tx1"/>
                </a:solidFill>
              </a:rPr>
              <a:t>коррупцией. Участники: представители исполнительных комитетов, </a:t>
            </a:r>
            <a:r>
              <a:rPr lang="ru-RU" dirty="0">
                <a:solidFill>
                  <a:schemeClr val="tx1"/>
                </a:solidFill>
              </a:rPr>
              <a:t>Комитета государственного </a:t>
            </a:r>
            <a:r>
              <a:rPr lang="ru-RU" dirty="0" smtClean="0">
                <a:solidFill>
                  <a:schemeClr val="tx1"/>
                </a:solidFill>
              </a:rPr>
              <a:t>контроля, </a:t>
            </a:r>
            <a:r>
              <a:rPr lang="ru-RU" dirty="0">
                <a:solidFill>
                  <a:schemeClr val="tx1"/>
                </a:solidFill>
              </a:rPr>
              <a:t>органов внутренних дел, государственной безопасности, финансовых расследований, Следственного комитета, налоговых и таможенных </a:t>
            </a:r>
            <a:r>
              <a:rPr lang="ru-RU" dirty="0" smtClean="0">
                <a:solidFill>
                  <a:schemeClr val="tx1"/>
                </a:solidFill>
              </a:rPr>
              <a:t>органов.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Возглавляют эти совещания – соответствующие прокуроры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98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Международное сотрудничество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25 апреля 2007 года в г. Астане (Республика Казахстан</a:t>
            </a:r>
            <a:r>
              <a:rPr lang="ru-RU" dirty="0" smtClean="0">
                <a:solidFill>
                  <a:schemeClr val="tx1"/>
                </a:solidFill>
              </a:rPr>
              <a:t>) было </a:t>
            </a:r>
            <a:r>
              <a:rPr lang="ru-RU" dirty="0">
                <a:solidFill>
                  <a:schemeClr val="tx1"/>
                </a:solidFill>
              </a:rPr>
              <a:t>заключено </a:t>
            </a:r>
            <a:r>
              <a:rPr lang="ru-RU" sz="3500" b="1" dirty="0">
                <a:solidFill>
                  <a:srgbClr val="7030A0"/>
                </a:solidFill>
              </a:rPr>
              <a:t>Соглашение о сотрудничестве генеральных </a:t>
            </a:r>
            <a:r>
              <a:rPr lang="ru-RU" sz="3500" b="1" dirty="0" smtClean="0">
                <a:solidFill>
                  <a:srgbClr val="7030A0"/>
                </a:solidFill>
              </a:rPr>
              <a:t>прокуратур государств-участников СНГ в борьбе </a:t>
            </a:r>
            <a:r>
              <a:rPr lang="ru-RU" sz="3500" b="1" dirty="0">
                <a:solidFill>
                  <a:srgbClr val="7030A0"/>
                </a:solidFill>
              </a:rPr>
              <a:t>с </a:t>
            </a:r>
            <a:r>
              <a:rPr lang="ru-RU" sz="3500" b="1" dirty="0" smtClean="0">
                <a:solidFill>
                  <a:srgbClr val="7030A0"/>
                </a:solidFill>
              </a:rPr>
              <a:t>коррупцией </a:t>
            </a:r>
            <a:r>
              <a:rPr lang="ru-RU" dirty="0" smtClean="0">
                <a:solidFill>
                  <a:schemeClr val="tx1"/>
                </a:solidFill>
              </a:rPr>
              <a:t>(Генеральные </a:t>
            </a:r>
            <a:r>
              <a:rPr lang="ru-RU" dirty="0">
                <a:solidFill>
                  <a:schemeClr val="tx1"/>
                </a:solidFill>
              </a:rPr>
              <a:t>прокуратуры (прокуратуры) </a:t>
            </a:r>
            <a:r>
              <a:rPr lang="ru-RU" dirty="0" smtClean="0">
                <a:solidFill>
                  <a:schemeClr val="tx1"/>
                </a:solidFill>
              </a:rPr>
              <a:t>Азербайджанской </a:t>
            </a:r>
            <a:r>
              <a:rPr lang="ru-RU" dirty="0">
                <a:solidFill>
                  <a:schemeClr val="tx1"/>
                </a:solidFill>
              </a:rPr>
              <a:t>Республики, Республики Армения, Республики Беларусь, Грузии</a:t>
            </a:r>
            <a:r>
              <a:rPr lang="ru-RU" dirty="0" smtClean="0">
                <a:solidFill>
                  <a:schemeClr val="tx1"/>
                </a:solidFill>
              </a:rPr>
              <a:t>, Республики </a:t>
            </a:r>
            <a:r>
              <a:rPr lang="ru-RU" dirty="0">
                <a:solidFill>
                  <a:schemeClr val="tx1"/>
                </a:solidFill>
              </a:rPr>
              <a:t>Казахстан, Кыргызской Республики, Республики Молдова, </a:t>
            </a:r>
            <a:r>
              <a:rPr lang="ru-RU" dirty="0" smtClean="0">
                <a:solidFill>
                  <a:schemeClr val="tx1"/>
                </a:solidFill>
              </a:rPr>
              <a:t>Российской </a:t>
            </a:r>
            <a:r>
              <a:rPr lang="ru-RU" dirty="0">
                <a:solidFill>
                  <a:schemeClr val="tx1"/>
                </a:solidFill>
              </a:rPr>
              <a:t>Федерации, Республики Таджикистан, Туркменистана, </a:t>
            </a:r>
            <a:r>
              <a:rPr lang="ru-RU" dirty="0" smtClean="0">
                <a:solidFill>
                  <a:schemeClr val="tx1"/>
                </a:solidFill>
              </a:rPr>
              <a:t>Республики Узбекистан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Украины).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75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Международное сотрудничество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25 октября 2013 г. на заседании Совета глав государств СНГ в г. Минске главы 6 государств (Республики Армения, Республики Беларусь, Республики Казахстан, Кыргызской Республики, Российской Федерации и Республики Таджикистан) подписали Соглашение об образовании </a:t>
            </a:r>
            <a:r>
              <a:rPr lang="ru-RU" sz="4000" b="1" dirty="0">
                <a:solidFill>
                  <a:srgbClr val="FF0000"/>
                </a:solidFill>
              </a:rPr>
              <a:t>Межгосударственного совета по противодействию коррупции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440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Международное </a:t>
            </a:r>
            <a:r>
              <a:rPr lang="ru-RU" dirty="0" smtClean="0"/>
              <a:t>сотрудничество: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indent="457200" algn="l"/>
            <a:r>
              <a:rPr lang="ru-RU" dirty="0">
                <a:solidFill>
                  <a:schemeClr val="tx1"/>
                </a:solidFill>
              </a:rPr>
              <a:t>1) обмен статистической, научно-методической и иной информацией </a:t>
            </a:r>
            <a:r>
              <a:rPr lang="ru-RU" dirty="0" smtClean="0">
                <a:solidFill>
                  <a:schemeClr val="tx1"/>
                </a:solidFill>
              </a:rPr>
              <a:t>в сфере </a:t>
            </a:r>
            <a:r>
              <a:rPr lang="ru-RU" dirty="0">
                <a:solidFill>
                  <a:schemeClr val="tx1"/>
                </a:solidFill>
              </a:rPr>
              <a:t>борьбы с коррупцией, в том числе о: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практике законодательного и иного нормативного правового </a:t>
            </a:r>
            <a:r>
              <a:rPr lang="ru-RU" dirty="0" smtClean="0">
                <a:solidFill>
                  <a:schemeClr val="tx1"/>
                </a:solidFill>
              </a:rPr>
              <a:t>регулирования </a:t>
            </a:r>
            <a:r>
              <a:rPr lang="ru-RU" dirty="0">
                <a:solidFill>
                  <a:schemeClr val="tx1"/>
                </a:solidFill>
              </a:rPr>
              <a:t>вопросов борьбы с коррупцией;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практике работы органов прокуратуры в сфере борьбы с коррупцией;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преступлениях коррупционной направленности, имеющих </a:t>
            </a:r>
            <a:r>
              <a:rPr lang="ru-RU" dirty="0" smtClean="0">
                <a:solidFill>
                  <a:schemeClr val="tx1"/>
                </a:solidFill>
              </a:rPr>
              <a:t>транснациональный </a:t>
            </a:r>
            <a:r>
              <a:rPr lang="ru-RU" dirty="0">
                <a:solidFill>
                  <a:schemeClr val="tx1"/>
                </a:solidFill>
              </a:rPr>
              <a:t>характер;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2) разработка и принятие согласованных мер в целях повышения </a:t>
            </a:r>
            <a:r>
              <a:rPr lang="ru-RU" dirty="0" smtClean="0">
                <a:solidFill>
                  <a:schemeClr val="tx1"/>
                </a:solidFill>
              </a:rPr>
              <a:t>эффективности </a:t>
            </a:r>
            <a:r>
              <a:rPr lang="ru-RU" dirty="0">
                <a:solidFill>
                  <a:schemeClr val="tx1"/>
                </a:solidFill>
              </a:rPr>
              <a:t>прокурорского реагирования на нарушения законодательства </a:t>
            </a:r>
            <a:r>
              <a:rPr lang="ru-RU" dirty="0" smtClean="0">
                <a:solidFill>
                  <a:schemeClr val="tx1"/>
                </a:solidFill>
              </a:rPr>
              <a:t>о борьбе </a:t>
            </a:r>
            <a:r>
              <a:rPr lang="ru-RU" dirty="0">
                <a:solidFill>
                  <a:schemeClr val="tx1"/>
                </a:solidFill>
              </a:rPr>
              <a:t>с коррупцией;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3) проведение совместных проверок заявлений, сообщений и </a:t>
            </a:r>
            <a:r>
              <a:rPr lang="ru-RU" dirty="0" smtClean="0">
                <a:solidFill>
                  <a:schemeClr val="tx1"/>
                </a:solidFill>
              </a:rPr>
              <a:t>иной информации </a:t>
            </a:r>
            <a:r>
              <a:rPr lang="ru-RU" dirty="0">
                <a:solidFill>
                  <a:schemeClr val="tx1"/>
                </a:solidFill>
              </a:rPr>
              <a:t>о коррупционных деяниях, имеющих </a:t>
            </a:r>
            <a:r>
              <a:rPr lang="ru-RU" dirty="0" smtClean="0">
                <a:solidFill>
                  <a:schemeClr val="tx1"/>
                </a:solidFill>
              </a:rPr>
              <a:t>транснациональный </a:t>
            </a:r>
            <a:r>
              <a:rPr lang="ru-RU" dirty="0">
                <a:solidFill>
                  <a:schemeClr val="tx1"/>
                </a:solidFill>
              </a:rPr>
              <a:t>характер;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33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Международное сотрудничество: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indent="457200" algn="l"/>
            <a:r>
              <a:rPr lang="ru-RU" dirty="0">
                <a:solidFill>
                  <a:schemeClr val="tx1"/>
                </a:solidFill>
              </a:rPr>
              <a:t>4) оказание содействия в проведении проверок заявлений, сообщений </a:t>
            </a:r>
            <a:r>
              <a:rPr lang="ru-RU" dirty="0" smtClean="0">
                <a:solidFill>
                  <a:schemeClr val="tx1"/>
                </a:solidFill>
              </a:rPr>
              <a:t>и иной </a:t>
            </a:r>
            <a:r>
              <a:rPr lang="ru-RU" dirty="0">
                <a:solidFill>
                  <a:schemeClr val="tx1"/>
                </a:solidFill>
              </a:rPr>
              <a:t>информации о коррупционных деяниях;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5) обмен опытом организации и осуществления прокурорской </a:t>
            </a:r>
            <a:r>
              <a:rPr lang="ru-RU" dirty="0" smtClean="0">
                <a:solidFill>
                  <a:schemeClr val="tx1"/>
                </a:solidFill>
              </a:rPr>
              <a:t>деятельности </a:t>
            </a:r>
            <a:r>
              <a:rPr lang="ru-RU" dirty="0">
                <a:solidFill>
                  <a:schemeClr val="tx1"/>
                </a:solidFill>
              </a:rPr>
              <a:t>в сфере борьбы с коррупцией, включая подготовку </a:t>
            </a:r>
            <a:r>
              <a:rPr lang="ru-RU" dirty="0" smtClean="0">
                <a:solidFill>
                  <a:schemeClr val="tx1"/>
                </a:solidFill>
              </a:rPr>
              <a:t>научно-методических </a:t>
            </a:r>
            <a:r>
              <a:rPr lang="ru-RU" dirty="0">
                <a:solidFill>
                  <a:schemeClr val="tx1"/>
                </a:solidFill>
              </a:rPr>
              <a:t>рекомендаций, проведение семинаров, </a:t>
            </a:r>
            <a:r>
              <a:rPr lang="ru-RU" dirty="0" smtClean="0">
                <a:solidFill>
                  <a:schemeClr val="tx1"/>
                </a:solidFill>
              </a:rPr>
              <a:t>научно-практических конференций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6) подготовка и повышение квалификации сотрудников </a:t>
            </a:r>
            <a:r>
              <a:rPr lang="ru-RU" dirty="0" smtClean="0">
                <a:solidFill>
                  <a:schemeClr val="tx1"/>
                </a:solidFill>
              </a:rPr>
              <a:t>органов прокуратуры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7) проведение совместных научных исследований в сфере борьбы </a:t>
            </a:r>
            <a:r>
              <a:rPr lang="ru-RU" dirty="0" smtClean="0">
                <a:solidFill>
                  <a:schemeClr val="tx1"/>
                </a:solidFill>
              </a:rPr>
              <a:t>с коррупцией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7490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4. Специальные подразделения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по </a:t>
            </a:r>
            <a:r>
              <a:rPr lang="ru-RU" b="1" dirty="0">
                <a:solidFill>
                  <a:srgbClr val="0070C0"/>
                </a:solidFill>
              </a:rPr>
              <a:t>борьбе с коррупцией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457200" indent="-457200" algn="l">
              <a:buFont typeface="Wingdings" pitchFamily="2" charset="2"/>
              <a:buChar char="§"/>
            </a:pPr>
            <a:r>
              <a:rPr lang="ru-RU" b="1" dirty="0">
                <a:solidFill>
                  <a:srgbClr val="7030A0"/>
                </a:solidFill>
              </a:rPr>
              <a:t>Управление по борьбе с организованной преступностью и коррупцией МВД РБ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(УБОП МВД  РБ</a:t>
            </a:r>
            <a:r>
              <a:rPr lang="ru-RU" dirty="0" smtClean="0">
                <a:solidFill>
                  <a:schemeClr val="tx1"/>
                </a:solidFill>
              </a:rPr>
              <a:t>);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b="1" dirty="0">
                <a:solidFill>
                  <a:srgbClr val="7030A0"/>
                </a:solidFill>
              </a:rPr>
              <a:t>Главное управление по расследованию преступлений в сфере организованной преступности и коррупции </a:t>
            </a:r>
            <a:r>
              <a:rPr lang="ru-RU" dirty="0" smtClean="0">
                <a:solidFill>
                  <a:schemeClr val="tx1"/>
                </a:solidFill>
              </a:rPr>
              <a:t>(в </a:t>
            </a:r>
            <a:r>
              <a:rPr lang="ru-RU" dirty="0">
                <a:solidFill>
                  <a:schemeClr val="tx1"/>
                </a:solidFill>
              </a:rPr>
              <a:t>структуре центрального аппарата Следственного комитета </a:t>
            </a:r>
            <a:r>
              <a:rPr lang="ru-RU" dirty="0" smtClean="0">
                <a:solidFill>
                  <a:schemeClr val="tx1"/>
                </a:solidFill>
              </a:rPr>
              <a:t>РБ , его отделы есть в областях);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7030A0"/>
                </a:solidFill>
              </a:rPr>
              <a:t>Отделы </a:t>
            </a:r>
            <a:r>
              <a:rPr lang="ru-RU" b="1" dirty="0">
                <a:solidFill>
                  <a:srgbClr val="7030A0"/>
                </a:solidFill>
              </a:rPr>
              <a:t>по расследованию </a:t>
            </a:r>
            <a:r>
              <a:rPr lang="ru-RU" b="1" dirty="0" smtClean="0">
                <a:solidFill>
                  <a:srgbClr val="7030A0"/>
                </a:solidFill>
              </a:rPr>
              <a:t>преступлений против </a:t>
            </a:r>
            <a:r>
              <a:rPr lang="ru-RU" b="1" dirty="0">
                <a:solidFill>
                  <a:srgbClr val="7030A0"/>
                </a:solidFill>
              </a:rPr>
              <a:t>интересов </a:t>
            </a:r>
            <a:r>
              <a:rPr lang="ru-RU" b="1" dirty="0" smtClean="0">
                <a:solidFill>
                  <a:srgbClr val="7030A0"/>
                </a:solidFill>
              </a:rPr>
              <a:t>службы</a:t>
            </a:r>
            <a:r>
              <a:rPr lang="ru-RU" dirty="0" smtClean="0">
                <a:solidFill>
                  <a:schemeClr val="tx1"/>
                </a:solidFill>
              </a:rPr>
              <a:t> (в </a:t>
            </a:r>
            <a:r>
              <a:rPr lang="ru-RU" dirty="0">
                <a:solidFill>
                  <a:schemeClr val="tx1"/>
                </a:solidFill>
              </a:rPr>
              <a:t>каждом следственном </a:t>
            </a:r>
            <a:r>
              <a:rPr lang="ru-RU" dirty="0" smtClean="0">
                <a:solidFill>
                  <a:schemeClr val="tx1"/>
                </a:solidFill>
              </a:rPr>
              <a:t>управлении </a:t>
            </a:r>
            <a:r>
              <a:rPr lang="ru-RU" dirty="0">
                <a:solidFill>
                  <a:schemeClr val="tx1"/>
                </a:solidFill>
              </a:rPr>
              <a:t>УСК по областям и Минску, а также в главном следственном </a:t>
            </a:r>
            <a:r>
              <a:rPr lang="ru-RU" dirty="0" smtClean="0">
                <a:solidFill>
                  <a:schemeClr val="tx1"/>
                </a:solidFill>
              </a:rPr>
              <a:t>управлении </a:t>
            </a:r>
            <a:r>
              <a:rPr lang="ru-RU" dirty="0">
                <a:solidFill>
                  <a:schemeClr val="tx1"/>
                </a:solidFill>
              </a:rPr>
              <a:t>центрального </a:t>
            </a:r>
            <a:r>
              <a:rPr lang="ru-RU" dirty="0" smtClean="0">
                <a:solidFill>
                  <a:schemeClr val="tx1"/>
                </a:solidFill>
              </a:rPr>
              <a:t>аппарата).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7030A0"/>
                </a:solidFill>
              </a:rPr>
              <a:t>Управление СК, осуществляющее контроль </a:t>
            </a:r>
            <a:r>
              <a:rPr lang="ru-RU" b="1" dirty="0">
                <a:solidFill>
                  <a:srgbClr val="7030A0"/>
                </a:solidFill>
              </a:rPr>
              <a:t>за работой </a:t>
            </a:r>
            <a:r>
              <a:rPr lang="ru-RU" b="1" dirty="0" smtClean="0">
                <a:solidFill>
                  <a:srgbClr val="7030A0"/>
                </a:solidFill>
              </a:rPr>
              <a:t>подразделений</a:t>
            </a:r>
            <a:r>
              <a:rPr lang="ru-RU" b="1" dirty="0">
                <a:solidFill>
                  <a:srgbClr val="7030A0"/>
                </a:solidFill>
              </a:rPr>
              <a:t>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Антикоррупционные </a:t>
            </a:r>
            <a:r>
              <a:rPr lang="ru-RU" dirty="0">
                <a:solidFill>
                  <a:schemeClr val="tx1"/>
                </a:solidFill>
              </a:rPr>
              <a:t>структуры есть и в КГБ, МВД, органах </a:t>
            </a:r>
            <a:r>
              <a:rPr lang="ru-RU" dirty="0" smtClean="0">
                <a:solidFill>
                  <a:schemeClr val="tx1"/>
                </a:solidFill>
              </a:rPr>
              <a:t>прокуратуры.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6732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888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Главное управление по борьбе с организованной преступностью и </a:t>
            </a:r>
            <a:r>
              <a:rPr lang="ru-RU" dirty="0" smtClean="0"/>
              <a:t>коррупцией (в СК РБ)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48691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26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60848"/>
            <a:ext cx="4968552" cy="479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794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8448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Специальным подразделениям по борьбе с коррупцией при </a:t>
            </a:r>
            <a:r>
              <a:rPr lang="ru-RU" sz="3600" dirty="0" smtClean="0"/>
              <a:t>выполнении </a:t>
            </a:r>
            <a:r>
              <a:rPr lang="ru-RU" sz="3600" dirty="0"/>
              <a:t>возложенных на них задач предоставляется право: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50131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2600" dirty="0">
                <a:solidFill>
                  <a:schemeClr val="tx1"/>
                </a:solidFill>
              </a:rPr>
              <a:t>– </a:t>
            </a:r>
            <a:r>
              <a:rPr lang="ru-RU" sz="2600" dirty="0">
                <a:solidFill>
                  <a:srgbClr val="7030A0"/>
                </a:solidFill>
              </a:rPr>
              <a:t>получать</a:t>
            </a:r>
            <a:r>
              <a:rPr lang="ru-RU" sz="2600" dirty="0">
                <a:solidFill>
                  <a:schemeClr val="tx1"/>
                </a:solidFill>
              </a:rPr>
              <a:t> безвозмездно из государственных органов и иных </a:t>
            </a:r>
            <a:r>
              <a:rPr lang="ru-RU" sz="2600" dirty="0" smtClean="0">
                <a:solidFill>
                  <a:schemeClr val="tx1"/>
                </a:solidFill>
              </a:rPr>
              <a:t>организаций </a:t>
            </a:r>
            <a:r>
              <a:rPr lang="ru-RU" sz="2600" dirty="0">
                <a:solidFill>
                  <a:schemeClr val="tx1"/>
                </a:solidFill>
              </a:rPr>
              <a:t>в установленном актами законодательства порядке </a:t>
            </a:r>
            <a:r>
              <a:rPr lang="ru-RU" sz="2600" dirty="0">
                <a:solidFill>
                  <a:srgbClr val="7030A0"/>
                </a:solidFill>
              </a:rPr>
              <a:t>информацию</a:t>
            </a:r>
            <a:r>
              <a:rPr lang="ru-RU" sz="2600" dirty="0">
                <a:solidFill>
                  <a:schemeClr val="tx1"/>
                </a:solidFill>
              </a:rPr>
              <a:t>, </a:t>
            </a:r>
            <a:r>
              <a:rPr lang="ru-RU" sz="2600" dirty="0" smtClean="0">
                <a:solidFill>
                  <a:schemeClr val="tx1"/>
                </a:solidFill>
              </a:rPr>
              <a:t>необходимую </a:t>
            </a:r>
            <a:r>
              <a:rPr lang="ru-RU" sz="2600" dirty="0">
                <a:solidFill>
                  <a:schemeClr val="tx1"/>
                </a:solidFill>
              </a:rPr>
              <a:t>для выполнения функций по борьбе с коррупцией, в том числе </a:t>
            </a:r>
            <a:r>
              <a:rPr lang="ru-RU" sz="2600" dirty="0" smtClean="0">
                <a:solidFill>
                  <a:schemeClr val="tx1"/>
                </a:solidFill>
              </a:rPr>
              <a:t>из автоматизированных </a:t>
            </a:r>
            <a:r>
              <a:rPr lang="ru-RU" sz="2600" dirty="0">
                <a:solidFill>
                  <a:schemeClr val="tx1"/>
                </a:solidFill>
              </a:rPr>
              <a:t>информационных, справочных систем и банков данных;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</a:rPr>
              <a:t>– </a:t>
            </a:r>
            <a:r>
              <a:rPr lang="ru-RU" sz="2600" dirty="0">
                <a:solidFill>
                  <a:srgbClr val="7030A0"/>
                </a:solidFill>
              </a:rPr>
              <a:t>беспрепятственно прибывать в пункты пропуска через </a:t>
            </a:r>
            <a:r>
              <a:rPr lang="ru-RU" sz="2600" dirty="0" smtClean="0">
                <a:solidFill>
                  <a:srgbClr val="7030A0"/>
                </a:solidFill>
              </a:rPr>
              <a:t>Государственную </a:t>
            </a:r>
            <a:r>
              <a:rPr lang="ru-RU" sz="2600" dirty="0">
                <a:solidFill>
                  <a:srgbClr val="7030A0"/>
                </a:solidFill>
              </a:rPr>
              <a:t>границу </a:t>
            </a:r>
            <a:r>
              <a:rPr lang="ru-RU" sz="2600" dirty="0">
                <a:solidFill>
                  <a:schemeClr val="tx1"/>
                </a:solidFill>
              </a:rPr>
              <a:t>Республики Беларусь и места, </a:t>
            </a:r>
            <a:r>
              <a:rPr lang="ru-RU" sz="2600" dirty="0">
                <a:solidFill>
                  <a:srgbClr val="7030A0"/>
                </a:solidFill>
              </a:rPr>
              <a:t>где осуществляется </a:t>
            </a:r>
            <a:r>
              <a:rPr lang="ru-RU" sz="2600" dirty="0" smtClean="0">
                <a:solidFill>
                  <a:srgbClr val="7030A0"/>
                </a:solidFill>
              </a:rPr>
              <a:t>пограничный контроль</a:t>
            </a:r>
            <a:r>
              <a:rPr lang="ru-RU" sz="2600" dirty="0">
                <a:solidFill>
                  <a:schemeClr val="tx1"/>
                </a:solidFill>
              </a:rPr>
              <a:t>, по служебным удостоверениям и пропускам, выдаваемым </a:t>
            </a:r>
            <a:r>
              <a:rPr lang="ru-RU" sz="2600" dirty="0" smtClean="0">
                <a:solidFill>
                  <a:schemeClr val="tx1"/>
                </a:solidFill>
              </a:rPr>
              <a:t>Государственным </a:t>
            </a:r>
            <a:r>
              <a:rPr lang="ru-RU" sz="2600" dirty="0">
                <a:solidFill>
                  <a:schemeClr val="tx1"/>
                </a:solidFill>
              </a:rPr>
              <a:t>пограничным комитетом Республики Беларусь или </a:t>
            </a:r>
            <a:r>
              <a:rPr lang="ru-RU" sz="2600" dirty="0" smtClean="0">
                <a:solidFill>
                  <a:schemeClr val="tx1"/>
                </a:solidFill>
              </a:rPr>
              <a:t>уполномоченными </a:t>
            </a:r>
            <a:r>
              <a:rPr lang="ru-RU" sz="2600" dirty="0">
                <a:solidFill>
                  <a:schemeClr val="tx1"/>
                </a:solidFill>
              </a:rPr>
              <a:t>должностными лицами иных органов пограничной </a:t>
            </a:r>
            <a:r>
              <a:rPr lang="ru-RU" sz="2600" dirty="0" smtClean="0">
                <a:solidFill>
                  <a:schemeClr val="tx1"/>
                </a:solidFill>
              </a:rPr>
              <a:t>службы Республики </a:t>
            </a:r>
            <a:r>
              <a:rPr lang="ru-RU" sz="2600" dirty="0">
                <a:solidFill>
                  <a:schemeClr val="tx1"/>
                </a:solidFill>
              </a:rPr>
              <a:t>Беларусь</a:t>
            </a:r>
            <a:r>
              <a:rPr lang="ru-RU" sz="2600" dirty="0" smtClean="0">
                <a:solidFill>
                  <a:schemeClr val="tx1"/>
                </a:solidFill>
              </a:rPr>
              <a:t>;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900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Специальным подразделениям по борьбе с коррупцией при выполнении возложенных на них задач предоставляется право: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– с санкции прокурора </a:t>
            </a:r>
            <a:r>
              <a:rPr lang="ru-RU" dirty="0">
                <a:solidFill>
                  <a:srgbClr val="7030A0"/>
                </a:solidFill>
              </a:rPr>
              <a:t>приостанавливать полностью или частично</a:t>
            </a:r>
            <a:r>
              <a:rPr lang="ru-RU" dirty="0">
                <a:solidFill>
                  <a:schemeClr val="tx1"/>
                </a:solidFill>
              </a:rPr>
              <a:t> на срок до десяти суток </a:t>
            </a:r>
            <a:r>
              <a:rPr lang="ru-RU" dirty="0">
                <a:solidFill>
                  <a:srgbClr val="7030A0"/>
                </a:solidFill>
              </a:rPr>
              <a:t>финансовые операции </a:t>
            </a:r>
            <a:r>
              <a:rPr lang="ru-RU" dirty="0">
                <a:solidFill>
                  <a:schemeClr val="tx1"/>
                </a:solidFill>
              </a:rPr>
              <a:t>физических и юридических лиц, ограничивать их в праве распоряжения имуществом на такой же срок, если имеются достаточные основания полагать, что денежные средства и (или) иное имущество получены от лиц, причастных к совершению коррупционных правонарушений или к легализации доходов, полученных преступным путем;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– вносить в государственные органы и иные государственные организации </a:t>
            </a:r>
            <a:r>
              <a:rPr lang="ru-RU" dirty="0">
                <a:solidFill>
                  <a:srgbClr val="7030A0"/>
                </a:solidFill>
              </a:rPr>
              <a:t>представления о прекращении действия, аннулировании специальных раз-</a:t>
            </a:r>
          </a:p>
          <a:p>
            <a:pPr algn="just"/>
            <a:r>
              <a:rPr lang="ru-RU" dirty="0">
                <a:solidFill>
                  <a:srgbClr val="7030A0"/>
                </a:solidFill>
              </a:rPr>
              <a:t>решений (лицензий) </a:t>
            </a:r>
            <a:r>
              <a:rPr lang="ru-RU" dirty="0">
                <a:solidFill>
                  <a:schemeClr val="tx1"/>
                </a:solidFill>
              </a:rPr>
              <a:t>на осуществление отдельных видов деятельности.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91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5. Государственные органы и иные организации, участвующие в борьбе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с коррупцией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>
                <a:solidFill>
                  <a:schemeClr val="tx1"/>
                </a:solidFill>
              </a:rPr>
              <a:t>Следственный комитет Республики Беларусь,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органы </a:t>
            </a:r>
            <a:r>
              <a:rPr lang="ru-RU" sz="2200" dirty="0">
                <a:solidFill>
                  <a:schemeClr val="tx1"/>
                </a:solidFill>
              </a:rPr>
              <a:t>Комитета </a:t>
            </a:r>
            <a:r>
              <a:rPr lang="ru-RU" sz="2200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sz="2200" dirty="0">
                <a:solidFill>
                  <a:schemeClr val="tx1"/>
                </a:solidFill>
              </a:rPr>
              <a:t>контроля Республики Беларусь,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Государственный таможенный комитет </a:t>
            </a:r>
            <a:r>
              <a:rPr lang="ru-RU" sz="2200" dirty="0">
                <a:solidFill>
                  <a:schemeClr val="tx1"/>
                </a:solidFill>
              </a:rPr>
              <a:t>Республики Беларусь и таможни,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Государственный пограничный комитет </a:t>
            </a:r>
            <a:r>
              <a:rPr lang="ru-RU" sz="2200" dirty="0">
                <a:solidFill>
                  <a:schemeClr val="tx1"/>
                </a:solidFill>
              </a:rPr>
              <a:t>Республики Беларусь и иные органы пограничной службы </a:t>
            </a:r>
            <a:r>
              <a:rPr lang="ru-RU" sz="2200" dirty="0" smtClean="0">
                <a:solidFill>
                  <a:schemeClr val="tx1"/>
                </a:solidFill>
              </a:rPr>
              <a:t>Республики </a:t>
            </a:r>
            <a:r>
              <a:rPr lang="ru-RU" sz="2200" dirty="0">
                <a:solidFill>
                  <a:schemeClr val="tx1"/>
                </a:solidFill>
              </a:rPr>
              <a:t>Беларусь,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Министерство </a:t>
            </a:r>
            <a:r>
              <a:rPr lang="ru-RU" sz="2200" dirty="0">
                <a:solidFill>
                  <a:schemeClr val="tx1"/>
                </a:solidFill>
              </a:rPr>
              <a:t>по налогам и сборам Республики Беларусь </a:t>
            </a:r>
            <a:r>
              <a:rPr lang="ru-RU" sz="2200" dirty="0" smtClean="0">
                <a:solidFill>
                  <a:schemeClr val="tx1"/>
                </a:solidFill>
              </a:rPr>
              <a:t>и его </a:t>
            </a:r>
            <a:r>
              <a:rPr lang="ru-RU" sz="2200" dirty="0">
                <a:solidFill>
                  <a:schemeClr val="tx1"/>
                </a:solidFill>
              </a:rPr>
              <a:t>инспекции,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Министерство </a:t>
            </a:r>
            <a:r>
              <a:rPr lang="ru-RU" sz="2200" dirty="0">
                <a:solidFill>
                  <a:schemeClr val="tx1"/>
                </a:solidFill>
              </a:rPr>
              <a:t>финансов Республики Беларусь и его </a:t>
            </a:r>
            <a:r>
              <a:rPr lang="ru-RU" sz="2200" dirty="0" smtClean="0">
                <a:solidFill>
                  <a:schemeClr val="tx1"/>
                </a:solidFill>
              </a:rPr>
              <a:t>территориальные </a:t>
            </a:r>
            <a:r>
              <a:rPr lang="ru-RU" sz="2200" dirty="0">
                <a:solidFill>
                  <a:schemeClr val="tx1"/>
                </a:solidFill>
              </a:rPr>
              <a:t>органы,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Национальный </a:t>
            </a:r>
            <a:r>
              <a:rPr lang="ru-RU" sz="2200" dirty="0">
                <a:solidFill>
                  <a:schemeClr val="tx1"/>
                </a:solidFill>
              </a:rPr>
              <a:t>банк Республики Беларусь, другие банки </a:t>
            </a:r>
            <a:r>
              <a:rPr lang="ru-RU" sz="2200" dirty="0" smtClean="0">
                <a:solidFill>
                  <a:schemeClr val="tx1"/>
                </a:solidFill>
              </a:rPr>
              <a:t>и небанковские </a:t>
            </a:r>
            <a:r>
              <a:rPr lang="ru-RU" sz="2200" dirty="0">
                <a:solidFill>
                  <a:schemeClr val="tx1"/>
                </a:solidFill>
              </a:rPr>
              <a:t>кредитно-финансовые организации, </a:t>
            </a:r>
            <a:endParaRPr lang="ru-RU" sz="2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</a:rPr>
              <a:t>другие государственные </a:t>
            </a:r>
            <a:r>
              <a:rPr lang="ru-RU" sz="2200" dirty="0">
                <a:solidFill>
                  <a:schemeClr val="tx1"/>
                </a:solidFill>
              </a:rPr>
              <a:t>органы и иные организации, в том числе общественные </a:t>
            </a:r>
            <a:r>
              <a:rPr lang="ru-RU" sz="2200" dirty="0" smtClean="0">
                <a:solidFill>
                  <a:schemeClr val="tx1"/>
                </a:solidFill>
              </a:rPr>
              <a:t>объединения.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98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Ужесточение уголовного наказания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     За 2015 г. </a:t>
            </a:r>
            <a:r>
              <a:rPr lang="ru-RU" dirty="0">
                <a:solidFill>
                  <a:schemeClr val="tx1"/>
                </a:solidFill>
              </a:rPr>
              <a:t>в Китае привлекли к ответственности за коррупцию около 300 000 чиновников.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    В Китае,  Северной Корее, Таиланде  ̶  смерть за коррупционные преступления.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3573016"/>
            <a:ext cx="5544616" cy="3270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Следственный комитет Республики Беларусь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30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3347864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28800"/>
            <a:ext cx="5796136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49" y="1628800"/>
            <a:ext cx="337001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1770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Комитет государственного </a:t>
            </a:r>
            <a:r>
              <a:rPr lang="ru-RU" dirty="0"/>
              <a:t>контроля Республики Беларусь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31</a:t>
            </a:fld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96752"/>
            <a:ext cx="4608512" cy="566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7757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Министерство по налогам и сборам Республики Беларусь </a:t>
            </a:r>
            <a:r>
              <a:rPr lang="ru-RU" dirty="0" smtClean="0"/>
              <a:t>и его </a:t>
            </a:r>
            <a:r>
              <a:rPr lang="ru-RU" dirty="0"/>
              <a:t>инспекции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32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760639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21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Государственный таможенный</a:t>
            </a:r>
            <a:br>
              <a:rPr lang="ru-RU" dirty="0"/>
            </a:br>
            <a:r>
              <a:rPr lang="ru-RU" dirty="0"/>
              <a:t>комитет Республики Беларусь и таможни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33</a:t>
            </a:fld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4752528" cy="52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074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Государственный пограничный</a:t>
            </a:r>
            <a:br>
              <a:rPr lang="ru-RU" dirty="0"/>
            </a:br>
            <a:r>
              <a:rPr lang="ru-RU" dirty="0"/>
              <a:t>комитет Республики Беларусь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34</a:t>
            </a:fld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4176463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4901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Министерство финансов Республики Беларусь и его </a:t>
            </a:r>
            <a:r>
              <a:rPr lang="ru-RU" dirty="0" smtClean="0"/>
              <a:t>территориальные </a:t>
            </a:r>
            <a:r>
              <a:rPr lang="ru-RU" dirty="0"/>
              <a:t>органы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35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18855"/>
            <a:ext cx="5904656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813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2768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100" dirty="0"/>
              <a:t>«Об утверждении критериев оценки </a:t>
            </a:r>
            <a:r>
              <a:rPr lang="ru-RU" sz="3100" dirty="0" smtClean="0"/>
              <a:t>деятельности </a:t>
            </a:r>
            <a:r>
              <a:rPr lang="ru-RU" sz="3100" dirty="0"/>
              <a:t>государственных органов и иных организаций по борьбе с </a:t>
            </a:r>
            <a:r>
              <a:rPr lang="ru-RU" sz="3100" dirty="0" smtClean="0"/>
              <a:t>коррупцией </a:t>
            </a:r>
            <a:r>
              <a:rPr lang="ru-RU" sz="3100" dirty="0"/>
              <a:t>и экономическими и экономическими правонарушениями</a:t>
            </a:r>
            <a:r>
              <a:rPr lang="ru-RU" sz="3100" dirty="0" smtClean="0"/>
              <a:t>» (2014 г.):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76872"/>
            <a:ext cx="9144000" cy="458112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b="1" dirty="0">
                <a:solidFill>
                  <a:srgbClr val="7030A0"/>
                </a:solidFill>
              </a:rPr>
              <a:t>количество коррупционных преступлений</a:t>
            </a:r>
            <a:r>
              <a:rPr lang="ru-RU" dirty="0">
                <a:solidFill>
                  <a:schemeClr val="tx1"/>
                </a:solidFill>
              </a:rPr>
              <a:t>, за совершение </a:t>
            </a:r>
            <a:r>
              <a:rPr lang="ru-RU" dirty="0" smtClean="0">
                <a:solidFill>
                  <a:schemeClr val="tx1"/>
                </a:solidFill>
              </a:rPr>
              <a:t>которых привлечены </a:t>
            </a:r>
            <a:r>
              <a:rPr lang="ru-RU" dirty="0">
                <a:solidFill>
                  <a:schemeClr val="tx1"/>
                </a:solidFill>
              </a:rPr>
              <a:t>к уголовной ответственности (по вступившим в законную </a:t>
            </a:r>
            <a:r>
              <a:rPr lang="ru-RU" dirty="0" smtClean="0">
                <a:solidFill>
                  <a:schemeClr val="tx1"/>
                </a:solidFill>
              </a:rPr>
              <a:t>силу приговорам </a:t>
            </a:r>
            <a:r>
              <a:rPr lang="ru-RU" dirty="0">
                <a:solidFill>
                  <a:schemeClr val="tx1"/>
                </a:solidFill>
              </a:rPr>
              <a:t>судов) либо освобождены от уголовной ответственности по </a:t>
            </a:r>
            <a:r>
              <a:rPr lang="ru-RU" dirty="0" smtClean="0">
                <a:solidFill>
                  <a:schemeClr val="tx1"/>
                </a:solidFill>
              </a:rPr>
              <a:t>нереабилитирующим </a:t>
            </a:r>
            <a:r>
              <a:rPr lang="ru-RU" dirty="0">
                <a:solidFill>
                  <a:schemeClr val="tx1"/>
                </a:solidFill>
              </a:rPr>
              <a:t>основаниям должностные лица, работающие в </a:t>
            </a:r>
            <a:r>
              <a:rPr lang="ru-RU" dirty="0" smtClean="0">
                <a:solidFill>
                  <a:schemeClr val="tx1"/>
                </a:solidFill>
              </a:rPr>
              <a:t>системе государственного </a:t>
            </a:r>
            <a:r>
              <a:rPr lang="ru-RU" dirty="0">
                <a:solidFill>
                  <a:schemeClr val="tx1"/>
                </a:solidFill>
              </a:rPr>
              <a:t>органа (организации);</a:t>
            </a:r>
          </a:p>
          <a:p>
            <a:pPr indent="457200" algn="just"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b="1" dirty="0">
                <a:solidFill>
                  <a:srgbClr val="7030A0"/>
                </a:solidFill>
              </a:rPr>
              <a:t>количество должностных лиц</a:t>
            </a:r>
            <a:r>
              <a:rPr lang="ru-RU" dirty="0">
                <a:solidFill>
                  <a:schemeClr val="tx1"/>
                </a:solidFill>
              </a:rPr>
              <a:t>, привлеченных к уголовной </a:t>
            </a:r>
            <a:r>
              <a:rPr lang="ru-RU" dirty="0" smtClean="0">
                <a:solidFill>
                  <a:schemeClr val="tx1"/>
                </a:solidFill>
              </a:rPr>
              <a:t>ответственности </a:t>
            </a:r>
            <a:r>
              <a:rPr lang="ru-RU" dirty="0">
                <a:solidFill>
                  <a:schemeClr val="tx1"/>
                </a:solidFill>
              </a:rPr>
              <a:t>за совершение коррупционных преступлений (по вступившим </a:t>
            </a:r>
            <a:r>
              <a:rPr lang="ru-RU" dirty="0" smtClean="0">
                <a:solidFill>
                  <a:schemeClr val="tx1"/>
                </a:solidFill>
              </a:rPr>
              <a:t>в силу </a:t>
            </a:r>
            <a:r>
              <a:rPr lang="ru-RU" dirty="0">
                <a:solidFill>
                  <a:schemeClr val="tx1"/>
                </a:solidFill>
              </a:rPr>
              <a:t>приговорам судов), освобожденных от уголовной ответственности </a:t>
            </a:r>
            <a:r>
              <a:rPr lang="ru-RU" dirty="0" smtClean="0">
                <a:solidFill>
                  <a:schemeClr val="tx1"/>
                </a:solidFill>
              </a:rPr>
              <a:t>по нереабилитирующим </a:t>
            </a:r>
            <a:r>
              <a:rPr lang="ru-RU" dirty="0">
                <a:solidFill>
                  <a:schemeClr val="tx1"/>
                </a:solidFill>
              </a:rPr>
              <a:t>основаниям;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4215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9888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/>
              <a:t>«Об утверждении критериев оценки деятельности государственных органов и иных организаций по борьбе с коррупцией и экономическими и экономическими правонарушениями</a:t>
            </a:r>
            <a:r>
              <a:rPr lang="ru-RU" sz="2700" dirty="0"/>
              <a:t>» </a:t>
            </a:r>
            <a:r>
              <a:rPr lang="ru-RU" sz="3600" dirty="0"/>
              <a:t>(2014 г.):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48691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just"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</a:rPr>
              <a:t>– </a:t>
            </a:r>
            <a:r>
              <a:rPr lang="ru-RU" sz="2400" b="1" dirty="0">
                <a:solidFill>
                  <a:srgbClr val="7030A0"/>
                </a:solidFill>
              </a:rPr>
              <a:t>количество должностных лиц, привлеченных к </a:t>
            </a:r>
            <a:r>
              <a:rPr lang="ru-RU" sz="2400" b="1" dirty="0" smtClean="0">
                <a:solidFill>
                  <a:srgbClr val="7030A0"/>
                </a:solidFill>
              </a:rPr>
              <a:t>административной или </a:t>
            </a:r>
            <a:r>
              <a:rPr lang="ru-RU" sz="2400" b="1" dirty="0">
                <a:solidFill>
                  <a:srgbClr val="7030A0"/>
                </a:solidFill>
              </a:rPr>
              <a:t>дисциплинарной ответственности </a:t>
            </a:r>
            <a:r>
              <a:rPr lang="ru-RU" sz="2400" dirty="0">
                <a:solidFill>
                  <a:schemeClr val="tx1"/>
                </a:solidFill>
              </a:rPr>
              <a:t>за совершение коррупционных </a:t>
            </a:r>
            <a:r>
              <a:rPr lang="ru-RU" sz="2400" dirty="0" smtClean="0">
                <a:solidFill>
                  <a:schemeClr val="tx1"/>
                </a:solidFill>
              </a:rPr>
              <a:t>правонарушений;</a:t>
            </a:r>
            <a:endParaRPr lang="ru-RU" sz="2400" dirty="0">
              <a:solidFill>
                <a:schemeClr val="tx1"/>
              </a:solidFill>
            </a:endParaRPr>
          </a:p>
          <a:p>
            <a:pPr indent="457200" algn="just"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</a:rPr>
              <a:t>– </a:t>
            </a:r>
            <a:r>
              <a:rPr lang="ru-RU" sz="2400" b="1" dirty="0">
                <a:solidFill>
                  <a:srgbClr val="7030A0"/>
                </a:solidFill>
              </a:rPr>
              <a:t>количество должностных лиц, освобожденных от занимаемой </a:t>
            </a:r>
            <a:r>
              <a:rPr lang="ru-RU" sz="2400" b="1" dirty="0" smtClean="0">
                <a:solidFill>
                  <a:srgbClr val="7030A0"/>
                </a:solidFill>
              </a:rPr>
              <a:t>должности </a:t>
            </a:r>
            <a:r>
              <a:rPr lang="ru-RU" sz="2400" b="1" dirty="0">
                <a:solidFill>
                  <a:srgbClr val="7030A0"/>
                </a:solidFill>
              </a:rPr>
              <a:t>(уволенных) </a:t>
            </a:r>
            <a:r>
              <a:rPr lang="ru-RU" sz="2400" dirty="0">
                <a:solidFill>
                  <a:schemeClr val="tx1"/>
                </a:solidFill>
              </a:rPr>
              <a:t>в связи с совершением коррупционных правонарушений;</a:t>
            </a:r>
          </a:p>
          <a:p>
            <a:pPr indent="457200" algn="just">
              <a:lnSpc>
                <a:spcPct val="120000"/>
              </a:lnSpc>
            </a:pPr>
            <a:r>
              <a:rPr lang="ru-RU" sz="2400" dirty="0">
                <a:solidFill>
                  <a:schemeClr val="tx1"/>
                </a:solidFill>
              </a:rPr>
              <a:t>– </a:t>
            </a:r>
            <a:r>
              <a:rPr lang="ru-RU" sz="2400" b="1" dirty="0">
                <a:solidFill>
                  <a:srgbClr val="7030A0"/>
                </a:solidFill>
              </a:rPr>
              <a:t>уровень доверия населения </a:t>
            </a:r>
            <a:r>
              <a:rPr lang="ru-RU" sz="2400" dirty="0">
                <a:solidFill>
                  <a:schemeClr val="tx1"/>
                </a:solidFill>
              </a:rPr>
              <a:t>к сотрудникам конкретного </a:t>
            </a:r>
            <a:r>
              <a:rPr lang="ru-RU" sz="2400" dirty="0" smtClean="0">
                <a:solidFill>
                  <a:schemeClr val="tx1"/>
                </a:solidFill>
              </a:rPr>
              <a:t>государственного </a:t>
            </a:r>
            <a:r>
              <a:rPr lang="ru-RU" sz="2400" dirty="0">
                <a:solidFill>
                  <a:schemeClr val="tx1"/>
                </a:solidFill>
              </a:rPr>
              <a:t>органа (результаты социологических исследований, </a:t>
            </a:r>
            <a:r>
              <a:rPr lang="ru-RU" sz="2400" dirty="0" smtClean="0">
                <a:solidFill>
                  <a:schemeClr val="tx1"/>
                </a:solidFill>
              </a:rPr>
              <a:t>мониторингов</a:t>
            </a:r>
            <a:r>
              <a:rPr lang="ru-RU" sz="2400" dirty="0">
                <a:solidFill>
                  <a:schemeClr val="tx1"/>
                </a:solidFill>
              </a:rPr>
              <a:t>, опросов и т.п., число обоснованных жалоб на действия и </a:t>
            </a:r>
            <a:r>
              <a:rPr lang="ru-RU" sz="2400" dirty="0" smtClean="0">
                <a:solidFill>
                  <a:schemeClr val="tx1"/>
                </a:solidFill>
              </a:rPr>
              <a:t>решения данного </a:t>
            </a:r>
            <a:r>
              <a:rPr lang="ru-RU" sz="2400" dirty="0">
                <a:solidFill>
                  <a:schemeClr val="tx1"/>
                </a:solidFill>
              </a:rPr>
              <a:t>органа).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22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Китай: практика смертных приговоров не уничтожает коррупцию.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        </a:t>
            </a:r>
            <a:r>
              <a:rPr lang="ru-RU" sz="3600" dirty="0" smtClean="0">
                <a:solidFill>
                  <a:schemeClr val="tx1"/>
                </a:solidFill>
              </a:rPr>
              <a:t>Под давлением мирового сообщества: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     в </a:t>
            </a:r>
            <a:r>
              <a:rPr lang="ru-RU" sz="3600" dirty="0">
                <a:solidFill>
                  <a:schemeClr val="tx1"/>
                </a:solidFill>
              </a:rPr>
              <a:t>апреле 2016 года в Китае было объявлено, что смертная казнь к коррупционерам будет применяться лишь в случае, если сумма похищенного имущества (или взятки) превышает </a:t>
            </a:r>
            <a:r>
              <a:rPr lang="ru-RU" sz="3600" dirty="0" smtClean="0">
                <a:solidFill>
                  <a:schemeClr val="tx1"/>
                </a:solidFill>
              </a:rPr>
              <a:t>3 млн. </a:t>
            </a:r>
            <a:r>
              <a:rPr lang="ru-RU" sz="3600" dirty="0">
                <a:solidFill>
                  <a:schemeClr val="tx1"/>
                </a:solidFill>
              </a:rPr>
              <a:t>юаней (около 460 тыс. долларов).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5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847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err="1" smtClean="0"/>
              <a:t>Transparency</a:t>
            </a:r>
            <a:r>
              <a:rPr lang="ru-RU" sz="2800" b="1" dirty="0" smtClean="0"/>
              <a:t> </a:t>
            </a:r>
            <a:r>
              <a:rPr lang="ru-RU" sz="2800" b="1" dirty="0" err="1"/>
              <a:t>International</a:t>
            </a:r>
            <a:r>
              <a:rPr lang="ru-RU" sz="2800" b="1" dirty="0"/>
              <a:t> (Международная правозащитная организация по борьбе с </a:t>
            </a:r>
            <a:r>
              <a:rPr lang="ru-RU" sz="2800" b="1" dirty="0" smtClean="0"/>
              <a:t>коррупцией, </a:t>
            </a:r>
            <a:br>
              <a:rPr lang="ru-RU" sz="2800" b="1" dirty="0" smtClean="0"/>
            </a:br>
            <a:r>
              <a:rPr lang="ru-RU" sz="2800" b="1" dirty="0" smtClean="0"/>
              <a:t>г. Берлин)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algn="just"/>
            <a:r>
              <a:rPr lang="ru-RU" b="1" dirty="0"/>
              <a:t>	</a:t>
            </a:r>
            <a:endParaRPr lang="ru-RU" b="1" dirty="0" smtClean="0"/>
          </a:p>
          <a:p>
            <a:pPr algn="just"/>
            <a:r>
              <a:rPr lang="ru-RU" sz="5100" b="1" dirty="0"/>
              <a:t>	</a:t>
            </a:r>
            <a:r>
              <a:rPr lang="ru-RU" sz="5100" b="1" dirty="0" smtClean="0">
                <a:solidFill>
                  <a:schemeClr val="tx1"/>
                </a:solidFill>
              </a:rPr>
              <a:t>1</a:t>
            </a:r>
            <a:r>
              <a:rPr lang="ru-RU" sz="5100" b="1" dirty="0">
                <a:solidFill>
                  <a:schemeClr val="tx1"/>
                </a:solidFill>
              </a:rPr>
              <a:t>. </a:t>
            </a:r>
            <a:r>
              <a:rPr lang="ru-RU" sz="5100" b="1" dirty="0" smtClean="0">
                <a:solidFill>
                  <a:schemeClr val="tx1"/>
                </a:solidFill>
              </a:rPr>
              <a:t>Индекс </a:t>
            </a:r>
            <a:r>
              <a:rPr lang="ru-RU" sz="5100" b="1" dirty="0">
                <a:solidFill>
                  <a:schemeClr val="tx1"/>
                </a:solidFill>
              </a:rPr>
              <a:t>восприятия коррупции </a:t>
            </a:r>
            <a:endParaRPr lang="ru-RU" sz="51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5100" b="1" dirty="0">
                <a:solidFill>
                  <a:schemeClr val="tx1"/>
                </a:solidFill>
              </a:rPr>
              <a:t>	</a:t>
            </a:r>
            <a:r>
              <a:rPr lang="ru-RU" sz="5100" b="1" dirty="0" smtClean="0">
                <a:solidFill>
                  <a:schemeClr val="tx1"/>
                </a:solidFill>
              </a:rPr>
              <a:t>(</a:t>
            </a:r>
            <a:r>
              <a:rPr lang="en-US" sz="5100" b="1" dirty="0">
                <a:solidFill>
                  <a:schemeClr val="tx1"/>
                </a:solidFill>
              </a:rPr>
              <a:t>CPI, corruption perceptions index</a:t>
            </a:r>
            <a:r>
              <a:rPr lang="en-US" sz="5100" b="1" dirty="0" smtClean="0">
                <a:solidFill>
                  <a:schemeClr val="tx1"/>
                </a:solidFill>
              </a:rPr>
              <a:t>)</a:t>
            </a:r>
            <a:endParaRPr lang="ru-RU" sz="51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5100" b="1" dirty="0"/>
              <a:t>	</a:t>
            </a:r>
            <a:r>
              <a:rPr lang="ru-RU" sz="5100" b="1" dirty="0" smtClean="0">
                <a:solidFill>
                  <a:srgbClr val="FF0000"/>
                </a:solidFill>
              </a:rPr>
              <a:t>Главный </a:t>
            </a:r>
            <a:r>
              <a:rPr lang="ru-RU" sz="5100" b="1" dirty="0">
                <a:solidFill>
                  <a:srgbClr val="FF0000"/>
                </a:solidFill>
              </a:rPr>
              <a:t>метод -отражает коррумпированность политиков и </a:t>
            </a:r>
            <a:r>
              <a:rPr lang="ru-RU" sz="5100" b="1" dirty="0" smtClean="0">
                <a:solidFill>
                  <a:srgbClr val="FF0000"/>
                </a:solidFill>
              </a:rPr>
              <a:t>	чиновников</a:t>
            </a:r>
            <a:r>
              <a:rPr lang="ru-RU" sz="5100" b="1" dirty="0">
                <a:solidFill>
                  <a:srgbClr val="FF0000"/>
                </a:solidFill>
              </a:rPr>
              <a:t>. Индекс составляется на основе 13 </a:t>
            </a:r>
            <a:r>
              <a:rPr lang="ru-RU" sz="5100" b="1" dirty="0" smtClean="0">
                <a:solidFill>
                  <a:srgbClr val="FF0000"/>
                </a:solidFill>
              </a:rPr>
              <a:t>	исследований 	независимых </a:t>
            </a:r>
            <a:r>
              <a:rPr lang="ru-RU" sz="5100" b="1" dirty="0">
                <a:solidFill>
                  <a:srgbClr val="FF0000"/>
                </a:solidFill>
              </a:rPr>
              <a:t>международных </a:t>
            </a:r>
            <a:r>
              <a:rPr lang="ru-RU" sz="5100" b="1" dirty="0" smtClean="0">
                <a:solidFill>
                  <a:srgbClr val="FF0000"/>
                </a:solidFill>
              </a:rPr>
              <a:t>	организаций</a:t>
            </a:r>
            <a:r>
              <a:rPr lang="ru-RU" sz="5100" b="1" dirty="0">
                <a:solidFill>
                  <a:srgbClr val="FF0000"/>
                </a:solidFill>
              </a:rPr>
              <a:t>, которые проводят </a:t>
            </a:r>
            <a:r>
              <a:rPr lang="ru-RU" sz="5100" b="1" dirty="0" smtClean="0">
                <a:solidFill>
                  <a:srgbClr val="FF0000"/>
                </a:solidFill>
              </a:rPr>
              <a:t>	опрос 	бизнесменов </a:t>
            </a:r>
            <a:r>
              <a:rPr lang="ru-RU" sz="5100" b="1" dirty="0">
                <a:solidFill>
                  <a:srgbClr val="FF0000"/>
                </a:solidFill>
              </a:rPr>
              <a:t>и </a:t>
            </a:r>
            <a:r>
              <a:rPr lang="ru-RU" sz="5100" b="1" dirty="0" smtClean="0">
                <a:solidFill>
                  <a:srgbClr val="FF0000"/>
                </a:solidFill>
              </a:rPr>
              <a:t>	аналитиков </a:t>
            </a:r>
            <a:r>
              <a:rPr lang="ru-RU" sz="5100" b="1" dirty="0">
                <a:solidFill>
                  <a:srgbClr val="FF0000"/>
                </a:solidFill>
              </a:rPr>
              <a:t>в различных странах.</a:t>
            </a:r>
            <a:endParaRPr lang="ru-RU" sz="51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5100" b="1" dirty="0" smtClean="0"/>
              <a:t>	</a:t>
            </a:r>
          </a:p>
          <a:p>
            <a:pPr algn="l"/>
            <a:r>
              <a:rPr lang="ru-RU" sz="5100" b="1" dirty="0"/>
              <a:t>	</a:t>
            </a:r>
            <a:r>
              <a:rPr lang="ru-RU" sz="5100" b="1" dirty="0" smtClean="0">
                <a:solidFill>
                  <a:schemeClr val="tx1"/>
                </a:solidFill>
              </a:rPr>
              <a:t>2</a:t>
            </a:r>
            <a:r>
              <a:rPr lang="ru-RU" sz="5100" b="1" dirty="0">
                <a:solidFill>
                  <a:schemeClr val="tx1"/>
                </a:solidFill>
              </a:rPr>
              <a:t>. </a:t>
            </a:r>
            <a:r>
              <a:rPr lang="ru-RU" sz="5100" b="1" dirty="0" smtClean="0">
                <a:solidFill>
                  <a:schemeClr val="tx1"/>
                </a:solidFill>
              </a:rPr>
              <a:t>Индекс </a:t>
            </a:r>
            <a:r>
              <a:rPr lang="ru-RU" sz="5100" b="1" dirty="0">
                <a:solidFill>
                  <a:schemeClr val="tx1"/>
                </a:solidFill>
              </a:rPr>
              <a:t>взяткодателей (</a:t>
            </a:r>
            <a:r>
              <a:rPr lang="en-US" sz="5100" b="1" dirty="0">
                <a:solidFill>
                  <a:schemeClr val="tx1"/>
                </a:solidFill>
              </a:rPr>
              <a:t>BPI, bribe payers </a:t>
            </a:r>
            <a:r>
              <a:rPr lang="ru-RU" sz="5100" b="1" dirty="0" smtClean="0">
                <a:solidFill>
                  <a:schemeClr val="tx1"/>
                </a:solidFill>
              </a:rPr>
              <a:t> </a:t>
            </a:r>
            <a:r>
              <a:rPr lang="en-US" sz="5100" b="1" dirty="0" smtClean="0">
                <a:solidFill>
                  <a:schemeClr val="tx1"/>
                </a:solidFill>
              </a:rPr>
              <a:t>index</a:t>
            </a:r>
            <a:r>
              <a:rPr lang="en-US" sz="5100" b="1" dirty="0" smtClean="0"/>
              <a:t>)</a:t>
            </a:r>
            <a:r>
              <a:rPr lang="ru-RU" sz="5100" b="1" dirty="0"/>
              <a:t> </a:t>
            </a:r>
            <a:endParaRPr lang="ru-RU" sz="5100" b="1" dirty="0" smtClean="0"/>
          </a:p>
          <a:p>
            <a:pPr algn="l"/>
            <a:r>
              <a:rPr lang="ru-RU" sz="5100" b="1" dirty="0"/>
              <a:t>	</a:t>
            </a:r>
            <a:r>
              <a:rPr lang="ru-RU" sz="5100" b="1" dirty="0" smtClean="0">
                <a:solidFill>
                  <a:srgbClr val="FF0000"/>
                </a:solidFill>
              </a:rPr>
              <a:t>Главный метод – интервьюирование топ-	менеджеров вопросу: 	"</a:t>
            </a:r>
            <a:r>
              <a:rPr lang="ru-RU" sz="5100" b="1" dirty="0">
                <a:solidFill>
                  <a:srgbClr val="FF0000"/>
                </a:solidFill>
              </a:rPr>
              <a:t>Насколько велика </a:t>
            </a:r>
            <a:r>
              <a:rPr lang="ru-RU" sz="5100" b="1" dirty="0" smtClean="0">
                <a:solidFill>
                  <a:srgbClr val="FF0000"/>
                </a:solidFill>
              </a:rPr>
              <a:t>	вероятность 	того</a:t>
            </a:r>
            <a:r>
              <a:rPr lang="ru-RU" sz="5100" b="1" dirty="0">
                <a:solidFill>
                  <a:srgbClr val="FF0000"/>
                </a:solidFill>
              </a:rPr>
              <a:t>, что предприятия из </a:t>
            </a:r>
            <a:r>
              <a:rPr lang="ru-RU" sz="5100" b="1" dirty="0" smtClean="0">
                <a:solidFill>
                  <a:srgbClr val="FF0000"/>
                </a:solidFill>
              </a:rPr>
              <a:t>	таких-то 	стран </a:t>
            </a:r>
            <a:r>
              <a:rPr lang="ru-RU" sz="5100" b="1" dirty="0">
                <a:solidFill>
                  <a:srgbClr val="FF0000"/>
                </a:solidFill>
              </a:rPr>
              <a:t>будут платить либо </a:t>
            </a:r>
            <a:r>
              <a:rPr lang="ru-RU" sz="5100" b="1" dirty="0" smtClean="0">
                <a:solidFill>
                  <a:srgbClr val="FF0000"/>
                </a:solidFill>
              </a:rPr>
              <a:t>	предлагать </a:t>
            </a:r>
            <a:r>
              <a:rPr lang="ru-RU" sz="5100" b="1" dirty="0">
                <a:solidFill>
                  <a:srgbClr val="FF0000"/>
                </a:solidFill>
              </a:rPr>
              <a:t>взятки с </a:t>
            </a:r>
            <a:r>
              <a:rPr lang="ru-RU" sz="5100" b="1" dirty="0" smtClean="0">
                <a:solidFill>
                  <a:srgbClr val="FF0000"/>
                </a:solidFill>
              </a:rPr>
              <a:t>	целью </a:t>
            </a:r>
            <a:r>
              <a:rPr lang="ru-RU" sz="5100" b="1" dirty="0">
                <a:solidFill>
                  <a:srgbClr val="FF0000"/>
                </a:solidFill>
              </a:rPr>
              <a:t>ведения бизнеса в данной </a:t>
            </a:r>
            <a:r>
              <a:rPr lang="ru-RU" sz="5100" b="1" dirty="0" smtClean="0">
                <a:solidFill>
                  <a:srgbClr val="FF0000"/>
                </a:solidFill>
              </a:rPr>
              <a:t>	стране</a:t>
            </a:r>
            <a:r>
              <a:rPr lang="ru-RU" sz="5100" b="1" dirty="0">
                <a:solidFill>
                  <a:srgbClr val="FF0000"/>
                </a:solidFill>
              </a:rPr>
              <a:t>?"</a:t>
            </a:r>
            <a:r>
              <a:rPr lang="en-US" sz="5100" b="1" dirty="0" smtClean="0">
                <a:solidFill>
                  <a:srgbClr val="FF0000"/>
                </a:solidFill>
              </a:rPr>
              <a:t> </a:t>
            </a:r>
            <a:endParaRPr lang="ru-RU" sz="51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5100" b="1" dirty="0"/>
              <a:t>	</a:t>
            </a:r>
            <a:endParaRPr lang="ru-RU" sz="5100" b="1" dirty="0" smtClean="0">
              <a:solidFill>
                <a:schemeClr val="tx1"/>
              </a:solidFill>
            </a:endParaRPr>
          </a:p>
          <a:p>
            <a:pPr algn="l"/>
            <a:r>
              <a:rPr lang="ru-RU" sz="5100" b="1" dirty="0">
                <a:solidFill>
                  <a:schemeClr val="tx1"/>
                </a:solidFill>
              </a:rPr>
              <a:t>	</a:t>
            </a:r>
            <a:r>
              <a:rPr lang="ru-RU" sz="5100" b="1" dirty="0" smtClean="0">
                <a:solidFill>
                  <a:schemeClr val="tx1"/>
                </a:solidFill>
              </a:rPr>
              <a:t>3</a:t>
            </a:r>
            <a:r>
              <a:rPr lang="ru-RU" sz="5100" b="1" dirty="0">
                <a:solidFill>
                  <a:schemeClr val="tx1"/>
                </a:solidFill>
              </a:rPr>
              <a:t>. </a:t>
            </a:r>
            <a:r>
              <a:rPr lang="ru-RU" sz="5100" b="1" dirty="0" smtClean="0">
                <a:solidFill>
                  <a:schemeClr val="tx1"/>
                </a:solidFill>
              </a:rPr>
              <a:t>Барометр </a:t>
            </a:r>
            <a:r>
              <a:rPr lang="ru-RU" sz="5100" b="1" dirty="0">
                <a:solidFill>
                  <a:schemeClr val="tx1"/>
                </a:solidFill>
              </a:rPr>
              <a:t>мировой коррупции </a:t>
            </a:r>
            <a:endParaRPr lang="ru-RU" sz="5100" b="1" dirty="0" smtClean="0">
              <a:solidFill>
                <a:schemeClr val="tx1"/>
              </a:solidFill>
            </a:endParaRPr>
          </a:p>
          <a:p>
            <a:pPr algn="l"/>
            <a:r>
              <a:rPr lang="ru-RU" sz="5100" b="1" dirty="0">
                <a:solidFill>
                  <a:schemeClr val="tx1"/>
                </a:solidFill>
              </a:rPr>
              <a:t>	</a:t>
            </a:r>
            <a:r>
              <a:rPr lang="ru-RU" sz="5100" b="1" dirty="0" smtClean="0">
                <a:solidFill>
                  <a:schemeClr val="tx1"/>
                </a:solidFill>
              </a:rPr>
              <a:t>(</a:t>
            </a:r>
            <a:r>
              <a:rPr lang="en-US" sz="5100" b="1" dirty="0">
                <a:solidFill>
                  <a:schemeClr val="tx1"/>
                </a:solidFill>
              </a:rPr>
              <a:t>global </a:t>
            </a:r>
            <a:r>
              <a:rPr lang="en-US" sz="5100" b="1" dirty="0" smtClean="0">
                <a:solidFill>
                  <a:schemeClr val="tx1"/>
                </a:solidFill>
              </a:rPr>
              <a:t>corruption barometer)</a:t>
            </a:r>
            <a:r>
              <a:rPr lang="ru-RU" sz="51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5100" b="1" dirty="0"/>
              <a:t>	</a:t>
            </a:r>
            <a:r>
              <a:rPr lang="ru-RU" sz="5100" b="1" dirty="0" smtClean="0">
                <a:solidFill>
                  <a:srgbClr val="FF0000"/>
                </a:solidFill>
              </a:rPr>
              <a:t>Главный </a:t>
            </a:r>
            <a:r>
              <a:rPr lang="ru-RU" sz="5100" b="1" dirty="0">
                <a:solidFill>
                  <a:srgbClr val="FF0000"/>
                </a:solidFill>
              </a:rPr>
              <a:t>метод </a:t>
            </a:r>
            <a:r>
              <a:rPr lang="ru-RU" sz="5100" b="1" dirty="0" smtClean="0">
                <a:solidFill>
                  <a:srgbClr val="FF0000"/>
                </a:solidFill>
              </a:rPr>
              <a:t>– опрос населения.</a:t>
            </a:r>
          </a:p>
          <a:p>
            <a:pPr algn="l"/>
            <a:r>
              <a:rPr lang="ru-RU" sz="5100" b="1" dirty="0">
                <a:solidFill>
                  <a:schemeClr val="tx1"/>
                </a:solidFill>
              </a:rPr>
              <a:t>	</a:t>
            </a:r>
            <a:endParaRPr lang="ru-RU" sz="5100" dirty="0" smtClean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05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Индекс восприятия </a:t>
            </a:r>
            <a:r>
              <a:rPr lang="ru-RU" sz="3600" b="1" dirty="0" smtClean="0">
                <a:solidFill>
                  <a:srgbClr val="FF0000"/>
                </a:solidFill>
              </a:rPr>
              <a:t>коррупции</a:t>
            </a:r>
            <a:r>
              <a:rPr lang="ru-RU" sz="3600" b="1" dirty="0" smtClean="0"/>
              <a:t>: </a:t>
            </a:r>
            <a:r>
              <a:rPr lang="ru-RU" sz="3600" b="1" dirty="0"/>
              <a:t>оценка от 0 (максимальный уровень коррупции) до 100 (отсутствие коррупции).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</a:t>
            </a:r>
            <a:r>
              <a:rPr lang="ru-RU" dirty="0">
                <a:solidFill>
                  <a:schemeClr val="tx1"/>
                </a:solidFill>
              </a:rPr>
              <a:t>Индекс основывается на нескольких независимых опросах, в которых принимают участие международные финансовые и правозащитные эксперты, в том числе из Азиатского и Африканского банков развития, Всемирного банка и американской организации Freedom House.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Индекс </a:t>
            </a:r>
            <a:r>
              <a:rPr lang="ru-RU" dirty="0">
                <a:solidFill>
                  <a:schemeClr val="tx1"/>
                </a:solidFill>
              </a:rPr>
              <a:t>представляет собой оценку от 0 (максимальный уровень коррупции) до 100 (отсутствие коррупции).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1"/>
            <a:ext cx="9144000" cy="13407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Индекс восприятия коррупции (2015 г.): </a:t>
            </a:r>
            <a:r>
              <a:rPr lang="ru-RU" sz="2200" dirty="0" smtClean="0"/>
              <a:t>оценка </a:t>
            </a:r>
            <a:r>
              <a:rPr lang="ru-RU" sz="2200" dirty="0"/>
              <a:t>от 0 (максимальный уровень коррупции) до 100 (отсутствие коррупции).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40768"/>
            <a:ext cx="9144000" cy="551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5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1"/>
            <a:ext cx="9144000" cy="13407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Индекс восприятия коррупции (2018 г.):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8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4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/>
              <a:t>2017 г. </a:t>
            </a:r>
            <a:r>
              <a:rPr lang="ru-RU" sz="3600" b="1" dirty="0" smtClean="0"/>
              <a:t>(Transparency International):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Лидеры: </a:t>
            </a:r>
            <a:r>
              <a:rPr lang="ru-RU" dirty="0" smtClean="0">
                <a:solidFill>
                  <a:schemeClr val="tx1"/>
                </a:solidFill>
              </a:rPr>
              <a:t>Новая </a:t>
            </a:r>
            <a:r>
              <a:rPr lang="ru-RU" dirty="0">
                <a:solidFill>
                  <a:schemeClr val="tx1"/>
                </a:solidFill>
              </a:rPr>
              <a:t>Зеландия (89 баллов), Дания (88 баллов), Финляндия, Норвегия и Швейцария (по 85 баллов).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Аутсайдеры: </a:t>
            </a:r>
            <a:r>
              <a:rPr lang="ru-RU" dirty="0">
                <a:solidFill>
                  <a:schemeClr val="tx1"/>
                </a:solidFill>
              </a:rPr>
              <a:t>Сомали (9 баллов) и Южный Судан (12 баллов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Беларусь: 2015 – 107 место,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2016 –79 место,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2017 – 68 место.</a:t>
            </a:r>
          </a:p>
          <a:p>
            <a:r>
              <a:rPr lang="ru-RU" sz="3600" i="1" dirty="0" smtClean="0">
                <a:solidFill>
                  <a:srgbClr val="FF0000"/>
                </a:solidFill>
              </a:rPr>
              <a:t>С </a:t>
            </a:r>
            <a:r>
              <a:rPr lang="ru-RU" sz="3600" i="1" smtClean="0">
                <a:solidFill>
                  <a:srgbClr val="FF0000"/>
                </a:solidFill>
              </a:rPr>
              <a:t>2013 по 2017 гг</a:t>
            </a:r>
            <a:r>
              <a:rPr lang="ru-RU" sz="3600" i="1" dirty="0" smtClean="0">
                <a:solidFill>
                  <a:srgbClr val="FF0000"/>
                </a:solidFill>
              </a:rPr>
              <a:t>. – в РБ постоянное улучшение позиции.</a:t>
            </a: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Соседи: РФ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Украина   ̶  на </a:t>
            </a:r>
            <a:r>
              <a:rPr lang="ru-RU" dirty="0">
                <a:solidFill>
                  <a:schemeClr val="tx1"/>
                </a:solidFill>
              </a:rPr>
              <a:t>130−135 местах.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Польша  </a:t>
            </a:r>
            <a:r>
              <a:rPr lang="ru-RU" dirty="0">
                <a:solidFill>
                  <a:schemeClr val="tx1"/>
                </a:solidFill>
              </a:rPr>
              <a:t>̶</a:t>
            </a:r>
            <a:r>
              <a:rPr lang="ru-RU" dirty="0" smtClean="0">
                <a:solidFill>
                  <a:schemeClr val="tx1"/>
                </a:solidFill>
              </a:rPr>
              <a:t>   36-е место, Литва и Латвия — 39−40-е.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0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2034</Words>
  <Application>Microsoft Office PowerPoint</Application>
  <PresentationFormat>Экран (4:3)</PresentationFormat>
  <Paragraphs>193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Лекция 2. Административно-правовые основы борьбы с коррупцией.</vt:lpstr>
      <vt:lpstr>1. Организация борьбы с коррупцией.</vt:lpstr>
      <vt:lpstr>Ужесточение уголовного наказания?</vt:lpstr>
      <vt:lpstr>Китай: практика смертных приговоров не уничтожает коррупцию.</vt:lpstr>
      <vt:lpstr> Transparency International (Международная правозащитная организация по борьбе с коррупцией,  г. Берлин) </vt:lpstr>
      <vt:lpstr>Индекс восприятия коррупции: оценка от 0 (максимальный уровень коррупции) до 100 (отсутствие коррупции). </vt:lpstr>
      <vt:lpstr>Индекс восприятия коррупции (2015 г.): оценка от 0 (максимальный уровень коррупции) до 100 (отсутствие коррупции). </vt:lpstr>
      <vt:lpstr>Индекс восприятия коррупции (2018 г.):</vt:lpstr>
      <vt:lpstr>2017 г. (Transparency International):</vt:lpstr>
      <vt:lpstr>2018 г. (Transparency International):</vt:lpstr>
      <vt:lpstr>Коррупция  ̶  системная, комплексная болезнь общества.</vt:lpstr>
      <vt:lpstr>Наилучших успехов в преодолении коррупции добились страны, отличающиеся следующими особенностями: </vt:lpstr>
      <vt:lpstr>Тенденции и меры:</vt:lpstr>
      <vt:lpstr>2. Государственные органы, осуществляющие борьбу с коррупцией.</vt:lpstr>
      <vt:lpstr>Оценка борьбы с коррупцией:</vt:lpstr>
      <vt:lpstr>Презентация PowerPoint</vt:lpstr>
      <vt:lpstr>3. Прокуратура как орган по борьбе с коррупцией.</vt:lpstr>
      <vt:lpstr>Прокуратура как орган по борьбе с коррупцией:</vt:lpstr>
      <vt:lpstr>Презентация PowerPoint</vt:lpstr>
      <vt:lpstr>Координационные совещания по борьбе с преступностью и коррупцией</vt:lpstr>
      <vt:lpstr>Международное сотрудничество</vt:lpstr>
      <vt:lpstr>Международное сотрудничество</vt:lpstr>
      <vt:lpstr>Международное сотрудничество:</vt:lpstr>
      <vt:lpstr>Международное сотрудничество:</vt:lpstr>
      <vt:lpstr>4. Специальные подразделения  по борьбе с коррупцией.</vt:lpstr>
      <vt:lpstr>Главное управление по борьбе с организованной преступностью и коррупцией (в СК РБ)</vt:lpstr>
      <vt:lpstr>Специальным подразделениям по борьбе с коррупцией при выполнении возложенных на них задач предоставляется право:</vt:lpstr>
      <vt:lpstr>Специальным подразделениям по борьбе с коррупцией при выполнении возложенных на них задач предоставляется право:</vt:lpstr>
      <vt:lpstr>5. Государственные органы и иные организации, участвующие в борьбе с коррупцией.</vt:lpstr>
      <vt:lpstr>Следственный комитет Республики Беларусь</vt:lpstr>
      <vt:lpstr>Комитет государственного контроля Республики Беларусь</vt:lpstr>
      <vt:lpstr>Министерство по налогам и сборам Республики Беларусь и его инспекции</vt:lpstr>
      <vt:lpstr>Государственный таможенный комитет Республики Беларусь и таможни</vt:lpstr>
      <vt:lpstr>Государственный пограничный комитет Республики Беларусь </vt:lpstr>
      <vt:lpstr>Министерство финансов Республики Беларусь и его территориальные органы</vt:lpstr>
      <vt:lpstr>«Об утверждении критериев оценки деятельности государственных органов и иных организаций по борьбе с коррупцией и экономическими и экономическими правонарушениями» (2014 г.):</vt:lpstr>
      <vt:lpstr>«Об утверждении критериев оценки деятельности государственных органов и иных организаций по борьбе с коррупцией и экономическими и экономическими правонарушениями» (2014 г.):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75</cp:revision>
  <dcterms:created xsi:type="dcterms:W3CDTF">2018-09-22T14:46:45Z</dcterms:created>
  <dcterms:modified xsi:type="dcterms:W3CDTF">2019-11-13T07:45:16Z</dcterms:modified>
</cp:coreProperties>
</file>