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60" r:id="rId1"/>
  </p:sldMasterIdLst>
  <p:notesMasterIdLst>
    <p:notesMasterId r:id="rId2"/>
  </p:notesMasterIdLst>
  <p:sldIdLst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</p:sldIdLst>
  <p:sldSz type="custom" cy="10287000" cx="18288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tableStyles" Target="tableStyle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3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104887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1048874" name="Заполнитель изображения слайда 3"/>
          <p:cNvSpPr>
            <a:spLocks noChangeAspect="1" noRot="1" noGrp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/>
          <a:p>
            <a:endParaRPr lang="en-US"/>
          </a:p>
        </p:txBody>
      </p:sp>
      <p:sp>
        <p:nvSpPr>
          <p:cNvPr id="104887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ru-RU"/>
              <a:t>Щелкните для изменения стиля основного текста</a:t>
            </a:r>
            <a:endParaRPr lang="en-US"/>
          </a:p>
          <a:p>
            <a:pPr lvl="1"/>
            <a:r>
              <a:rPr altLang="en-US" lang="ru-RU"/>
              <a:t>Второй уровень</a:t>
            </a:r>
            <a:endParaRPr lang="en-US"/>
          </a:p>
          <a:p>
            <a:pPr lvl="2"/>
            <a:r>
              <a:rPr altLang="en-US" lang="ru-RU"/>
              <a:t>Третий уровень</a:t>
            </a:r>
            <a:endParaRPr lang="en-US"/>
          </a:p>
          <a:p>
            <a:pPr lvl="3"/>
            <a:r>
              <a:rPr altLang="en-US" lang="ru-RU"/>
              <a:t>Четвертый уровень</a:t>
            </a:r>
            <a:endParaRPr lang="en-US"/>
          </a:p>
          <a:p>
            <a:pPr lvl="4"/>
            <a:r>
              <a:rPr altLang="en-US" lang="ru-RU"/>
              <a:t>Пятый уровень</a:t>
            </a:r>
            <a:endParaRPr lang="en-US"/>
          </a:p>
        </p:txBody>
      </p:sp>
      <p:sp>
        <p:nvSpPr>
          <p:cNvPr id="104887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104887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hf dt="0" ftr="0" hdr="0" sldNum="0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_rels/notesSlide21.xml.rels><?xml version="1.0" encoding="UTF-8" standalone="yes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</file>

<file path=ppt/notesSlides/_rels/notesSlide2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</file>

<file path=ppt/notesSlides/_rels/notesSlide23.xml.rels><?xml version="1.0" encoding="UTF-8" standalone="yes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62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62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B498C06C-FE7E-44C1-9D78-20A67A8A9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42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43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32583348-F73D-45E8-A270-5F23F0DA21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6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47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48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A6DA43F1-D47B-4481-ACB1-1A7DF2C917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50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51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31AA50D8-64EF-4072-BF7D-62C2327A8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58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59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3647ED7B-F77B-451E-A8BF-C8E2D49425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66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67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DEBA5F3F-CB3A-44CE-933B-004D62117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74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75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F4B7BDC4-05C3-4DDE-B2CE-F3C1CA1C0C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80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81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0172FDAC-69B3-4D46-8B10-0ED7F5B99C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87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88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0172FDAC-69B3-4D46-8B10-0ED7F5B99C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4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95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96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44EF45B2-9611-460E-9BB8-4C056F945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802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803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F2DC86C3-56A2-437E-B069-2CB9C3302E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638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639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965D680C-83AF-4944-BB83-803B2E6A4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7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808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809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CC21C34E-DEFE-4096-A03E-B242D84BF6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815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816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E2C530D3-460F-4197-97E2-EDB1757D66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61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61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4185BCB0-4848-48BA-9709-4259A6486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589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590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BB025223-9BE9-429C-9CC8-F72E55A2E1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65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65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72DF5DB7-86A8-47AF-9DFF-C1AF69EF0D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680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681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EE463B99-45A5-4CB4-A42B-D60497272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689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690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5994C78E-6C05-4F20-9CDC-9A4428C00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697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698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DC76779B-3225-450F-A403-BFE1C76A5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0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0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69339E4F-98FD-4F73-BD7D-971345C20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11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12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25C16499-FD08-4941-B47D-B52CBD812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Заполнитель изображения слайда 1"/>
          <p:cNvSpPr>
            <a:spLocks noChangeAspect="1" noRot="1" noGrp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/>
        </p:spPr>
        <p:txBody>
          <a:bodyPr/>
          <a:p/>
        </p:txBody>
      </p:sp>
      <p:sp>
        <p:nvSpPr>
          <p:cNvPr id="1048732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/>
        </p:spPr>
        <p:txBody>
          <a:bodyPr/>
          <a:p>
            <a:endParaRPr lang="en-US"/>
          </a:p>
        </p:txBody>
      </p:sp>
      <p:sp>
        <p:nvSpPr>
          <p:cNvPr id="1048733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/>
        </p:spPr>
        <p:txBody>
          <a:bodyPr/>
          <a:p>
            <a:fld id="{DB4AFD14-C61A-43FF-9A2E-254B4D5781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Title 1"/>
          <p:cNvSpPr>
            <a:spLocks noGrp="1" noEditPoint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18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8819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20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21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4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4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4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4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27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28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29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30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32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33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34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35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7" name="Title 1"/>
          <p:cNvSpPr>
            <a:spLocks noGrp="1" noEditPoints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48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49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50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51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5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5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5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5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5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8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59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60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61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62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63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64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65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2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2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2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582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3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6" name="Title 1"/>
          <p:cNvSpPr>
            <a:spLocks noGrp="1" noEditPoints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67" name="Content Placeholder 2"/>
          <p:cNvSpPr>
            <a:spLocks noGrp="1" noEditPoints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68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69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70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71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Title 1"/>
          <p:cNvSpPr>
            <a:spLocks noGrp="1" noEditPoint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37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048838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39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840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41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ftr="0" hdr="0" sldNum="0"/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 noEditPoint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77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8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1048579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0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3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4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4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15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6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47.jpe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8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0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55.jpe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1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35.jpe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2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3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Relationship Id="rId11" Type="http://schemas.openxmlformats.org/officeDocument/2006/relationships/image" Target="../media/image27.jpeg"/><Relationship Id="rId1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-38888" r="0" b="-38888"/>
            </a:stretch>
          </a:blipFill>
        </p:spPr>
        <p:txBody>
          <a:bodyPr/>
          <a:p/>
        </p:txBody>
      </p:sp>
      <p:sp>
        <p:nvSpPr>
          <p:cNvPr id="1048616" name="Freeform 3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17" name="Freeform 4"/>
          <p:cNvSpPr/>
          <p:nvPr/>
        </p:nvSpPr>
        <p:spPr>
          <a:xfrm>
            <a:off x="-3258071" y="-4629150"/>
            <a:ext cx="9022634" cy="9258300"/>
          </a:xfrm>
          <a:custGeom>
            <a:avLst/>
            <a:ah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grpSp>
        <p:nvGrpSpPr>
          <p:cNvPr id="51" name="Group 5"/>
          <p:cNvGrpSpPr/>
          <p:nvPr/>
        </p:nvGrpSpPr>
        <p:grpSpPr>
          <a:xfrm>
            <a:off x="343498" y="1221677"/>
            <a:ext cx="13132873" cy="6324037"/>
            <a:chOff x="0" y="0"/>
            <a:chExt cx="2536171" cy="1221274"/>
          </a:xfrm>
        </p:grpSpPr>
        <p:sp>
          <p:nvSpPr>
            <p:cNvPr id="1048618" name="Freeform 6"/>
            <p:cNvSpPr/>
            <p:nvPr/>
          </p:nvSpPr>
          <p:spPr>
            <a:xfrm>
              <a:off x="0" y="0"/>
              <a:ext cx="2536171" cy="1221274"/>
            </a:xfrm>
            <a:custGeom>
              <a:avLst/>
              <a:ahLst/>
              <a:rect l="l" t="t" r="r" b="b"/>
              <a:pathLst>
                <a:path w="2536171" h="1221274">
                  <a:moveTo>
                    <a:pt x="0" y="0"/>
                  </a:moveTo>
                  <a:lnTo>
                    <a:pt x="2536171" y="0"/>
                  </a:lnTo>
                  <a:lnTo>
                    <a:pt x="2536171" y="1221274"/>
                  </a:lnTo>
                  <a:lnTo>
                    <a:pt x="0" y="1221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p/>
          </p:txBody>
        </p:sp>
        <p:sp>
          <p:nvSpPr>
            <p:cNvPr id="1048619" name="TextBox 7"/>
            <p:cNvSpPr txBox="1"/>
            <p:nvPr/>
          </p:nvSpPr>
          <p:spPr>
            <a:xfrm>
              <a:off x="0" y="-295275"/>
              <a:ext cx="2536171" cy="1516549"/>
            </a:xfrm>
            <a:prstGeom prst="rect"/>
          </p:spPr>
          <p:txBody>
            <a:bodyPr anchor="ctr" bIns="50800" lIns="50800" rIns="50800" rtlCol="0" tIns="50800"/>
            <a:p>
              <a:pPr algn="ctr">
                <a:lnSpc>
                  <a:spcPts val="9359"/>
                </a:lnSpc>
              </a:pPr>
            </a:p>
            <a:p>
              <a:pPr algn="ctr">
                <a:lnSpc>
                  <a:spcPts val="9359"/>
                </a:lnSpc>
              </a:pPr>
              <a:r>
                <a:rPr b="1" sz="7199" i="1" lang="en-US">
                  <a:solidFill>
                    <a:srgbClr val="000000"/>
                  </a:solidFill>
                  <a:latin typeface="Evolventa Bold Italics"/>
                  <a:ea typeface="Evolventa Bold Italics"/>
                  <a:cs typeface="Evolventa Bold Italics"/>
                  <a:sym typeface="Evolventa Bold Italics"/>
                </a:rPr>
                <a:t>Белорусский республиканский союз молодежи</a:t>
              </a:r>
            </a:p>
            <a:p>
              <a:pPr algn="ctr">
                <a:lnSpc>
                  <a:spcPts val="9359"/>
                </a:lnSpc>
              </a:pPr>
            </a:p>
          </p:txBody>
        </p:sp>
      </p:grpSp>
      <p:sp>
        <p:nvSpPr>
          <p:cNvPr id="1048620" name="Freeform 8"/>
          <p:cNvSpPr/>
          <p:nvPr/>
        </p:nvSpPr>
        <p:spPr>
          <a:xfrm>
            <a:off x="14129398" y="5944986"/>
            <a:ext cx="4158602" cy="4342014"/>
          </a:xfrm>
          <a:custGeom>
            <a:avLst/>
            <a:ahLst/>
            <a:rect l="l" t="t" r="r" b="b"/>
            <a:pathLst>
              <a:path w="4158602" h="4342014">
                <a:moveTo>
                  <a:pt x="0" y="0"/>
                </a:moveTo>
                <a:lnTo>
                  <a:pt x="4158602" y="0"/>
                </a:lnTo>
                <a:lnTo>
                  <a:pt x="4158602" y="4342014"/>
                </a:lnTo>
                <a:lnTo>
                  <a:pt x="0" y="4342014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-4410" t="0" r="0" b="0"/>
            </a:stretch>
          </a:blipFill>
        </p:spPr>
        <p:txBody>
          <a:bodyPr/>
          <a:p/>
        </p:txBody>
      </p:sp>
      <p:sp>
        <p:nvSpPr>
          <p:cNvPr id="1048621" name="Freeform 9"/>
          <p:cNvSpPr/>
          <p:nvPr/>
        </p:nvSpPr>
        <p:spPr>
          <a:xfrm>
            <a:off x="13843978" y="-343117"/>
            <a:ext cx="4158602" cy="5692087"/>
          </a:xfrm>
          <a:custGeom>
            <a:avLst/>
            <a:ahLst/>
            <a:rect l="l" t="t" r="r" b="b"/>
            <a:pathLst>
              <a:path w="4158602" h="5692087">
                <a:moveTo>
                  <a:pt x="0" y="0"/>
                </a:moveTo>
                <a:lnTo>
                  <a:pt x="4158602" y="0"/>
                </a:lnTo>
                <a:lnTo>
                  <a:pt x="4158602" y="5692087"/>
                </a:lnTo>
                <a:lnTo>
                  <a:pt x="0" y="569208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Freeform 2"/>
          <p:cNvSpPr/>
          <p:nvPr/>
        </p:nvSpPr>
        <p:spPr>
          <a:xfrm>
            <a:off x="1428051" y="406917"/>
            <a:ext cx="6724677" cy="5069257"/>
          </a:xfrm>
          <a:custGeom>
            <a:avLst/>
            <a:ahLst/>
            <a:rect l="l" t="t" r="r" b="b"/>
            <a:pathLst>
              <a:path w="6724677" h="5069257">
                <a:moveTo>
                  <a:pt x="0" y="0"/>
                </a:moveTo>
                <a:lnTo>
                  <a:pt x="6724677" y="0"/>
                </a:lnTo>
                <a:lnTo>
                  <a:pt x="6724677" y="5069257"/>
                </a:lnTo>
                <a:lnTo>
                  <a:pt x="0" y="506925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-13118" t="0" r="0" b="0"/>
            </a:stretch>
          </a:blipFill>
        </p:spPr>
        <p:txBody>
          <a:bodyPr/>
          <a:p/>
        </p:txBody>
      </p:sp>
      <p:sp>
        <p:nvSpPr>
          <p:cNvPr id="1048725" name="Freeform 3"/>
          <p:cNvSpPr/>
          <p:nvPr/>
        </p:nvSpPr>
        <p:spPr>
          <a:xfrm>
            <a:off x="2338037" y="5669151"/>
            <a:ext cx="5286354" cy="4320217"/>
          </a:xfrm>
          <a:custGeom>
            <a:avLst/>
            <a:ahLst/>
            <a:rect l="l" t="t" r="r" b="b"/>
            <a:pathLst>
              <a:path w="5286354" h="4320217">
                <a:moveTo>
                  <a:pt x="0" y="0"/>
                </a:moveTo>
                <a:lnTo>
                  <a:pt x="5286354" y="0"/>
                </a:lnTo>
                <a:lnTo>
                  <a:pt x="5286354" y="4320216"/>
                </a:lnTo>
                <a:lnTo>
                  <a:pt x="0" y="432021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-35073" r="0" b="-28077"/>
            </a:stretch>
          </a:blipFill>
        </p:spPr>
        <p:txBody>
          <a:bodyPr/>
          <a:p/>
        </p:txBody>
      </p:sp>
      <p:sp>
        <p:nvSpPr>
          <p:cNvPr id="1048726" name="Freeform 4"/>
          <p:cNvSpPr/>
          <p:nvPr/>
        </p:nvSpPr>
        <p:spPr>
          <a:xfrm>
            <a:off x="8837388" y="2444861"/>
            <a:ext cx="6448578" cy="6448578"/>
          </a:xfrm>
          <a:custGeom>
            <a:avLst/>
            <a:ahLst/>
            <a:rect l="l" t="t" r="r" b="b"/>
            <a:pathLst>
              <a:path w="6448578" h="6448578">
                <a:moveTo>
                  <a:pt x="0" y="0"/>
                </a:moveTo>
                <a:lnTo>
                  <a:pt x="6448579" y="0"/>
                </a:lnTo>
                <a:lnTo>
                  <a:pt x="6448579" y="6448579"/>
                </a:lnTo>
                <a:lnTo>
                  <a:pt x="0" y="644857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27" name="TextBox 5"/>
          <p:cNvSpPr txBox="1"/>
          <p:nvPr/>
        </p:nvSpPr>
        <p:spPr>
          <a:xfrm>
            <a:off x="7222847" y="113731"/>
            <a:ext cx="12061678" cy="2157476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8494"/>
              </a:lnSpc>
            </a:pPr>
            <a:r>
              <a:rPr b="1" sz="6067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Промопроект “#Выбираем_Студотряд”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Freeform 2"/>
          <p:cNvSpPr/>
          <p:nvPr/>
        </p:nvSpPr>
        <p:spPr>
          <a:xfrm>
            <a:off x="1028700" y="1552405"/>
            <a:ext cx="6796236" cy="6796236"/>
          </a:xfrm>
          <a:custGeom>
            <a:avLst/>
            <a:ahLst/>
            <a:rect l="l" t="t" r="r" b="b"/>
            <a:pathLst>
              <a:path w="6796236" h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29" name="TextBox 3"/>
          <p:cNvSpPr txBox="1"/>
          <p:nvPr/>
        </p:nvSpPr>
        <p:spPr>
          <a:xfrm>
            <a:off x="1417688" y="128673"/>
            <a:ext cx="15039103" cy="97790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700"/>
              </a:lnSpc>
            </a:pPr>
            <a:r>
              <a:rPr b="1" sz="5500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Вторичное трудоустройство</a:t>
            </a:r>
          </a:p>
        </p:txBody>
      </p:sp>
      <p:sp>
        <p:nvSpPr>
          <p:cNvPr id="1048730" name="TextBox 4"/>
          <p:cNvSpPr txBox="1"/>
          <p:nvPr/>
        </p:nvSpPr>
        <p:spPr>
          <a:xfrm>
            <a:off x="8416956" y="3114675"/>
            <a:ext cx="9602938" cy="3919220"/>
          </a:xfrm>
          <a:prstGeom prst="rect"/>
        </p:spPr>
        <p:txBody>
          <a:bodyPr anchor="t" bIns="0" lIns="0" rIns="0" rtlCol="0" tIns="0">
            <a:spAutoFit/>
          </a:bodyPr>
          <a:p>
            <a:pPr algn="l">
              <a:lnSpc>
                <a:spcPts val="3086"/>
              </a:lnSpc>
              <a:spcBef>
                <a:spcPct val="0"/>
              </a:spcBef>
            </a:pPr>
            <a:r>
              <a:rPr b="1" sz="257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ЕСТЬ ВОЗМОЖНОСТЬ БЕСПЛАТНОГО ОБУЧЕНИЯ И РАБОТЫ ПО СЛЕДУЮЩИМ СПЕЦИАЛЬНОСТЯМ:</a:t>
            </a:r>
          </a:p>
          <a:p>
            <a:pPr algn="l">
              <a:lnSpc>
                <a:spcPts val="3086"/>
              </a:lnSpc>
              <a:spcBef>
                <a:spcPct val="0"/>
              </a:spcBef>
            </a:pPr>
          </a:p>
          <a:p>
            <a:pPr algn="l">
              <a:lnSpc>
                <a:spcPts val="3086"/>
              </a:lnSpc>
              <a:spcBef>
                <a:spcPct val="0"/>
              </a:spcBef>
            </a:pPr>
            <a:r>
              <a:rPr b="1" sz="257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✅ПРОВОДНИК ПАССАЖИРСКОГО ВАГОНА</a:t>
            </a:r>
          </a:p>
          <a:p>
            <a:pPr algn="l">
              <a:lnSpc>
                <a:spcPts val="3086"/>
              </a:lnSpc>
              <a:spcBef>
                <a:spcPct val="0"/>
              </a:spcBef>
            </a:pPr>
            <a:r>
              <a:rPr b="1" sz="257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✅ОПЕРАТОР СТАНКОВ С ПРОГРАММНЫМ УПРАВЛЕНИЕМ</a:t>
            </a:r>
          </a:p>
          <a:p>
            <a:pPr algn="l">
              <a:lnSpc>
                <a:spcPts val="3086"/>
              </a:lnSpc>
              <a:spcBef>
                <a:spcPct val="0"/>
              </a:spcBef>
            </a:pPr>
            <a:r>
              <a:rPr b="1" sz="257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✅СЛЕСАРЬ МЕХАНОСБОРОЧНЫХ РАБОТ</a:t>
            </a:r>
          </a:p>
          <a:p>
            <a:pPr algn="l">
              <a:lnSpc>
                <a:spcPts val="3086"/>
              </a:lnSpc>
              <a:spcBef>
                <a:spcPct val="0"/>
              </a:spcBef>
            </a:pPr>
            <a:r>
              <a:rPr b="1" sz="257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✅КАМЕНЩИК-БЕТОНЩИК</a:t>
            </a:r>
          </a:p>
          <a:p>
            <a:pPr algn="l">
              <a:lnSpc>
                <a:spcPts val="3086"/>
              </a:lnSpc>
              <a:spcBef>
                <a:spcPct val="0"/>
              </a:spcBef>
            </a:pPr>
            <a:r>
              <a:rPr b="1" sz="257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✅ТОКАРЬ</a:t>
            </a:r>
          </a:p>
          <a:p>
            <a:pPr algn="l">
              <a:lnSpc>
                <a:spcPts val="3086"/>
              </a:lnSpc>
              <a:spcBef>
                <a:spcPct val="0"/>
              </a:spcBef>
            </a:pPr>
            <a:r>
              <a:rPr b="1" sz="257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✅ФРЕЗЕРОВЩИК</a:t>
            </a:r>
          </a:p>
          <a:p>
            <a:pPr algn="l">
              <a:lnSpc>
                <a:spcPts val="3086"/>
              </a:lnSpc>
              <a:spcBef>
                <a:spcPct val="0"/>
              </a:spcBef>
            </a:pPr>
            <a:r>
              <a:rPr b="1" sz="257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✅МОНТЕР ПУТИ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35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36" name="Freeform 4"/>
          <p:cNvSpPr/>
          <p:nvPr/>
        </p:nvSpPr>
        <p:spPr>
          <a:xfrm>
            <a:off x="838779" y="1919211"/>
            <a:ext cx="6448578" cy="6448578"/>
          </a:xfrm>
          <a:custGeom>
            <a:avLst/>
            <a:ahLst/>
            <a:rect l="l" t="t" r="r" b="b"/>
            <a:pathLst>
              <a:path w="6448578" h="6448578">
                <a:moveTo>
                  <a:pt x="0" y="0"/>
                </a:moveTo>
                <a:lnTo>
                  <a:pt x="6448578" y="0"/>
                </a:lnTo>
                <a:lnTo>
                  <a:pt x="6448578" y="6448578"/>
                </a:lnTo>
                <a:lnTo>
                  <a:pt x="0" y="644857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37" name="Freeform 5"/>
          <p:cNvSpPr/>
          <p:nvPr/>
        </p:nvSpPr>
        <p:spPr>
          <a:xfrm>
            <a:off x="8161583" y="1919211"/>
            <a:ext cx="9676648" cy="6448578"/>
          </a:xfrm>
          <a:custGeom>
            <a:avLst/>
            <a:ahLst/>
            <a:rect l="l" t="t" r="r" b="b"/>
            <a:pathLst>
              <a:path w="9676648" h="6448578">
                <a:moveTo>
                  <a:pt x="0" y="0"/>
                </a:moveTo>
                <a:lnTo>
                  <a:pt x="9676647" y="0"/>
                </a:lnTo>
                <a:lnTo>
                  <a:pt x="9676647" y="6448578"/>
                </a:lnTo>
                <a:lnTo>
                  <a:pt x="0" y="644857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38" name="TextBox 6"/>
          <p:cNvSpPr txBox="1"/>
          <p:nvPr/>
        </p:nvSpPr>
        <p:spPr>
          <a:xfrm>
            <a:off x="1591866" y="8612902"/>
            <a:ext cx="4942404" cy="91415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b="1" sz="5199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“Студент</a:t>
            </a:r>
            <a:r>
              <a:rPr b="1" sz="5199" lang="ru-RU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b="1" sz="5199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года”</a:t>
            </a:r>
          </a:p>
        </p:txBody>
      </p:sp>
      <p:sp>
        <p:nvSpPr>
          <p:cNvPr id="1048739" name="TextBox 7"/>
          <p:cNvSpPr txBox="1"/>
          <p:nvPr/>
        </p:nvSpPr>
        <p:spPr>
          <a:xfrm>
            <a:off x="8161583" y="8603377"/>
            <a:ext cx="9535849" cy="88900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000"/>
              </a:lnSpc>
            </a:pPr>
            <a:r>
              <a:rPr b="1" sz="5000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“Королева студенчества”</a:t>
            </a:r>
          </a:p>
        </p:txBody>
      </p:sp>
      <p:sp>
        <p:nvSpPr>
          <p:cNvPr id="1048740" name="TextBox 8"/>
          <p:cNvSpPr txBox="1"/>
          <p:nvPr/>
        </p:nvSpPr>
        <p:spPr>
          <a:xfrm>
            <a:off x="1028700" y="595298"/>
            <a:ext cx="13525500" cy="817179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508"/>
              </a:lnSpc>
            </a:pPr>
            <a:r>
              <a:rPr sz="4648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Поддержка талантливой и одаренной молодежи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Freeform 2"/>
          <p:cNvSpPr/>
          <p:nvPr/>
        </p:nvSpPr>
        <p:spPr>
          <a:xfrm>
            <a:off x="3557029" y="1414197"/>
            <a:ext cx="11253981" cy="7512032"/>
          </a:xfrm>
          <a:custGeom>
            <a:avLst/>
            <a:ahLst/>
            <a:rect l="l" t="t" r="r" b="b"/>
            <a:pathLst>
              <a:path w="11253981" h="7512032">
                <a:moveTo>
                  <a:pt x="0" y="0"/>
                </a:moveTo>
                <a:lnTo>
                  <a:pt x="11253981" y="0"/>
                </a:lnTo>
                <a:lnTo>
                  <a:pt x="11253981" y="7512032"/>
                </a:lnTo>
                <a:lnTo>
                  <a:pt x="0" y="751203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45" name="Freeform 3"/>
          <p:cNvSpPr/>
          <p:nvPr/>
        </p:nvSpPr>
        <p:spPr>
          <a:xfrm>
            <a:off x="0" y="8181659"/>
            <a:ext cx="2326420" cy="2153282"/>
          </a:xfrm>
          <a:custGeom>
            <a:avLst/>
            <a:ahLst/>
            <a:rect l="l" t="t" r="r" b="b"/>
            <a:pathLst>
              <a:path w="2326420" h="2153282">
                <a:moveTo>
                  <a:pt x="0" y="0"/>
                </a:moveTo>
                <a:lnTo>
                  <a:pt x="2326420" y="0"/>
                </a:lnTo>
                <a:lnTo>
                  <a:pt x="2326420" y="2153282"/>
                </a:lnTo>
                <a:lnTo>
                  <a:pt x="0" y="215328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>
              <a:alphaModFix amt="37000"/>
            </a:blip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Изображение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3684896" y="1739901"/>
            <a:ext cx="11555104" cy="6451598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Freeform 2"/>
          <p:cNvSpPr/>
          <p:nvPr/>
        </p:nvSpPr>
        <p:spPr>
          <a:xfrm>
            <a:off x="5988944" y="4820095"/>
            <a:ext cx="6310112" cy="3616187"/>
          </a:xfrm>
          <a:custGeom>
            <a:avLst/>
            <a:ahLst/>
            <a:rect l="l" t="t" r="r" b="b"/>
            <a:pathLst>
              <a:path w="6310112" h="3616187">
                <a:moveTo>
                  <a:pt x="0" y="0"/>
                </a:moveTo>
                <a:lnTo>
                  <a:pt x="6310112" y="0"/>
                </a:lnTo>
                <a:lnTo>
                  <a:pt x="6310112" y="3616187"/>
                </a:lnTo>
                <a:lnTo>
                  <a:pt x="0" y="361618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-16330"/>
            </a:stretch>
          </a:blipFill>
        </p:spPr>
        <p:txBody>
          <a:bodyPr/>
          <a:p/>
        </p:txBody>
      </p:sp>
      <p:sp>
        <p:nvSpPr>
          <p:cNvPr id="1048753" name="Freeform 3"/>
          <p:cNvSpPr/>
          <p:nvPr/>
        </p:nvSpPr>
        <p:spPr>
          <a:xfrm>
            <a:off x="10072816" y="1506077"/>
            <a:ext cx="5527876" cy="2619318"/>
          </a:xfrm>
          <a:custGeom>
            <a:avLst/>
            <a:ahLst/>
            <a:rect l="l" t="t" r="r" b="b"/>
            <a:pathLst>
              <a:path w="5527876" h="2619318">
                <a:moveTo>
                  <a:pt x="0" y="0"/>
                </a:moveTo>
                <a:lnTo>
                  <a:pt x="5527875" y="0"/>
                </a:lnTo>
                <a:lnTo>
                  <a:pt x="5527875" y="2619318"/>
                </a:lnTo>
                <a:lnTo>
                  <a:pt x="0" y="261931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-17892"/>
            </a:stretch>
          </a:blipFill>
        </p:spPr>
        <p:txBody>
          <a:bodyPr/>
          <a:p/>
        </p:txBody>
      </p:sp>
      <p:sp>
        <p:nvSpPr>
          <p:cNvPr id="1048754" name="Freeform 4"/>
          <p:cNvSpPr/>
          <p:nvPr/>
        </p:nvSpPr>
        <p:spPr>
          <a:xfrm>
            <a:off x="2785605" y="1545814"/>
            <a:ext cx="4537992" cy="2539844"/>
          </a:xfrm>
          <a:custGeom>
            <a:avLst/>
            <a:ahLst/>
            <a:rect l="l" t="t" r="r" b="b"/>
            <a:pathLst>
              <a:path w="4537992" h="2539844">
                <a:moveTo>
                  <a:pt x="0" y="0"/>
                </a:moveTo>
                <a:lnTo>
                  <a:pt x="4537992" y="0"/>
                </a:lnTo>
                <a:lnTo>
                  <a:pt x="4537992" y="2539844"/>
                </a:lnTo>
                <a:lnTo>
                  <a:pt x="0" y="2539844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0" r="0" b="-19114"/>
            </a:stretch>
          </a:blipFill>
        </p:spPr>
        <p:txBody>
          <a:bodyPr/>
          <a:p/>
        </p:txBody>
      </p:sp>
      <p:sp>
        <p:nvSpPr>
          <p:cNvPr id="1048755" name="TextBox 5"/>
          <p:cNvSpPr txBox="1"/>
          <p:nvPr/>
        </p:nvSpPr>
        <p:spPr>
          <a:xfrm>
            <a:off x="1396305" y="8902457"/>
            <a:ext cx="15495389" cy="92443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b="1" sz="5199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Республиканская акция “Народная зарядка”</a:t>
            </a:r>
          </a:p>
        </p:txBody>
      </p:sp>
      <p:sp>
        <p:nvSpPr>
          <p:cNvPr id="1048756" name="TextBox 6"/>
          <p:cNvSpPr txBox="1"/>
          <p:nvPr/>
        </p:nvSpPr>
        <p:spPr>
          <a:xfrm>
            <a:off x="2514600" y="423545"/>
            <a:ext cx="13868400" cy="98460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sz="5599" lang="en-US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Пропаганда здорового образа жизни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Freeform 2"/>
          <p:cNvSpPr/>
          <p:nvPr/>
        </p:nvSpPr>
        <p:spPr>
          <a:xfrm>
            <a:off x="6397988" y="2970593"/>
            <a:ext cx="5247385" cy="5247385"/>
          </a:xfrm>
          <a:custGeom>
            <a:avLst/>
            <a:ahLst/>
            <a:rect l="l" t="t" r="r" b="b"/>
            <a:pathLst>
              <a:path w="5247385" h="5247385">
                <a:moveTo>
                  <a:pt x="0" y="0"/>
                </a:moveTo>
                <a:lnTo>
                  <a:pt x="5247385" y="0"/>
                </a:lnTo>
                <a:lnTo>
                  <a:pt x="5247385" y="5247384"/>
                </a:lnTo>
                <a:lnTo>
                  <a:pt x="0" y="5247384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61" name="Freeform 3"/>
          <p:cNvSpPr/>
          <p:nvPr/>
        </p:nvSpPr>
        <p:spPr>
          <a:xfrm>
            <a:off x="612591" y="2017865"/>
            <a:ext cx="5286354" cy="6796236"/>
          </a:xfrm>
          <a:custGeom>
            <a:avLst/>
            <a:ahLst/>
            <a:rect l="l" t="t" r="r" b="b"/>
            <a:pathLst>
              <a:path w="5286354" h="6796236">
                <a:moveTo>
                  <a:pt x="0" y="0"/>
                </a:moveTo>
                <a:lnTo>
                  <a:pt x="5286354" y="0"/>
                </a:lnTo>
                <a:lnTo>
                  <a:pt x="5286354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-3711" r="0" b="0"/>
            </a:stretch>
          </a:blipFill>
        </p:spPr>
        <p:txBody>
          <a:bodyPr/>
          <a:p/>
        </p:txBody>
      </p:sp>
      <p:sp>
        <p:nvSpPr>
          <p:cNvPr id="1048762" name="Freeform 4"/>
          <p:cNvSpPr/>
          <p:nvPr/>
        </p:nvSpPr>
        <p:spPr>
          <a:xfrm>
            <a:off x="12144417" y="2105410"/>
            <a:ext cx="5843379" cy="6621145"/>
          </a:xfrm>
          <a:custGeom>
            <a:avLst/>
            <a:ahLst/>
            <a:rect l="l" t="t" r="r" b="b"/>
            <a:pathLst>
              <a:path w="5843379" h="6621145">
                <a:moveTo>
                  <a:pt x="0" y="0"/>
                </a:moveTo>
                <a:lnTo>
                  <a:pt x="5843379" y="0"/>
                </a:lnTo>
                <a:lnTo>
                  <a:pt x="5843379" y="6621145"/>
                </a:lnTo>
                <a:lnTo>
                  <a:pt x="0" y="662114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0" r="-13310" b="0"/>
            </a:stretch>
          </a:blipFill>
        </p:spPr>
        <p:txBody>
          <a:bodyPr/>
          <a:p/>
        </p:txBody>
      </p:sp>
      <p:sp>
        <p:nvSpPr>
          <p:cNvPr id="1048763" name="TextBox 5"/>
          <p:cNvSpPr txBox="1"/>
          <p:nvPr/>
        </p:nvSpPr>
        <p:spPr>
          <a:xfrm>
            <a:off x="5326618" y="585470"/>
            <a:ext cx="7634764" cy="145796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sz="4100" lang="en-US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Пропаганда здорового образа жизни</a:t>
            </a:r>
          </a:p>
        </p:txBody>
      </p:sp>
      <p:sp>
        <p:nvSpPr>
          <p:cNvPr id="1048764" name="TextBox 6"/>
          <p:cNvSpPr txBox="1"/>
          <p:nvPr/>
        </p:nvSpPr>
        <p:spPr>
          <a:xfrm>
            <a:off x="762547" y="8905888"/>
            <a:ext cx="17225249" cy="92443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b="1" sz="5199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Различные соревнования, акции и спартакиады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TextBox 2"/>
          <p:cNvSpPr txBox="1"/>
          <p:nvPr/>
        </p:nvSpPr>
        <p:spPr>
          <a:xfrm>
            <a:off x="3224832" y="635603"/>
            <a:ext cx="12181726" cy="90665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sz="51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Развитие волонтерского движения</a:t>
            </a:r>
          </a:p>
        </p:txBody>
      </p:sp>
      <p:sp>
        <p:nvSpPr>
          <p:cNvPr id="1048769" name="Freeform 3"/>
          <p:cNvSpPr/>
          <p:nvPr/>
        </p:nvSpPr>
        <p:spPr>
          <a:xfrm>
            <a:off x="1387016" y="2151538"/>
            <a:ext cx="3946985" cy="3830162"/>
          </a:xfrm>
          <a:custGeom>
            <a:avLst/>
            <a:ahLst/>
            <a:rect l="l" t="t" r="r" b="b"/>
            <a:pathLst>
              <a:path w="7106762" h="7106762">
                <a:moveTo>
                  <a:pt x="0" y="0"/>
                </a:moveTo>
                <a:lnTo>
                  <a:pt x="7106763" y="0"/>
                </a:lnTo>
                <a:lnTo>
                  <a:pt x="7106763" y="7106762"/>
                </a:lnTo>
                <a:lnTo>
                  <a:pt x="0" y="710676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70" name="Freeform 4"/>
          <p:cNvSpPr/>
          <p:nvPr/>
        </p:nvSpPr>
        <p:spPr>
          <a:xfrm>
            <a:off x="1387016" y="6210300"/>
            <a:ext cx="4023184" cy="3830162"/>
          </a:xfrm>
          <a:custGeom>
            <a:avLst/>
            <a:ahLst/>
            <a:rect l="l" t="t" r="r" b="b"/>
            <a:pathLst>
              <a:path w="6842577" h="6842577">
                <a:moveTo>
                  <a:pt x="0" y="0"/>
                </a:moveTo>
                <a:lnTo>
                  <a:pt x="6842577" y="0"/>
                </a:lnTo>
                <a:lnTo>
                  <a:pt x="6842577" y="6842577"/>
                </a:lnTo>
                <a:lnTo>
                  <a:pt x="0" y="684257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71" name="Freeform 7"/>
          <p:cNvSpPr/>
          <p:nvPr/>
        </p:nvSpPr>
        <p:spPr>
          <a:xfrm>
            <a:off x="6019800" y="6195127"/>
            <a:ext cx="4935801" cy="3860509"/>
          </a:xfrm>
          <a:custGeom>
            <a:avLst/>
            <a:ahLst/>
            <a:rect l="l" t="t" r="r" b="b"/>
            <a:pathLst>
              <a:path w="4935801" h="3860509">
                <a:moveTo>
                  <a:pt x="0" y="0"/>
                </a:moveTo>
                <a:lnTo>
                  <a:pt x="4935802" y="0"/>
                </a:lnTo>
                <a:lnTo>
                  <a:pt x="4935802" y="3860508"/>
                </a:lnTo>
                <a:lnTo>
                  <a:pt x="0" y="386050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-35788" r="0" b="-91506"/>
            </a:stretch>
          </a:blipFill>
        </p:spPr>
        <p:txBody>
          <a:bodyPr/>
          <a:p/>
        </p:txBody>
      </p:sp>
      <p:sp>
        <p:nvSpPr>
          <p:cNvPr id="1048772" name="Freeform 8"/>
          <p:cNvSpPr/>
          <p:nvPr/>
        </p:nvSpPr>
        <p:spPr>
          <a:xfrm>
            <a:off x="6070634" y="2019300"/>
            <a:ext cx="5056420" cy="3683087"/>
          </a:xfrm>
          <a:custGeom>
            <a:avLst/>
            <a:ahLst/>
            <a:rect l="l" t="t" r="r" b="b"/>
            <a:pathLst>
              <a:path w="5056420" h="3683087">
                <a:moveTo>
                  <a:pt x="0" y="0"/>
                </a:moveTo>
                <a:lnTo>
                  <a:pt x="5056419" y="0"/>
                </a:lnTo>
                <a:lnTo>
                  <a:pt x="5056419" y="3683086"/>
                </a:lnTo>
                <a:lnTo>
                  <a:pt x="0" y="368308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-25774" r="0" b="-57275"/>
            </a:stretch>
          </a:blipFill>
        </p:spPr>
        <p:txBody>
          <a:bodyPr/>
          <a:p/>
        </p:txBody>
      </p:sp>
      <p:pic>
        <p:nvPicPr>
          <p:cNvPr id="2097156" name="Изображение 6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11582400" y="3314700"/>
            <a:ext cx="6001488" cy="48387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77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78" name="TextBox 5"/>
          <p:cNvSpPr txBox="1"/>
          <p:nvPr/>
        </p:nvSpPr>
        <p:spPr>
          <a:xfrm>
            <a:off x="3352800" y="1019175"/>
            <a:ext cx="12496800" cy="663627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26"/>
              </a:lnSpc>
              <a:spcBef>
                <a:spcPct val="0"/>
              </a:spcBef>
            </a:pPr>
            <a:r>
              <a:rPr b="1" sz="4271" i="1" lang="en-US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РАБОТА В ИНТЕРНЕТ-ПРОСТРАНСТВЕ</a:t>
            </a:r>
          </a:p>
        </p:txBody>
      </p:sp>
      <p:pic>
        <p:nvPicPr>
          <p:cNvPr id="2097157" name="Изображение 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944669" y="2120286"/>
            <a:ext cx="12257503" cy="6879524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83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84" name="Freeform 4"/>
          <p:cNvSpPr/>
          <p:nvPr/>
        </p:nvSpPr>
        <p:spPr>
          <a:xfrm>
            <a:off x="6172199" y="2171700"/>
            <a:ext cx="6934199" cy="7162800"/>
          </a:xfrm>
          <a:custGeom>
            <a:avLst/>
            <a:ahLst/>
            <a:rect l="l" t="t" r="r" b="b"/>
            <a:pathLst>
              <a:path w="6796236" h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85" name="TextBox 5"/>
          <p:cNvSpPr txBox="1"/>
          <p:nvPr/>
        </p:nvSpPr>
        <p:spPr>
          <a:xfrm>
            <a:off x="3352800" y="1019175"/>
            <a:ext cx="12496800" cy="663627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26"/>
              </a:lnSpc>
              <a:spcBef>
                <a:spcPct val="0"/>
              </a:spcBef>
            </a:pPr>
            <a:r>
              <a:rPr b="1" sz="4271" i="1" lang="en-US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РАБОТА В ИНТЕРНЕТ-ПРОСТРАНСТВЕ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-38888" r="0" b="-38888"/>
            </a:stretch>
          </a:blipFill>
        </p:spPr>
        <p:txBody>
          <a:bodyPr/>
          <a:p/>
        </p:txBody>
      </p:sp>
      <p:grpSp>
        <p:nvGrpSpPr>
          <p:cNvPr id="55" name="Group 3"/>
          <p:cNvGrpSpPr/>
          <p:nvPr/>
        </p:nvGrpSpPr>
        <p:grpSpPr>
          <a:xfrm>
            <a:off x="13746612" y="497601"/>
            <a:ext cx="4296549" cy="9570246"/>
            <a:chOff x="0" y="0"/>
            <a:chExt cx="1131601" cy="2520559"/>
          </a:xfrm>
        </p:grpSpPr>
        <p:sp>
          <p:nvSpPr>
            <p:cNvPr id="1048626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ah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p/>
          </p:txBody>
        </p:sp>
        <p:sp>
          <p:nvSpPr>
            <p:cNvPr id="1048627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/>
          </p:spPr>
          <p:txBody>
            <a:bodyPr anchor="ctr" bIns="50800" lIns="50800" rIns="50800" rtlCol="0" tIns="50800"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id="1048628" name="Freeform 6"/>
          <p:cNvSpPr/>
          <p:nvPr/>
        </p:nvSpPr>
        <p:spPr>
          <a:xfrm>
            <a:off x="2142191" y="4828880"/>
            <a:ext cx="9752965" cy="1032847"/>
          </a:xfrm>
          <a:custGeom>
            <a:avLst/>
            <a:ah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-86495" r="0" b="0"/>
            </a:stretch>
          </a:blipFill>
        </p:spPr>
        <p:txBody>
          <a:bodyPr/>
          <a:p/>
        </p:txBody>
      </p:sp>
      <p:grpSp>
        <p:nvGrpSpPr>
          <p:cNvPr id="56" name="Group 7"/>
          <p:cNvGrpSpPr/>
          <p:nvPr/>
        </p:nvGrpSpPr>
        <p:grpSpPr>
          <a:xfrm>
            <a:off x="1508124" y="2889611"/>
            <a:ext cx="11429539" cy="1948998"/>
            <a:chOff x="0" y="0"/>
            <a:chExt cx="4379151" cy="746746"/>
          </a:xfrm>
        </p:grpSpPr>
        <p:sp>
          <p:nvSpPr>
            <p:cNvPr id="1048629" name="Freeform 8"/>
            <p:cNvSpPr/>
            <p:nvPr/>
          </p:nvSpPr>
          <p:spPr>
            <a:xfrm>
              <a:off x="0" y="0"/>
              <a:ext cx="4379151" cy="746746"/>
            </a:xfrm>
            <a:custGeom>
              <a:avLst/>
              <a:ahLst/>
              <a:rect l="l" t="t" r="r" b="b"/>
              <a:pathLst>
                <a:path w="4379151" h="746746">
                  <a:moveTo>
                    <a:pt x="0" y="0"/>
                  </a:moveTo>
                  <a:lnTo>
                    <a:pt x="4379151" y="0"/>
                  </a:lnTo>
                  <a:lnTo>
                    <a:pt x="4379151" y="746746"/>
                  </a:lnTo>
                  <a:lnTo>
                    <a:pt x="0" y="746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p/>
          </p:txBody>
        </p:sp>
        <p:sp>
          <p:nvSpPr>
            <p:cNvPr id="1048630" name="TextBox 9"/>
            <p:cNvSpPr txBox="1"/>
            <p:nvPr/>
          </p:nvSpPr>
          <p:spPr>
            <a:xfrm>
              <a:off x="0" y="-19050"/>
              <a:ext cx="4379151" cy="765796"/>
            </a:xfrm>
            <a:prstGeom prst="rect"/>
          </p:spPr>
          <p:txBody>
            <a:bodyPr anchor="ctr" bIns="50800" lIns="50800" rIns="50800" rtlCol="0" tIns="50800"/>
            <a:p>
              <a:pPr algn="ctr">
                <a:lnSpc>
                  <a:spcPts val="2859"/>
                </a:lnSpc>
              </a:pPr>
              <a:r>
                <a:rPr b="1" sz="2199" lang="en-US">
                  <a:solidFill>
                    <a:srgbClr val="040506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Первичная организация с правами районного комитета ОО «БРСМ» </a:t>
              </a:r>
            </a:p>
            <a:p>
              <a:pPr algn="ctr">
                <a:lnSpc>
                  <a:spcPts val="2859"/>
                </a:lnSpc>
              </a:pPr>
              <a:r>
                <a:rPr b="1" sz="2199" lang="en-US">
                  <a:solidFill>
                    <a:srgbClr val="040506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БрГУ имени А.С. Пушкина создана в октябре 2002 года.</a:t>
              </a:r>
            </a:p>
          </p:txBody>
        </p:sp>
      </p:grpSp>
      <p:sp>
        <p:nvSpPr>
          <p:cNvPr id="1048631" name="Freeform 10"/>
          <p:cNvSpPr/>
          <p:nvPr/>
        </p:nvSpPr>
        <p:spPr>
          <a:xfrm>
            <a:off x="2142191" y="7210022"/>
            <a:ext cx="9752965" cy="1032847"/>
          </a:xfrm>
          <a:custGeom>
            <a:avLst/>
            <a:ah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-86495" r="0" b="0"/>
            </a:stretch>
          </a:blipFill>
        </p:spPr>
        <p:txBody>
          <a:bodyPr/>
          <a:p/>
        </p:txBody>
      </p:sp>
      <p:grpSp>
        <p:nvGrpSpPr>
          <p:cNvPr id="57" name="Group 11"/>
          <p:cNvGrpSpPr/>
          <p:nvPr/>
        </p:nvGrpSpPr>
        <p:grpSpPr>
          <a:xfrm>
            <a:off x="1508124" y="5304425"/>
            <a:ext cx="11429539" cy="3811193"/>
            <a:chOff x="0" y="0"/>
            <a:chExt cx="4379151" cy="1460233"/>
          </a:xfrm>
        </p:grpSpPr>
        <p:sp>
          <p:nvSpPr>
            <p:cNvPr id="1048632" name="Freeform 12"/>
            <p:cNvSpPr/>
            <p:nvPr/>
          </p:nvSpPr>
          <p:spPr>
            <a:xfrm>
              <a:off x="0" y="0"/>
              <a:ext cx="4379151" cy="1460233"/>
            </a:xfrm>
            <a:custGeom>
              <a:avLst/>
              <a:ahLst/>
              <a:rect l="l" t="t" r="r" b="b"/>
              <a:pathLst>
                <a:path w="4379151" h="1460233">
                  <a:moveTo>
                    <a:pt x="0" y="0"/>
                  </a:moveTo>
                  <a:lnTo>
                    <a:pt x="4379151" y="0"/>
                  </a:lnTo>
                  <a:lnTo>
                    <a:pt x="4379151" y="1460233"/>
                  </a:lnTo>
                  <a:lnTo>
                    <a:pt x="0" y="1460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p/>
          </p:txBody>
        </p:sp>
        <p:sp>
          <p:nvSpPr>
            <p:cNvPr id="1048633" name="TextBox 13"/>
            <p:cNvSpPr txBox="1"/>
            <p:nvPr/>
          </p:nvSpPr>
          <p:spPr>
            <a:xfrm>
              <a:off x="0" y="-19050"/>
              <a:ext cx="4379151" cy="1479283"/>
            </a:xfrm>
            <a:prstGeom prst="rect"/>
          </p:spPr>
          <p:txBody>
            <a:bodyPr anchor="ctr" bIns="50800" lIns="50800" rIns="50800" rtlCol="0" tIns="50800"/>
            <a:p>
              <a:pPr algn="ctr">
                <a:lnSpc>
                  <a:spcPts val="3379"/>
                </a:lnSpc>
              </a:pPr>
              <a:r>
                <a:rPr b="1" sz="2599" lang="en-US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Решение о его создании было принято </a:t>
              </a:r>
            </a:p>
            <a:p>
              <a:pPr algn="ctr">
                <a:lnSpc>
                  <a:spcPts val="3379"/>
                </a:lnSpc>
              </a:pPr>
              <a:r>
                <a:rPr b="1" sz="2599" lang="en-US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6 сентября 2002 г. на объединительном съезде.</a:t>
              </a:r>
            </a:p>
          </p:txBody>
        </p:sp>
      </p:grpSp>
      <p:sp>
        <p:nvSpPr>
          <p:cNvPr id="1048634" name="Freeform 14"/>
          <p:cNvSpPr/>
          <p:nvPr/>
        </p:nvSpPr>
        <p:spPr>
          <a:xfrm>
            <a:off x="-2779578" y="7341318"/>
            <a:ext cx="7616557" cy="7815497"/>
          </a:xfrm>
          <a:custGeom>
            <a:avLst/>
            <a:ah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35" name="Freeform 15"/>
          <p:cNvSpPr/>
          <p:nvPr/>
        </p:nvSpPr>
        <p:spPr>
          <a:xfrm>
            <a:off x="13256933" y="2889611"/>
            <a:ext cx="5031067" cy="5031067"/>
          </a:xfrm>
          <a:custGeom>
            <a:avLst/>
            <a:ahLst/>
            <a:rect l="l" t="t" r="r" b="b"/>
            <a:pathLst>
              <a:path w="5031067" h="5031067">
                <a:moveTo>
                  <a:pt x="0" y="0"/>
                </a:moveTo>
                <a:lnTo>
                  <a:pt x="5031067" y="0"/>
                </a:lnTo>
                <a:lnTo>
                  <a:pt x="5031067" y="5031066"/>
                </a:lnTo>
                <a:lnTo>
                  <a:pt x="0" y="50310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p/>
        </p:txBody>
      </p:sp>
      <p:sp>
        <p:nvSpPr>
          <p:cNvPr id="1048636" name="TextBox 16"/>
          <p:cNvSpPr txBox="1"/>
          <p:nvPr/>
        </p:nvSpPr>
        <p:spPr>
          <a:xfrm>
            <a:off x="1508124" y="857250"/>
            <a:ext cx="3678079" cy="163576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12880"/>
              </a:lnSpc>
            </a:pPr>
            <a:r>
              <a:rPr b="1" sz="9200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 НАС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9" name="Freeform 2"/>
          <p:cNvSpPr/>
          <p:nvPr/>
        </p:nvSpPr>
        <p:spPr>
          <a:xfrm>
            <a:off x="1712662" y="1648459"/>
            <a:ext cx="6910680" cy="3887258"/>
          </a:xfrm>
          <a:custGeom>
            <a:avLst/>
            <a:ahLst/>
            <a:rect l="l" t="t" r="r" b="b"/>
            <a:pathLst>
              <a:path w="6910680" h="3887258">
                <a:moveTo>
                  <a:pt x="0" y="0"/>
                </a:moveTo>
                <a:lnTo>
                  <a:pt x="6910680" y="0"/>
                </a:lnTo>
                <a:lnTo>
                  <a:pt x="6910680" y="3887258"/>
                </a:lnTo>
                <a:lnTo>
                  <a:pt x="0" y="388725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90" name="Freeform 3"/>
          <p:cNvSpPr/>
          <p:nvPr/>
        </p:nvSpPr>
        <p:spPr>
          <a:xfrm>
            <a:off x="8623342" y="1648459"/>
            <a:ext cx="8144611" cy="4242880"/>
          </a:xfrm>
          <a:custGeom>
            <a:avLst/>
            <a:ahLst/>
            <a:rect l="l" t="t" r="r" b="b"/>
            <a:pathLst>
              <a:path w="8144611" h="4242880">
                <a:moveTo>
                  <a:pt x="0" y="0"/>
                </a:moveTo>
                <a:lnTo>
                  <a:pt x="8144611" y="0"/>
                </a:lnTo>
                <a:lnTo>
                  <a:pt x="8144611" y="4242880"/>
                </a:lnTo>
                <a:lnTo>
                  <a:pt x="0" y="424288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-15320" r="0" b="-4653"/>
            </a:stretch>
          </a:blipFill>
        </p:spPr>
        <p:txBody>
          <a:bodyPr/>
          <a:p/>
        </p:txBody>
      </p:sp>
      <p:sp>
        <p:nvSpPr>
          <p:cNvPr id="1048791" name="Freeform 4"/>
          <p:cNvSpPr/>
          <p:nvPr/>
        </p:nvSpPr>
        <p:spPr>
          <a:xfrm>
            <a:off x="1712662" y="5375964"/>
            <a:ext cx="7604196" cy="4242880"/>
          </a:xfrm>
          <a:custGeom>
            <a:avLst/>
            <a:ahLst/>
            <a:rect l="l" t="t" r="r" b="b"/>
            <a:pathLst>
              <a:path w="7604196" h="4242880">
                <a:moveTo>
                  <a:pt x="0" y="0"/>
                </a:moveTo>
                <a:lnTo>
                  <a:pt x="7604195" y="0"/>
                </a:lnTo>
                <a:lnTo>
                  <a:pt x="7604195" y="4242880"/>
                </a:lnTo>
                <a:lnTo>
                  <a:pt x="0" y="424288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-406" r="0" b="-406"/>
            </a:stretch>
          </a:blipFill>
        </p:spPr>
        <p:txBody>
          <a:bodyPr/>
          <a:p/>
        </p:txBody>
      </p:sp>
      <p:sp>
        <p:nvSpPr>
          <p:cNvPr id="1048792" name="Freeform 5"/>
          <p:cNvSpPr/>
          <p:nvPr/>
        </p:nvSpPr>
        <p:spPr>
          <a:xfrm>
            <a:off x="9316857" y="5375964"/>
            <a:ext cx="7451096" cy="4242880"/>
          </a:xfrm>
          <a:custGeom>
            <a:avLst/>
            <a:ahLst/>
            <a:rect l="l" t="t" r="r" b="b"/>
            <a:pathLst>
              <a:path w="7451096" h="4242880">
                <a:moveTo>
                  <a:pt x="0" y="0"/>
                </a:moveTo>
                <a:lnTo>
                  <a:pt x="7451096" y="0"/>
                </a:lnTo>
                <a:lnTo>
                  <a:pt x="7451096" y="4242880"/>
                </a:lnTo>
                <a:lnTo>
                  <a:pt x="0" y="424288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-1802" r="0" b="-15228"/>
            </a:stretch>
          </a:blipFill>
        </p:spPr>
        <p:txBody>
          <a:bodyPr/>
          <a:p/>
        </p:txBody>
      </p:sp>
      <p:sp>
        <p:nvSpPr>
          <p:cNvPr id="1048793" name="TextBox 6"/>
          <p:cNvSpPr txBox="1"/>
          <p:nvPr/>
        </p:nvSpPr>
        <p:spPr>
          <a:xfrm>
            <a:off x="4670132" y="895350"/>
            <a:ext cx="8802529" cy="72211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b="1" sz="41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Международное сотрудничество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Freeform 2"/>
          <p:cNvSpPr/>
          <p:nvPr/>
        </p:nvSpPr>
        <p:spPr>
          <a:xfrm>
            <a:off x="2857797" y="1827530"/>
            <a:ext cx="6129048" cy="4091139"/>
          </a:xfrm>
          <a:custGeom>
            <a:avLst/>
            <a:ahLst/>
            <a:rect l="l" t="t" r="r" b="b"/>
            <a:pathLst>
              <a:path w="6129048" h="4091139">
                <a:moveTo>
                  <a:pt x="0" y="0"/>
                </a:moveTo>
                <a:lnTo>
                  <a:pt x="6129047" y="0"/>
                </a:lnTo>
                <a:lnTo>
                  <a:pt x="6129047" y="4091140"/>
                </a:lnTo>
                <a:lnTo>
                  <a:pt x="0" y="409114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98" name="Freeform 3"/>
          <p:cNvSpPr/>
          <p:nvPr/>
        </p:nvSpPr>
        <p:spPr>
          <a:xfrm>
            <a:off x="8986844" y="4514420"/>
            <a:ext cx="6620180" cy="3723851"/>
          </a:xfrm>
          <a:custGeom>
            <a:avLst/>
            <a:ahLst/>
            <a:rect l="l" t="t" r="r" b="b"/>
            <a:pathLst>
              <a:path w="6620180" h="3723851">
                <a:moveTo>
                  <a:pt x="0" y="0"/>
                </a:moveTo>
                <a:lnTo>
                  <a:pt x="6620181" y="0"/>
                </a:lnTo>
                <a:lnTo>
                  <a:pt x="6620181" y="3723851"/>
                </a:lnTo>
                <a:lnTo>
                  <a:pt x="0" y="372385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99" name="TextBox 4"/>
          <p:cNvSpPr txBox="1"/>
          <p:nvPr/>
        </p:nvSpPr>
        <p:spPr>
          <a:xfrm>
            <a:off x="3200400" y="847725"/>
            <a:ext cx="12496800" cy="93176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b="1" sz="5299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Правовое воспитание молодежи</a:t>
            </a:r>
          </a:p>
        </p:txBody>
      </p:sp>
      <p:sp>
        <p:nvSpPr>
          <p:cNvPr id="1048800" name="TextBox 5"/>
          <p:cNvSpPr txBox="1"/>
          <p:nvPr/>
        </p:nvSpPr>
        <p:spPr>
          <a:xfrm>
            <a:off x="1041082" y="8152546"/>
            <a:ext cx="16205835" cy="160020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300"/>
              </a:lnSpc>
            </a:pPr>
            <a:r>
              <a:rPr b="1" sz="4500" lang="en-US">
                <a:solidFill>
                  <a:srgbClr val="36363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Открытый диалог и интеллектуально-правовая игра </a:t>
            </a:r>
          </a:p>
          <a:p>
            <a:pPr algn="ctr">
              <a:lnSpc>
                <a:spcPts val="6300"/>
              </a:lnSpc>
            </a:pPr>
            <a:r>
              <a:rPr b="1" sz="4500" lang="en-US">
                <a:solidFill>
                  <a:srgbClr val="36363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“Сила закона”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Freeform 2"/>
          <p:cNvSpPr/>
          <p:nvPr/>
        </p:nvSpPr>
        <p:spPr>
          <a:xfrm>
            <a:off x="4452735" y="1771098"/>
            <a:ext cx="9382529" cy="6262838"/>
          </a:xfrm>
          <a:custGeom>
            <a:avLst/>
            <a:ahLst/>
            <a:rect l="l" t="t" r="r" b="b"/>
            <a:pathLst>
              <a:path w="9382529" h="6262838">
                <a:moveTo>
                  <a:pt x="0" y="0"/>
                </a:moveTo>
                <a:lnTo>
                  <a:pt x="9382530" y="0"/>
                </a:lnTo>
                <a:lnTo>
                  <a:pt x="9382530" y="6262839"/>
                </a:lnTo>
                <a:lnTo>
                  <a:pt x="0" y="626283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805" name="TextBox 3"/>
          <p:cNvSpPr txBox="1"/>
          <p:nvPr/>
        </p:nvSpPr>
        <p:spPr>
          <a:xfrm>
            <a:off x="3733800" y="585470"/>
            <a:ext cx="11506200" cy="72211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740"/>
              </a:lnSpc>
            </a:pPr>
            <a:r>
              <a:rPr b="1" sz="41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Поддержка молодежных инициатив</a:t>
            </a:r>
          </a:p>
        </p:txBody>
      </p:sp>
      <p:sp>
        <p:nvSpPr>
          <p:cNvPr id="1048806" name="TextBox 4"/>
          <p:cNvSpPr txBox="1"/>
          <p:nvPr/>
        </p:nvSpPr>
        <p:spPr>
          <a:xfrm>
            <a:off x="101262" y="8371205"/>
            <a:ext cx="18085475" cy="92443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b="1" sz="5199" lang="en-US">
                <a:solidFill>
                  <a:srgbClr val="36363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Республиканский конкурс молодёжных инициатив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811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812" name="TextBox 5"/>
          <p:cNvSpPr txBox="1"/>
          <p:nvPr/>
        </p:nvSpPr>
        <p:spPr>
          <a:xfrm>
            <a:off x="4848254" y="528002"/>
            <a:ext cx="8867746" cy="91415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b="1" sz="5199" i="1" lang="en-US">
                <a:solidFill>
                  <a:srgbClr val="000000"/>
                </a:solidFill>
                <a:latin typeface="TT Hoves Bold Italics"/>
                <a:ea typeface="TT Hoves Bold Italics"/>
                <a:cs typeface="TT Hoves Bold Italics"/>
                <a:sym typeface="TT Hoves Bold Italics"/>
              </a:rPr>
              <a:t>Давайте познакомимся!</a:t>
            </a:r>
          </a:p>
        </p:txBody>
      </p:sp>
      <p:sp>
        <p:nvSpPr>
          <p:cNvPr id="1048813" name="TextBox 6"/>
          <p:cNvSpPr txBox="1"/>
          <p:nvPr/>
        </p:nvSpPr>
        <p:spPr>
          <a:xfrm>
            <a:off x="326316" y="8639175"/>
            <a:ext cx="17635368" cy="1035557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4077"/>
              </a:lnSpc>
              <a:spcBef>
                <a:spcPct val="0"/>
              </a:spcBef>
            </a:pPr>
            <a:r>
              <a:rPr b="1" sz="3398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СЕКРЕТАРЬ П/О ОО «БРСМ» С ПРАВАМИ РК УО «БРГУ ИМЕНИ А.С. ПУШКИНА» – 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С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А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Р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А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П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И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Н</a:t>
            </a:r>
            <a:r>
              <a:rPr altLang="en-US" b="1" sz="3398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 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А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Р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Т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Ё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М</a:t>
            </a:r>
            <a:r>
              <a:rPr altLang="en-US" b="1" sz="3398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 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А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Н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Д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Р</a:t>
            </a:r>
            <a:r>
              <a:rPr altLang="en-US" b="1" sz="3398" i="1" lang="ru-RU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ЕЕВИЧ </a:t>
            </a:r>
            <a:endParaRPr altLang="en-US" lang="zh-CN"/>
          </a:p>
        </p:txBody>
      </p:sp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23633" t="35592" r="7400" b="13957"/>
          <a:stretch>
            <a:fillRect/>
          </a:stretch>
        </p:blipFill>
        <p:spPr>
          <a:xfrm rot="0">
            <a:off x="6266794" y="1631251"/>
            <a:ext cx="6410295" cy="6437577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04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05" name="Freeform 4"/>
          <p:cNvSpPr/>
          <p:nvPr/>
        </p:nvSpPr>
        <p:spPr>
          <a:xfrm>
            <a:off x="11494838" y="2566546"/>
            <a:ext cx="4697146" cy="5638680"/>
          </a:xfrm>
          <a:custGeom>
            <a:avLst/>
            <a:ahLst/>
            <a:rect l="l" t="t" r="r" b="b"/>
            <a:pathLst>
              <a:path w="4697146" h="5638680">
                <a:moveTo>
                  <a:pt x="0" y="0"/>
                </a:moveTo>
                <a:lnTo>
                  <a:pt x="4697146" y="0"/>
                </a:lnTo>
                <a:lnTo>
                  <a:pt x="4697146" y="5638680"/>
                </a:lnTo>
                <a:lnTo>
                  <a:pt x="0" y="563868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-14667" r="0" b="-10334"/>
            </a:stretch>
          </a:blipFill>
        </p:spPr>
        <p:txBody>
          <a:bodyPr/>
          <a:p/>
        </p:txBody>
      </p:sp>
      <p:sp>
        <p:nvSpPr>
          <p:cNvPr id="1048606" name="Freeform 5"/>
          <p:cNvSpPr/>
          <p:nvPr/>
        </p:nvSpPr>
        <p:spPr>
          <a:xfrm>
            <a:off x="2781972" y="2404955"/>
            <a:ext cx="4898762" cy="5800271"/>
          </a:xfrm>
          <a:custGeom>
            <a:avLst/>
            <a:ahLst/>
            <a:rect l="l" t="t" r="r" b="b"/>
            <a:pathLst>
              <a:path w="4898762" h="5800271">
                <a:moveTo>
                  <a:pt x="0" y="0"/>
                </a:moveTo>
                <a:lnTo>
                  <a:pt x="4898761" y="0"/>
                </a:lnTo>
                <a:lnTo>
                  <a:pt x="4898761" y="5800271"/>
                </a:lnTo>
                <a:lnTo>
                  <a:pt x="0" y="580027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-5571" r="0" b="0"/>
            </a:stretch>
          </a:blipFill>
        </p:spPr>
        <p:txBody>
          <a:bodyPr/>
          <a:p/>
        </p:txBody>
      </p:sp>
      <p:sp>
        <p:nvSpPr>
          <p:cNvPr id="1048607" name="Freeform 6"/>
          <p:cNvSpPr/>
          <p:nvPr/>
        </p:nvSpPr>
        <p:spPr>
          <a:xfrm>
            <a:off x="235575" y="632777"/>
            <a:ext cx="2207647" cy="2207647"/>
          </a:xfrm>
          <a:prstGeom prst="ellipse"/>
          <a:blipFill>
            <a:blip xmlns:r="http://schemas.openxmlformats.org/officeDocument/2006/relationships" r:embed="rId5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08" name="Freeform 7"/>
          <p:cNvSpPr/>
          <p:nvPr/>
        </p:nvSpPr>
        <p:spPr>
          <a:xfrm>
            <a:off x="176188" y="3012069"/>
            <a:ext cx="2326420" cy="2153282"/>
          </a:xfrm>
          <a:custGeom>
            <a:avLst/>
            <a:ahLst/>
            <a:rect l="l" t="t" r="r" b="b"/>
            <a:pathLst>
              <a:path w="2326420" h="2153282">
                <a:moveTo>
                  <a:pt x="0" y="0"/>
                </a:moveTo>
                <a:lnTo>
                  <a:pt x="2326420" y="0"/>
                </a:lnTo>
                <a:lnTo>
                  <a:pt x="2326420" y="2153282"/>
                </a:lnTo>
                <a:lnTo>
                  <a:pt x="0" y="215328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6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09" name="TextBox 8"/>
          <p:cNvSpPr txBox="1"/>
          <p:nvPr/>
        </p:nvSpPr>
        <p:spPr>
          <a:xfrm>
            <a:off x="4848254" y="528002"/>
            <a:ext cx="8867746" cy="91415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b="1" sz="5199" i="1" lang="en-US">
                <a:solidFill>
                  <a:srgbClr val="000000"/>
                </a:solidFill>
                <a:latin typeface="TT Hoves Bold Italics"/>
                <a:ea typeface="TT Hoves Bold Italics"/>
                <a:cs typeface="TT Hoves Bold Italics"/>
                <a:sym typeface="TT Hoves Bold Italics"/>
              </a:rPr>
              <a:t>Давайте познакомимся!</a:t>
            </a:r>
          </a:p>
        </p:txBody>
      </p:sp>
      <p:sp>
        <p:nvSpPr>
          <p:cNvPr id="1048610" name="TextBox 9"/>
          <p:cNvSpPr txBox="1"/>
          <p:nvPr/>
        </p:nvSpPr>
        <p:spPr>
          <a:xfrm>
            <a:off x="1339398" y="8277225"/>
            <a:ext cx="7738586" cy="761238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997"/>
              </a:lnSpc>
              <a:spcBef>
                <a:spcPct val="0"/>
              </a:spcBef>
            </a:pPr>
            <a:r>
              <a:rPr b="1" sz="2497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СЕКРЕТАРЬ П/О ФАКУЛЬТЕТА ЕСТЕСТВОЗНАНИЯ – </a:t>
            </a:r>
          </a:p>
          <a:p>
            <a:pPr algn="ctr">
              <a:lnSpc>
                <a:spcPts val="2997"/>
              </a:lnSpc>
              <a:spcBef>
                <a:spcPct val="0"/>
              </a:spcBef>
            </a:pPr>
            <a:r>
              <a:rPr b="1" sz="2497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КОТОВА ЮЛИЯ ДЕНИСОВНА</a:t>
            </a:r>
          </a:p>
        </p:txBody>
      </p:sp>
      <p:sp>
        <p:nvSpPr>
          <p:cNvPr id="1048611" name="TextBox 10"/>
          <p:cNvSpPr txBox="1"/>
          <p:nvPr/>
        </p:nvSpPr>
        <p:spPr>
          <a:xfrm>
            <a:off x="9863947" y="8322731"/>
            <a:ext cx="7958928" cy="710438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7"/>
              </a:lnSpc>
              <a:spcBef>
                <a:spcPct val="0"/>
              </a:spcBef>
            </a:pPr>
            <a:r>
              <a:rPr b="1" sz="233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ЗАМ.СЕКРЕТАРЯ П/О ФАКУЛЬТЕТА ЕСТЕСТВОЗНАНИЯ – </a:t>
            </a:r>
          </a:p>
          <a:p>
            <a:pPr algn="ctr">
              <a:lnSpc>
                <a:spcPts val="2797"/>
              </a:lnSpc>
              <a:spcBef>
                <a:spcPct val="0"/>
              </a:spcBef>
            </a:pPr>
            <a:r>
              <a:rPr b="1" sz="2331" i="1" lang="en-US">
                <a:solidFill>
                  <a:srgbClr val="000000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СЕМЕНЮК ДАРЬЯ АЛЕКСЕЕВНА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592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593" name="Freeform 4"/>
          <p:cNvSpPr/>
          <p:nvPr/>
        </p:nvSpPr>
        <p:spPr>
          <a:xfrm>
            <a:off x="7059692" y="4431943"/>
            <a:ext cx="4709160" cy="4709160"/>
          </a:xfrm>
          <a:custGeom>
            <a:avLst/>
            <a:ahLst/>
            <a:rect l="l" t="t" r="r" b="b"/>
            <a:pathLst>
              <a:path w="4709160" h="4709160">
                <a:moveTo>
                  <a:pt x="0" y="0"/>
                </a:moveTo>
                <a:lnTo>
                  <a:pt x="4709161" y="0"/>
                </a:lnTo>
                <a:lnTo>
                  <a:pt x="4709161" y="4709160"/>
                </a:lnTo>
                <a:lnTo>
                  <a:pt x="0" y="470916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594" name="Freeform 5"/>
          <p:cNvSpPr/>
          <p:nvPr/>
        </p:nvSpPr>
        <p:spPr>
          <a:xfrm>
            <a:off x="12607021" y="4520069"/>
            <a:ext cx="4532909" cy="4532909"/>
          </a:xfrm>
          <a:custGeom>
            <a:avLst/>
            <a:ahLst/>
            <a:rect l="l" t="t" r="r" b="b"/>
            <a:pathLst>
              <a:path w="4532909" h="4532909">
                <a:moveTo>
                  <a:pt x="0" y="0"/>
                </a:moveTo>
                <a:lnTo>
                  <a:pt x="4532909" y="0"/>
                </a:lnTo>
                <a:lnTo>
                  <a:pt x="4532909" y="4532909"/>
                </a:lnTo>
                <a:lnTo>
                  <a:pt x="0" y="453290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595" name="Freeform 6"/>
          <p:cNvSpPr/>
          <p:nvPr/>
        </p:nvSpPr>
        <p:spPr>
          <a:xfrm>
            <a:off x="1546719" y="4431943"/>
            <a:ext cx="4495071" cy="4495071"/>
          </a:xfrm>
          <a:custGeom>
            <a:avLst/>
            <a:ahLst/>
            <a:rect l="l" t="t" r="r" b="b"/>
            <a:pathLst>
              <a:path w="4495071" h="4495071">
                <a:moveTo>
                  <a:pt x="0" y="0"/>
                </a:moveTo>
                <a:lnTo>
                  <a:pt x="4495071" y="0"/>
                </a:lnTo>
                <a:lnTo>
                  <a:pt x="4495071" y="4495072"/>
                </a:lnTo>
                <a:lnTo>
                  <a:pt x="0" y="449507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5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596" name="Freeform 7"/>
          <p:cNvSpPr/>
          <p:nvPr/>
        </p:nvSpPr>
        <p:spPr>
          <a:xfrm>
            <a:off x="7866473" y="2934693"/>
            <a:ext cx="1547800" cy="1084208"/>
          </a:xfrm>
          <a:custGeom>
            <a:avLst/>
            <a:ahLst/>
            <a:rect l="l" t="t" r="r" b="b"/>
            <a:pathLst>
              <a:path w="1547800" h="1084208">
                <a:moveTo>
                  <a:pt x="0" y="0"/>
                </a:moveTo>
                <a:lnTo>
                  <a:pt x="1547800" y="0"/>
                </a:lnTo>
                <a:lnTo>
                  <a:pt x="1547800" y="1084208"/>
                </a:lnTo>
                <a:lnTo>
                  <a:pt x="0" y="108420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6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597" name="Freeform 8"/>
          <p:cNvSpPr/>
          <p:nvPr/>
        </p:nvSpPr>
        <p:spPr>
          <a:xfrm>
            <a:off x="1280884" y="3172584"/>
            <a:ext cx="775407" cy="700136"/>
          </a:xfrm>
          <a:custGeom>
            <a:avLst/>
            <a:ahLst/>
            <a:rect l="l" t="t" r="r" b="b"/>
            <a:pathLst>
              <a:path w="775407" h="700136">
                <a:moveTo>
                  <a:pt x="0" y="0"/>
                </a:moveTo>
                <a:lnTo>
                  <a:pt x="775407" y="0"/>
                </a:lnTo>
                <a:lnTo>
                  <a:pt x="775407" y="700136"/>
                </a:lnTo>
                <a:lnTo>
                  <a:pt x="0" y="70013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7"/>
            <a:srcRect l="0" t="0" r="0" b="0"/>
            <a:stretch>
              <a:fillRect l="-50158" t="-15871" r="-70216" b="-21534"/>
            </a:stretch>
          </a:blipFill>
        </p:spPr>
        <p:txBody>
          <a:bodyPr/>
          <a:p/>
        </p:txBody>
      </p:sp>
      <p:sp>
        <p:nvSpPr>
          <p:cNvPr id="1048598" name="Freeform 9"/>
          <p:cNvSpPr/>
          <p:nvPr/>
        </p:nvSpPr>
        <p:spPr>
          <a:xfrm>
            <a:off x="12577851" y="2977201"/>
            <a:ext cx="987228" cy="987228"/>
          </a:xfrm>
          <a:custGeom>
            <a:avLst/>
            <a:ahLst/>
            <a:rect l="l" t="t" r="r" b="b"/>
            <a:pathLst>
              <a:path w="987228" h="987228">
                <a:moveTo>
                  <a:pt x="0" y="0"/>
                </a:moveTo>
                <a:lnTo>
                  <a:pt x="987227" y="0"/>
                </a:lnTo>
                <a:lnTo>
                  <a:pt x="987227" y="987228"/>
                </a:lnTo>
                <a:lnTo>
                  <a:pt x="0" y="98722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8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599" name="TextBox 10"/>
          <p:cNvSpPr txBox="1"/>
          <p:nvPr/>
        </p:nvSpPr>
        <p:spPr>
          <a:xfrm>
            <a:off x="1028700" y="857250"/>
            <a:ext cx="10740153" cy="163576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12880"/>
              </a:lnSpc>
            </a:pPr>
            <a:r>
              <a:rPr b="1" sz="9200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МЫ В СОЦ. СЕТЯХ:</a:t>
            </a:r>
          </a:p>
        </p:txBody>
      </p:sp>
      <p:sp>
        <p:nvSpPr>
          <p:cNvPr id="1048600" name="TextBox 11"/>
          <p:cNvSpPr txBox="1"/>
          <p:nvPr/>
        </p:nvSpPr>
        <p:spPr>
          <a:xfrm>
            <a:off x="2157860" y="3077334"/>
            <a:ext cx="3272790" cy="92443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b="1" sz="5199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Telegram:</a:t>
            </a:r>
          </a:p>
        </p:txBody>
      </p:sp>
      <p:sp>
        <p:nvSpPr>
          <p:cNvPr id="1048601" name="TextBox 12"/>
          <p:cNvSpPr txBox="1"/>
          <p:nvPr/>
        </p:nvSpPr>
        <p:spPr>
          <a:xfrm>
            <a:off x="8886230" y="2985625"/>
            <a:ext cx="1056084" cy="92443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b="1" sz="5199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VK:</a:t>
            </a:r>
          </a:p>
        </p:txBody>
      </p:sp>
      <p:sp>
        <p:nvSpPr>
          <p:cNvPr id="1048602" name="TextBox 13"/>
          <p:cNvSpPr txBox="1"/>
          <p:nvPr/>
        </p:nvSpPr>
        <p:spPr>
          <a:xfrm>
            <a:off x="13565078" y="2979642"/>
            <a:ext cx="3574852" cy="92443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b="1" sz="5199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Instagram: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Freeform 2"/>
          <p:cNvSpPr/>
          <p:nvPr/>
        </p:nvSpPr>
        <p:spPr>
          <a:xfrm>
            <a:off x="4670726" y="670226"/>
            <a:ext cx="8974117" cy="8974117"/>
          </a:xfrm>
          <a:custGeom>
            <a:avLst/>
            <a:ahLst/>
            <a:rect l="l" t="t" r="r" b="b"/>
            <a:pathLst>
              <a:path w="8974117" h="8974117">
                <a:moveTo>
                  <a:pt x="0" y="0"/>
                </a:moveTo>
                <a:lnTo>
                  <a:pt x="8974117" y="0"/>
                </a:lnTo>
                <a:lnTo>
                  <a:pt x="8974117" y="8974117"/>
                </a:lnTo>
                <a:lnTo>
                  <a:pt x="0" y="897411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Freeform 2"/>
          <p:cNvSpPr/>
          <p:nvPr/>
        </p:nvSpPr>
        <p:spPr>
          <a:xfrm>
            <a:off x="12365378" y="6392410"/>
            <a:ext cx="6183443" cy="4114800"/>
          </a:xfrm>
          <a:custGeom>
            <a:avLst/>
            <a:ahLst/>
            <a:rect l="l" t="t" r="r" b="b"/>
            <a:pathLst>
              <a:path w="6183443" h="4114800">
                <a:moveTo>
                  <a:pt x="0" y="0"/>
                </a:moveTo>
                <a:lnTo>
                  <a:pt x="6183442" y="0"/>
                </a:lnTo>
                <a:lnTo>
                  <a:pt x="6183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585" name="Freeform 3"/>
          <p:cNvSpPr/>
          <p:nvPr/>
        </p:nvSpPr>
        <p:spPr>
          <a:xfrm>
            <a:off x="1418145" y="1236042"/>
            <a:ext cx="2464399" cy="2547116"/>
          </a:xfrm>
          <a:custGeom>
            <a:avLst/>
            <a:ahLst/>
            <a:rect l="l" t="t" r="r" b="b"/>
            <a:pathLst>
              <a:path w="2464399" h="2547116">
                <a:moveTo>
                  <a:pt x="0" y="0"/>
                </a:moveTo>
                <a:lnTo>
                  <a:pt x="2464398" y="0"/>
                </a:lnTo>
                <a:lnTo>
                  <a:pt x="2464398" y="2547115"/>
                </a:lnTo>
                <a:lnTo>
                  <a:pt x="0" y="254711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-25834" t="-17630" r="-21949" b="-25354"/>
            </a:stretch>
          </a:blipFill>
        </p:spPr>
        <p:txBody>
          <a:bodyPr/>
          <a:p/>
        </p:txBody>
      </p:sp>
      <p:sp>
        <p:nvSpPr>
          <p:cNvPr id="1048586" name="TextBox 4"/>
          <p:cNvSpPr txBox="1"/>
          <p:nvPr/>
        </p:nvSpPr>
        <p:spPr>
          <a:xfrm>
            <a:off x="3055990" y="4274503"/>
            <a:ext cx="12947928" cy="163576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12880"/>
              </a:lnSpc>
            </a:pPr>
            <a:r>
              <a:rPr b="1" sz="9200" lang="en-US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-38888" r="0" b="-38888"/>
            </a:stretch>
          </a:blipFill>
        </p:spPr>
        <p:txBody>
          <a:bodyPr/>
          <a:p/>
        </p:txBody>
      </p:sp>
      <p:grpSp>
        <p:nvGrpSpPr>
          <p:cNvPr id="61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1048641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ah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p/>
          </p:txBody>
        </p:sp>
        <p:sp>
          <p:nvSpPr>
            <p:cNvPr id="1048642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/>
          </p:spPr>
          <p:txBody>
            <a:bodyPr anchor="ctr" bIns="50800" lIns="50800" rIns="50800" rtlCol="0" tIns="50800"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id="1048643" name="Freeform 6"/>
          <p:cNvSpPr/>
          <p:nvPr/>
        </p:nvSpPr>
        <p:spPr>
          <a:xfrm>
            <a:off x="2142191" y="4828880"/>
            <a:ext cx="9752965" cy="1032847"/>
          </a:xfrm>
          <a:custGeom>
            <a:avLst/>
            <a:ah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-86495" r="0" b="0"/>
            </a:stretch>
          </a:blipFill>
        </p:spPr>
        <p:txBody>
          <a:bodyPr/>
          <a:p/>
        </p:txBody>
      </p:sp>
      <p:grpSp>
        <p:nvGrpSpPr>
          <p:cNvPr id="62" name="Group 7"/>
          <p:cNvGrpSpPr/>
          <p:nvPr/>
        </p:nvGrpSpPr>
        <p:grpSpPr>
          <a:xfrm>
            <a:off x="1303904" y="1166647"/>
            <a:ext cx="11429539" cy="3976853"/>
            <a:chOff x="0" y="0"/>
            <a:chExt cx="4379151" cy="1523704"/>
          </a:xfrm>
        </p:grpSpPr>
        <p:sp>
          <p:nvSpPr>
            <p:cNvPr id="1048644" name="Freeform 8"/>
            <p:cNvSpPr/>
            <p:nvPr/>
          </p:nvSpPr>
          <p:spPr>
            <a:xfrm>
              <a:off x="0" y="0"/>
              <a:ext cx="4379151" cy="1523704"/>
            </a:xfrm>
            <a:custGeom>
              <a:avLst/>
              <a:ahLst/>
              <a:rect l="l" t="t" r="r" b="b"/>
              <a:pathLst>
                <a:path w="4379151" h="1523704">
                  <a:moveTo>
                    <a:pt x="0" y="0"/>
                  </a:moveTo>
                  <a:lnTo>
                    <a:pt x="4379151" y="0"/>
                  </a:lnTo>
                  <a:lnTo>
                    <a:pt x="4379151" y="1523704"/>
                  </a:lnTo>
                  <a:lnTo>
                    <a:pt x="0" y="15237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p/>
          </p:txBody>
        </p:sp>
        <p:sp>
          <p:nvSpPr>
            <p:cNvPr id="1048645" name="TextBox 9"/>
            <p:cNvSpPr txBox="1"/>
            <p:nvPr/>
          </p:nvSpPr>
          <p:spPr>
            <a:xfrm>
              <a:off x="0" y="-19050"/>
              <a:ext cx="4379151" cy="1542754"/>
            </a:xfrm>
            <a:prstGeom prst="rect"/>
          </p:spPr>
          <p:txBody>
            <a:bodyPr anchor="ctr" bIns="50800" lIns="50800" rIns="50800" rtlCol="0" tIns="50800"/>
            <a:p>
              <a:pPr algn="ctr">
                <a:lnSpc>
                  <a:spcPts val="2859"/>
                </a:lnSpc>
              </a:pPr>
              <a:r>
                <a:rPr b="1" sz="2199" lang="en-US">
                  <a:solidFill>
                    <a:srgbClr val="040506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Целью ОО «БРСМ» является создание условий для всестороннего развития молодежи, раскрытия его творческого потенциала, содействия развитию в Республике Беларусь гражданского общества, основанного на патриотических и духовно-нравственных ценностях. </a:t>
              </a:r>
            </a:p>
          </p:txBody>
        </p:sp>
      </p:grpSp>
      <p:sp>
        <p:nvSpPr>
          <p:cNvPr id="1048646" name="Freeform 10"/>
          <p:cNvSpPr/>
          <p:nvPr/>
        </p:nvSpPr>
        <p:spPr>
          <a:xfrm>
            <a:off x="2142191" y="7210022"/>
            <a:ext cx="9752965" cy="1032847"/>
          </a:xfrm>
          <a:custGeom>
            <a:avLst/>
            <a:ah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-86495" r="0" b="0"/>
            </a:stretch>
          </a:blipFill>
        </p:spPr>
        <p:txBody>
          <a:bodyPr/>
          <a:p/>
        </p:txBody>
      </p:sp>
      <p:grpSp>
        <p:nvGrpSpPr>
          <p:cNvPr id="63" name="Group 11"/>
          <p:cNvGrpSpPr/>
          <p:nvPr/>
        </p:nvGrpSpPr>
        <p:grpSpPr>
          <a:xfrm>
            <a:off x="1303904" y="5345304"/>
            <a:ext cx="11429539" cy="2194973"/>
            <a:chOff x="0" y="0"/>
            <a:chExt cx="4379151" cy="840989"/>
          </a:xfrm>
        </p:grpSpPr>
        <p:sp>
          <p:nvSpPr>
            <p:cNvPr id="1048647" name="Freeform 12"/>
            <p:cNvSpPr/>
            <p:nvPr/>
          </p:nvSpPr>
          <p:spPr>
            <a:xfrm>
              <a:off x="0" y="0"/>
              <a:ext cx="4379151" cy="840989"/>
            </a:xfrm>
            <a:custGeom>
              <a:avLst/>
              <a:ahLst/>
              <a:rect l="l" t="t" r="r" b="b"/>
              <a:pathLst>
                <a:path w="4379151" h="840989">
                  <a:moveTo>
                    <a:pt x="0" y="0"/>
                  </a:moveTo>
                  <a:lnTo>
                    <a:pt x="4379151" y="0"/>
                  </a:lnTo>
                  <a:lnTo>
                    <a:pt x="4379151" y="840989"/>
                  </a:lnTo>
                  <a:lnTo>
                    <a:pt x="0" y="840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p/>
          </p:txBody>
        </p:sp>
        <p:sp>
          <p:nvSpPr>
            <p:cNvPr id="1048648" name="TextBox 13"/>
            <p:cNvSpPr txBox="1"/>
            <p:nvPr/>
          </p:nvSpPr>
          <p:spPr>
            <a:xfrm>
              <a:off x="0" y="-19050"/>
              <a:ext cx="4379151" cy="860039"/>
            </a:xfrm>
            <a:prstGeom prst="rect"/>
          </p:spPr>
          <p:txBody>
            <a:bodyPr anchor="ctr" bIns="50800" lIns="50800" rIns="50800" rtlCol="0" tIns="50800"/>
            <a:p>
              <a:pPr algn="ctr">
                <a:lnSpc>
                  <a:spcPts val="3379"/>
                </a:lnSpc>
              </a:pPr>
            </a:p>
          </p:txBody>
        </p:sp>
      </p:grpSp>
      <p:sp>
        <p:nvSpPr>
          <p:cNvPr id="1048649" name="Freeform 14"/>
          <p:cNvSpPr/>
          <p:nvPr/>
        </p:nvSpPr>
        <p:spPr>
          <a:xfrm>
            <a:off x="-2779578" y="7341318"/>
            <a:ext cx="7616557" cy="7815497"/>
          </a:xfrm>
          <a:custGeom>
            <a:avLst/>
            <a:ah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50" name="Freeform 15"/>
          <p:cNvSpPr/>
          <p:nvPr/>
        </p:nvSpPr>
        <p:spPr>
          <a:xfrm>
            <a:off x="12913593" y="2223536"/>
            <a:ext cx="6796236" cy="6796236"/>
          </a:xfrm>
          <a:custGeom>
            <a:avLst/>
            <a:ahLst/>
            <a:rect l="l" t="t" r="r" b="b"/>
            <a:pathLst>
              <a:path w="6796236" h="6796236">
                <a:moveTo>
                  <a:pt x="0" y="0"/>
                </a:moveTo>
                <a:lnTo>
                  <a:pt x="6796235" y="0"/>
                </a:lnTo>
                <a:lnTo>
                  <a:pt x="6796235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51" name="TextBox 16"/>
          <p:cNvSpPr txBox="1"/>
          <p:nvPr/>
        </p:nvSpPr>
        <p:spPr>
          <a:xfrm>
            <a:off x="1608674" y="5631179"/>
            <a:ext cx="10820000" cy="1470153"/>
          </a:xfrm>
          <a:prstGeom prst="rect"/>
        </p:spPr>
        <p:txBody>
          <a:bodyPr anchor="t" bIns="0" lIns="0" rIns="0" rtlCol="0" tIns="0">
            <a:spAutoFit/>
          </a:bodyPr>
          <a:p>
            <a:pPr algn="ctr" lvl="1">
              <a:lnSpc>
                <a:spcPts val="2894"/>
              </a:lnSpc>
              <a:spcBef>
                <a:spcPct val="0"/>
              </a:spcBef>
            </a:pPr>
            <a:r>
              <a:rPr b="0" sz="2000" lang="en-US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БРСМ ПО-НАСТОЯЩЕМУ ЕДИНЫЙ МОЛОДЕЖНЫЙ СОЮЗ. РАБОТАЯ В НЕМ, МЫ ВЫСТУПАЕМ НЕ ТОЛЬКО КАК ЖИТЕЛИ СВОЕГО ГОРОДА, УЧАЩИЕСЯ СВОЕЙ ШКОЛЫ, НО И КАК ПРЕДСТАВИТЕЛИ БЕЛОРУССКОЙ МОЛОДЕЖИ. МЫ ОЩУЩАЕМ СЕБЯ ЧАСТЬЮ НАШЕЙ РОДИНЫ, ЧАСТЬЮ РЕСПУБЛИКИ БЕЛАРУСЬ.</a:t>
            </a:r>
            <a:endParaRPr b="0" sz="2411" lang="en-US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grpSp>
        <p:nvGrpSpPr>
          <p:cNvPr id="67" name="Group 3"/>
          <p:cNvGrpSpPr/>
          <p:nvPr/>
        </p:nvGrpSpPr>
        <p:grpSpPr>
          <a:xfrm>
            <a:off x="6168571" y="1654625"/>
            <a:ext cx="1400485" cy="8401204"/>
            <a:chOff x="0" y="0"/>
            <a:chExt cx="368852" cy="2212663"/>
          </a:xfrm>
        </p:grpSpPr>
        <p:sp>
          <p:nvSpPr>
            <p:cNvPr id="1048656" name="Freeform 4"/>
            <p:cNvSpPr/>
            <p:nvPr/>
          </p:nvSpPr>
          <p:spPr>
            <a:xfrm>
              <a:off x="0" y="0"/>
              <a:ext cx="368852" cy="2212663"/>
            </a:xfrm>
            <a:custGeom>
              <a:avLst/>
              <a:ahLst/>
              <a:rect l="l" t="t" r="r" b="b"/>
              <a:pathLst>
                <a:path w="368852" h="2212663">
                  <a:moveTo>
                    <a:pt x="0" y="0"/>
                  </a:moveTo>
                  <a:lnTo>
                    <a:pt x="368852" y="0"/>
                  </a:lnTo>
                  <a:lnTo>
                    <a:pt x="368852" y="2212663"/>
                  </a:lnTo>
                  <a:lnTo>
                    <a:pt x="0" y="2212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p/>
          </p:txBody>
        </p:sp>
        <p:sp>
          <p:nvSpPr>
            <p:cNvPr id="1048657" name="TextBox 5"/>
            <p:cNvSpPr txBox="1"/>
            <p:nvPr/>
          </p:nvSpPr>
          <p:spPr>
            <a:xfrm>
              <a:off x="0" y="-19050"/>
              <a:ext cx="368852" cy="2231713"/>
            </a:xfrm>
            <a:prstGeom prst="rect"/>
          </p:spPr>
          <p:txBody>
            <a:bodyPr anchor="ctr" bIns="50800" lIns="50800" rIns="50800" rtlCol="0" tIns="50800"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id="1048658" name="Freeform 6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59" name="Freeform 7"/>
          <p:cNvSpPr/>
          <p:nvPr/>
        </p:nvSpPr>
        <p:spPr>
          <a:xfrm>
            <a:off x="1623011" y="3223092"/>
            <a:ext cx="3897860" cy="3897860"/>
          </a:xfrm>
          <a:custGeom>
            <a:avLst/>
            <a:ahLst/>
            <a:rect l="l" t="t" r="r" b="b"/>
            <a:pathLst>
              <a:path w="3897860" h="3897860">
                <a:moveTo>
                  <a:pt x="0" y="0"/>
                </a:moveTo>
                <a:lnTo>
                  <a:pt x="3897860" y="0"/>
                </a:lnTo>
                <a:lnTo>
                  <a:pt x="3897860" y="3897860"/>
                </a:lnTo>
                <a:lnTo>
                  <a:pt x="0" y="389786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60" name="TextBox 8"/>
          <p:cNvSpPr txBox="1"/>
          <p:nvPr/>
        </p:nvSpPr>
        <p:spPr>
          <a:xfrm>
            <a:off x="6400204" y="1943344"/>
            <a:ext cx="937219" cy="6572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26"/>
              </a:lnSpc>
            </a:pPr>
            <a:r>
              <a:rPr b="1" sz="4271" i="1" lang="en-US">
                <a:solidFill>
                  <a:srgbClr val="363636"/>
                </a:solidFill>
                <a:latin typeface="Oswald Bold"/>
                <a:ea typeface="Oswald Bold"/>
                <a:cs typeface="Oswald Bold"/>
                <a:sym typeface="Oswald Bold"/>
              </a:rPr>
              <a:t>01</a:t>
            </a:r>
          </a:p>
        </p:txBody>
      </p:sp>
      <p:sp>
        <p:nvSpPr>
          <p:cNvPr id="1048661" name="TextBox 9"/>
          <p:cNvSpPr txBox="1"/>
          <p:nvPr/>
        </p:nvSpPr>
        <p:spPr>
          <a:xfrm>
            <a:off x="6402365" y="2889717"/>
            <a:ext cx="937219" cy="6572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26"/>
              </a:lnSpc>
            </a:pPr>
            <a:r>
              <a:rPr b="1" sz="4271" i="1" lang="en-US">
                <a:solidFill>
                  <a:srgbClr val="363636"/>
                </a:solidFill>
                <a:latin typeface="Oswald Bold"/>
                <a:ea typeface="Oswald Bold"/>
                <a:cs typeface="Oswald Bold"/>
                <a:sym typeface="Oswald Bold"/>
              </a:rPr>
              <a:t>02</a:t>
            </a:r>
          </a:p>
        </p:txBody>
      </p:sp>
      <p:sp>
        <p:nvSpPr>
          <p:cNvPr id="1048662" name="TextBox 10"/>
          <p:cNvSpPr txBox="1"/>
          <p:nvPr/>
        </p:nvSpPr>
        <p:spPr>
          <a:xfrm>
            <a:off x="6400204" y="3896963"/>
            <a:ext cx="937219" cy="6572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26"/>
              </a:lnSpc>
            </a:pPr>
            <a:r>
              <a:rPr b="1" sz="4271" i="1" lang="en-US">
                <a:solidFill>
                  <a:srgbClr val="363636"/>
                </a:solidFill>
                <a:latin typeface="Oswald Bold"/>
                <a:ea typeface="Oswald Bold"/>
                <a:cs typeface="Oswald Bold"/>
                <a:sym typeface="Oswald Bold"/>
              </a:rPr>
              <a:t>03</a:t>
            </a:r>
          </a:p>
        </p:txBody>
      </p:sp>
      <p:sp>
        <p:nvSpPr>
          <p:cNvPr id="1048663" name="TextBox 11"/>
          <p:cNvSpPr txBox="1"/>
          <p:nvPr/>
        </p:nvSpPr>
        <p:spPr>
          <a:xfrm>
            <a:off x="6400204" y="4906613"/>
            <a:ext cx="937219" cy="6572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26"/>
              </a:lnSpc>
            </a:pPr>
            <a:r>
              <a:rPr b="1" sz="4271" i="1" lang="en-US">
                <a:solidFill>
                  <a:srgbClr val="363636"/>
                </a:solidFill>
                <a:latin typeface="Oswald Bold"/>
                <a:ea typeface="Oswald Bold"/>
                <a:cs typeface="Oswald Bold"/>
                <a:sym typeface="Oswald Bold"/>
              </a:rPr>
              <a:t>04</a:t>
            </a:r>
          </a:p>
        </p:txBody>
      </p:sp>
      <p:sp>
        <p:nvSpPr>
          <p:cNvPr id="1048664" name="TextBox 12"/>
          <p:cNvSpPr txBox="1"/>
          <p:nvPr/>
        </p:nvSpPr>
        <p:spPr>
          <a:xfrm>
            <a:off x="6400204" y="5845701"/>
            <a:ext cx="937219" cy="6572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26"/>
              </a:lnSpc>
            </a:pPr>
            <a:r>
              <a:rPr b="1" sz="4271" i="1" lang="en-US">
                <a:solidFill>
                  <a:srgbClr val="363636"/>
                </a:solidFill>
                <a:latin typeface="Oswald Bold"/>
                <a:ea typeface="Oswald Bold"/>
                <a:cs typeface="Oswald Bold"/>
                <a:sym typeface="Oswald Bold"/>
              </a:rPr>
              <a:t>05</a:t>
            </a:r>
          </a:p>
        </p:txBody>
      </p:sp>
      <p:sp>
        <p:nvSpPr>
          <p:cNvPr id="1048665" name="TextBox 13"/>
          <p:cNvSpPr txBox="1"/>
          <p:nvPr/>
        </p:nvSpPr>
        <p:spPr>
          <a:xfrm>
            <a:off x="4058957" y="388541"/>
            <a:ext cx="11566641" cy="1081532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8516"/>
              </a:lnSpc>
            </a:pPr>
            <a:r>
              <a:rPr b="1" sz="6083" lang="en-US">
                <a:solidFill>
                  <a:srgbClr val="36363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Направления деятельности:</a:t>
            </a:r>
          </a:p>
        </p:txBody>
      </p:sp>
      <p:sp>
        <p:nvSpPr>
          <p:cNvPr id="1048666" name="TextBox 14"/>
          <p:cNvSpPr txBox="1"/>
          <p:nvPr/>
        </p:nvSpPr>
        <p:spPr>
          <a:xfrm>
            <a:off x="7802849" y="2722072"/>
            <a:ext cx="6960483" cy="815839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495"/>
              </a:lnSpc>
            </a:pPr>
            <a:r>
              <a:rPr sz="40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Трудоустройство молодёжи </a:t>
            </a:r>
          </a:p>
        </p:txBody>
      </p:sp>
      <p:sp>
        <p:nvSpPr>
          <p:cNvPr id="1048667" name="TextBox 15"/>
          <p:cNvSpPr txBox="1"/>
          <p:nvPr/>
        </p:nvSpPr>
        <p:spPr>
          <a:xfrm>
            <a:off x="7800689" y="1803748"/>
            <a:ext cx="10130923" cy="76454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020"/>
              </a:lnSpc>
            </a:pPr>
            <a:r>
              <a:rPr sz="40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Гражданско-патриотическое воспитание </a:t>
            </a:r>
          </a:p>
        </p:txBody>
      </p:sp>
      <p:sp>
        <p:nvSpPr>
          <p:cNvPr id="1048668" name="TextBox 16"/>
          <p:cNvSpPr txBox="1"/>
          <p:nvPr/>
        </p:nvSpPr>
        <p:spPr>
          <a:xfrm>
            <a:off x="7800689" y="3814804"/>
            <a:ext cx="10243066" cy="655479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248"/>
              </a:lnSpc>
            </a:pPr>
            <a:r>
              <a:rPr sz="36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Поддержка талантливой</a:t>
            </a:r>
            <a:r>
              <a:rPr sz="36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altLang="en-US" sz="3600" lang="ru-RU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</a:t>
            </a:r>
            <a:r>
              <a:rPr altLang="en-US" sz="3600" lang="ru-RU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</a:t>
            </a:r>
            <a:r>
              <a:rPr altLang="en-US" sz="3600" lang="ru-RU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а</a:t>
            </a:r>
            <a:r>
              <a:rPr altLang="en-US" sz="3600" lang="ru-RU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</a:t>
            </a:r>
            <a:r>
              <a:rPr altLang="en-US" sz="3600" lang="ru-RU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ё</a:t>
            </a:r>
            <a:r>
              <a:rPr sz="36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нной молодежи</a:t>
            </a:r>
            <a:endParaRPr altLang="en-US" lang="zh-CN"/>
          </a:p>
        </p:txBody>
      </p:sp>
      <p:sp>
        <p:nvSpPr>
          <p:cNvPr id="1048669" name="TextBox 17"/>
          <p:cNvSpPr txBox="1"/>
          <p:nvPr/>
        </p:nvSpPr>
        <p:spPr>
          <a:xfrm>
            <a:off x="7707081" y="7405114"/>
            <a:ext cx="8752119" cy="72211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740"/>
              </a:lnSpc>
            </a:pPr>
            <a:r>
              <a:rPr sz="41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Работа в Интернет-пространстве</a:t>
            </a:r>
          </a:p>
        </p:txBody>
      </p:sp>
      <p:sp>
        <p:nvSpPr>
          <p:cNvPr id="1048670" name="TextBox 18"/>
          <p:cNvSpPr txBox="1"/>
          <p:nvPr/>
        </p:nvSpPr>
        <p:spPr>
          <a:xfrm>
            <a:off x="6402365" y="6609460"/>
            <a:ext cx="847722" cy="76454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020"/>
              </a:lnSpc>
            </a:pPr>
            <a:r>
              <a:rPr b="1" sz="4300" lang="en-US">
                <a:solidFill>
                  <a:srgbClr val="363636"/>
                </a:solidFill>
                <a:latin typeface="Oswald Bold"/>
                <a:ea typeface="Oswald Bold"/>
                <a:cs typeface="Oswald Bold"/>
                <a:sym typeface="Oswald Bold"/>
              </a:rPr>
              <a:t>06</a:t>
            </a:r>
          </a:p>
        </p:txBody>
      </p:sp>
      <p:sp>
        <p:nvSpPr>
          <p:cNvPr id="1048671" name="TextBox 19"/>
          <p:cNvSpPr txBox="1"/>
          <p:nvPr/>
        </p:nvSpPr>
        <p:spPr>
          <a:xfrm>
            <a:off x="6400204" y="7452739"/>
            <a:ext cx="847722" cy="76454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020"/>
              </a:lnSpc>
            </a:pPr>
            <a:r>
              <a:rPr b="1" sz="4300" lang="en-US">
                <a:solidFill>
                  <a:srgbClr val="363636"/>
                </a:solidFill>
                <a:latin typeface="Oswald Bold"/>
                <a:ea typeface="Oswald Bold"/>
                <a:cs typeface="Oswald Bold"/>
                <a:sym typeface="Oswald Bold"/>
              </a:rPr>
              <a:t>07</a:t>
            </a:r>
          </a:p>
        </p:txBody>
      </p:sp>
      <p:sp>
        <p:nvSpPr>
          <p:cNvPr id="1048672" name="TextBox 20"/>
          <p:cNvSpPr txBox="1"/>
          <p:nvPr/>
        </p:nvSpPr>
        <p:spPr>
          <a:xfrm>
            <a:off x="6400204" y="8296019"/>
            <a:ext cx="847722" cy="76454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020"/>
              </a:lnSpc>
            </a:pPr>
            <a:r>
              <a:rPr b="1" sz="4300" lang="en-US">
                <a:solidFill>
                  <a:srgbClr val="363636"/>
                </a:solidFill>
                <a:latin typeface="Oswald Bold"/>
                <a:ea typeface="Oswald Bold"/>
                <a:cs typeface="Oswald Bold"/>
                <a:sym typeface="Oswald Bold"/>
              </a:rPr>
              <a:t>08</a:t>
            </a:r>
          </a:p>
        </p:txBody>
      </p:sp>
      <p:sp>
        <p:nvSpPr>
          <p:cNvPr id="1048673" name="TextBox 21"/>
          <p:cNvSpPr txBox="1"/>
          <p:nvPr/>
        </p:nvSpPr>
        <p:spPr>
          <a:xfrm>
            <a:off x="6400204" y="9087882"/>
            <a:ext cx="847722" cy="764539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020"/>
              </a:lnSpc>
            </a:pPr>
            <a:r>
              <a:rPr b="1" sz="4300" lang="en-US">
                <a:solidFill>
                  <a:srgbClr val="363636"/>
                </a:solidFill>
                <a:latin typeface="Oswald Bold"/>
                <a:ea typeface="Oswald Bold"/>
                <a:cs typeface="Oswald Bold"/>
                <a:sym typeface="Oswald Bold"/>
              </a:rPr>
              <a:t>09</a:t>
            </a:r>
          </a:p>
        </p:txBody>
      </p:sp>
      <p:sp>
        <p:nvSpPr>
          <p:cNvPr id="1048674" name="TextBox 22"/>
          <p:cNvSpPr txBox="1"/>
          <p:nvPr/>
        </p:nvSpPr>
        <p:spPr>
          <a:xfrm>
            <a:off x="7707081" y="4677692"/>
            <a:ext cx="9285519" cy="77662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300"/>
              </a:lnSpc>
            </a:pPr>
            <a:r>
              <a:rPr sz="40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Пропаганда здорового образа жизни</a:t>
            </a:r>
          </a:p>
        </p:txBody>
      </p:sp>
      <p:sp>
        <p:nvSpPr>
          <p:cNvPr id="1048675" name="TextBox 23"/>
          <p:cNvSpPr txBox="1"/>
          <p:nvPr/>
        </p:nvSpPr>
        <p:spPr>
          <a:xfrm>
            <a:off x="7247927" y="5661723"/>
            <a:ext cx="9820873" cy="72211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sz="41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Развитие волонтерского движения</a:t>
            </a:r>
          </a:p>
        </p:txBody>
      </p:sp>
      <p:sp>
        <p:nvSpPr>
          <p:cNvPr id="1048676" name="TextBox 24"/>
          <p:cNvSpPr txBox="1"/>
          <p:nvPr/>
        </p:nvSpPr>
        <p:spPr>
          <a:xfrm>
            <a:off x="7707080" y="6591300"/>
            <a:ext cx="8802529" cy="753109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sz="41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Международное сотрудничество</a:t>
            </a:r>
          </a:p>
        </p:txBody>
      </p:sp>
      <p:sp>
        <p:nvSpPr>
          <p:cNvPr id="1048677" name="TextBox 25"/>
          <p:cNvSpPr txBox="1"/>
          <p:nvPr/>
        </p:nvSpPr>
        <p:spPr>
          <a:xfrm>
            <a:off x="7707081" y="8186798"/>
            <a:ext cx="8904519" cy="75733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sz="43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Правовое воспитание молодежи</a:t>
            </a:r>
          </a:p>
        </p:txBody>
      </p:sp>
      <p:sp>
        <p:nvSpPr>
          <p:cNvPr id="1048678" name="TextBox 26"/>
          <p:cNvSpPr txBox="1"/>
          <p:nvPr/>
        </p:nvSpPr>
        <p:spPr>
          <a:xfrm>
            <a:off x="7707082" y="9105900"/>
            <a:ext cx="9209319" cy="72211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740"/>
              </a:lnSpc>
            </a:pPr>
            <a:r>
              <a:rPr sz="4100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Поддержка молодежных инициатив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83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84" name="Freeform 4"/>
          <p:cNvSpPr/>
          <p:nvPr/>
        </p:nvSpPr>
        <p:spPr>
          <a:xfrm>
            <a:off x="762000" y="2194602"/>
            <a:ext cx="4572000" cy="3101298"/>
          </a:xfrm>
          <a:custGeom>
            <a:avLst/>
            <a:ahLst/>
            <a:rect l="l" t="t" r="r" b="b"/>
            <a:pathLst>
              <a:path w="3915549" h="3002195">
                <a:moveTo>
                  <a:pt x="0" y="0"/>
                </a:moveTo>
                <a:lnTo>
                  <a:pt x="3915549" y="0"/>
                </a:lnTo>
                <a:lnTo>
                  <a:pt x="3915549" y="3002195"/>
                </a:lnTo>
                <a:lnTo>
                  <a:pt x="0" y="300219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-15211" r="0" b="-15211"/>
            </a:stretch>
          </a:blipFill>
        </p:spPr>
        <p:txBody>
          <a:bodyPr/>
          <a:p/>
        </p:txBody>
      </p:sp>
      <p:sp>
        <p:nvSpPr>
          <p:cNvPr id="1048685" name="Freeform 5"/>
          <p:cNvSpPr/>
          <p:nvPr/>
        </p:nvSpPr>
        <p:spPr>
          <a:xfrm>
            <a:off x="6553200" y="2171700"/>
            <a:ext cx="3841651" cy="3243469"/>
          </a:xfrm>
          <a:custGeom>
            <a:avLst/>
            <a:ahLst/>
            <a:rect l="l" t="t" r="r" b="b"/>
            <a:pathLst>
              <a:path w="3841651" h="3920159">
                <a:moveTo>
                  <a:pt x="0" y="0"/>
                </a:moveTo>
                <a:lnTo>
                  <a:pt x="3841652" y="0"/>
                </a:lnTo>
                <a:lnTo>
                  <a:pt x="3841652" y="3920158"/>
                </a:lnTo>
                <a:lnTo>
                  <a:pt x="0" y="392015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0" r="0" b="-30663"/>
            </a:stretch>
          </a:blipFill>
        </p:spPr>
        <p:txBody>
          <a:bodyPr/>
          <a:p/>
        </p:txBody>
      </p:sp>
      <p:sp>
        <p:nvSpPr>
          <p:cNvPr id="1048686" name="TextBox 11"/>
          <p:cNvSpPr txBox="1"/>
          <p:nvPr/>
        </p:nvSpPr>
        <p:spPr>
          <a:xfrm>
            <a:off x="9139238" y="4652327"/>
            <a:ext cx="9525" cy="924432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</a:p>
        </p:txBody>
      </p:sp>
      <p:sp>
        <p:nvSpPr>
          <p:cNvPr id="1048687" name="TextBox 12"/>
          <p:cNvSpPr txBox="1"/>
          <p:nvPr/>
        </p:nvSpPr>
        <p:spPr>
          <a:xfrm>
            <a:off x="2362200" y="634976"/>
            <a:ext cx="14173200" cy="84838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749"/>
              </a:lnSpc>
            </a:pPr>
            <a:r>
              <a:rPr b="1" sz="4820" lang="en-US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Гражданско-патриотическое воспитание</a:t>
            </a:r>
          </a:p>
        </p:txBody>
      </p:sp>
      <p:pic>
        <p:nvPicPr>
          <p:cNvPr id="2097152" name="Изображение 12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11430000" y="2019300"/>
            <a:ext cx="6016239" cy="3352800"/>
          </a:xfrm>
          <a:prstGeom prst="rect"/>
        </p:spPr>
      </p:pic>
      <p:pic>
        <p:nvPicPr>
          <p:cNvPr id="2097153" name="Изображение 13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>
          <a:xfrm>
            <a:off x="4343400" y="5984239"/>
            <a:ext cx="3733800" cy="3827145"/>
          </a:xfrm>
          <a:prstGeom prst="rect"/>
        </p:spPr>
      </p:pic>
      <p:pic>
        <p:nvPicPr>
          <p:cNvPr id="2097154" name="Изображение 14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rcRect/>
          <a:stretch>
            <a:fillRect/>
          </a:stretch>
        </p:blipFill>
        <p:spPr>
          <a:xfrm>
            <a:off x="8534400" y="6147722"/>
            <a:ext cx="6386322" cy="3567778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92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693" name="Freeform 4"/>
          <p:cNvSpPr/>
          <p:nvPr/>
        </p:nvSpPr>
        <p:spPr>
          <a:xfrm>
            <a:off x="2768525" y="3311269"/>
            <a:ext cx="6796236" cy="4168934"/>
          </a:xfrm>
          <a:custGeom>
            <a:avLst/>
            <a:ahLst/>
            <a:rect l="l" t="t" r="r" b="b"/>
            <a:pathLst>
              <a:path w="6796236" h="4168934">
                <a:moveTo>
                  <a:pt x="0" y="0"/>
                </a:moveTo>
                <a:lnTo>
                  <a:pt x="6796236" y="0"/>
                </a:lnTo>
                <a:lnTo>
                  <a:pt x="6796236" y="4168934"/>
                </a:lnTo>
                <a:lnTo>
                  <a:pt x="0" y="4168934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0" t="-58392" r="0" b="-4628"/>
            </a:stretch>
          </a:blipFill>
        </p:spPr>
        <p:txBody>
          <a:bodyPr/>
          <a:p/>
        </p:txBody>
      </p:sp>
      <p:sp>
        <p:nvSpPr>
          <p:cNvPr id="1048694" name="Freeform 5"/>
          <p:cNvSpPr/>
          <p:nvPr/>
        </p:nvSpPr>
        <p:spPr>
          <a:xfrm>
            <a:off x="10434673" y="2400300"/>
            <a:ext cx="5308380" cy="6393555"/>
          </a:xfrm>
          <a:custGeom>
            <a:avLst/>
            <a:ahLst/>
            <a:rect l="l" t="t" r="r" b="b"/>
            <a:pathLst>
              <a:path w="5308380" h="6796236">
                <a:moveTo>
                  <a:pt x="0" y="0"/>
                </a:moveTo>
                <a:lnTo>
                  <a:pt x="5308381" y="0"/>
                </a:lnTo>
                <a:lnTo>
                  <a:pt x="5308381" y="6796235"/>
                </a:lnTo>
                <a:lnTo>
                  <a:pt x="0" y="679623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0" r="0" b="-3711"/>
            </a:stretch>
          </a:blipFill>
        </p:spPr>
        <p:txBody>
          <a:bodyPr/>
          <a:p/>
        </p:txBody>
      </p:sp>
      <p:sp>
        <p:nvSpPr>
          <p:cNvPr id="1048695" name="TextBox 6"/>
          <p:cNvSpPr txBox="1"/>
          <p:nvPr/>
        </p:nvSpPr>
        <p:spPr>
          <a:xfrm>
            <a:off x="2361247" y="1019175"/>
            <a:ext cx="13869353" cy="1314629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26"/>
              </a:lnSpc>
              <a:spcBef>
                <a:spcPct val="0"/>
              </a:spcBef>
            </a:pPr>
            <a:r>
              <a:rPr b="1" sz="4271" i="1" lang="en-US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МОЛОДЁЖНЫЕ ОТРЯДЫ ОХРАНЫ ПРАВОПОРЯДКА (МООП)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Freeform 2"/>
          <p:cNvSpPr/>
          <p:nvPr/>
        </p:nvSpPr>
        <p:spPr>
          <a:xfrm>
            <a:off x="1028700" y="743559"/>
            <a:ext cx="8115300" cy="4810290"/>
          </a:xfrm>
          <a:custGeom>
            <a:avLst/>
            <a:ahLst/>
            <a:rect l="l" t="t" r="r" b="b"/>
            <a:pathLst>
              <a:path w="8115300" h="4810290">
                <a:moveTo>
                  <a:pt x="0" y="0"/>
                </a:moveTo>
                <a:lnTo>
                  <a:pt x="8115300" y="0"/>
                </a:lnTo>
                <a:lnTo>
                  <a:pt x="8115300" y="4810290"/>
                </a:lnTo>
                <a:lnTo>
                  <a:pt x="0" y="481029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-19676"/>
            </a:stretch>
          </a:blipFill>
        </p:spPr>
        <p:txBody>
          <a:bodyPr/>
          <a:p/>
        </p:txBody>
      </p:sp>
      <p:sp>
        <p:nvSpPr>
          <p:cNvPr id="1048700" name="Freeform 3"/>
          <p:cNvSpPr/>
          <p:nvPr/>
        </p:nvSpPr>
        <p:spPr>
          <a:xfrm>
            <a:off x="9144000" y="4629435"/>
            <a:ext cx="8145335" cy="4803734"/>
          </a:xfrm>
          <a:custGeom>
            <a:avLst/>
            <a:ahLst/>
            <a:rect l="l" t="t" r="r" b="b"/>
            <a:pathLst>
              <a:path w="8145335" h="4803734">
                <a:moveTo>
                  <a:pt x="0" y="0"/>
                </a:moveTo>
                <a:lnTo>
                  <a:pt x="8145335" y="0"/>
                </a:lnTo>
                <a:lnTo>
                  <a:pt x="8145335" y="4803733"/>
                </a:lnTo>
                <a:lnTo>
                  <a:pt x="0" y="4803733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-20283"/>
            </a:stretch>
          </a:blipFill>
        </p:spPr>
        <p:txBody>
          <a:bodyPr/>
          <a:p/>
        </p:txBody>
      </p:sp>
      <p:sp>
        <p:nvSpPr>
          <p:cNvPr id="1048701" name="TextBox 4"/>
          <p:cNvSpPr txBox="1"/>
          <p:nvPr/>
        </p:nvSpPr>
        <p:spPr>
          <a:xfrm>
            <a:off x="0" y="8119798"/>
            <a:ext cx="9144000" cy="1348486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309"/>
              </a:lnSpc>
            </a:pPr>
            <a:r>
              <a:rPr b="1" sz="3792" lang="en-US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ПАРАД СТУДЕНЧЕСКОЙ МОЛОДЁЖИ “ВЕСНА! СТУДЕНЧЕСТВО! УСПЕХ!”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06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07" name="TextBox 4"/>
          <p:cNvSpPr txBox="1"/>
          <p:nvPr/>
        </p:nvSpPr>
        <p:spPr>
          <a:xfrm>
            <a:off x="531434" y="1232500"/>
            <a:ext cx="16528230" cy="3084576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36"/>
              </a:lnSpc>
              <a:spcBef>
                <a:spcPct val="0"/>
              </a:spcBef>
            </a:pPr>
            <a:r>
              <a:rPr b="1" sz="2530" lang="en-US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СТУДЕНЧЕСКИЙ ОТРЯД – ЭТО НЕ ТОЛЬКО ВОЗМОЖНОСТЬ ИНТЕРЕСНО И С ПОЛЬЗОЙ ДЛЯ СЕБЯ ПРОВЕСТИ ЛЕТНИЕ КАНИКУЛЫ, НО И:</a:t>
            </a:r>
          </a:p>
          <a:p>
            <a:pPr algn="l" indent="-273158" lvl="1" marL="546316">
              <a:lnSpc>
                <a:spcPts val="3036"/>
              </a:lnSpc>
              <a:buFont typeface="Arial" pitchFamily="34" charset="0"/>
              <a:buChar char="•"/>
            </a:pPr>
            <a:r>
              <a:rPr b="1" sz="2530" lang="en-US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ДОПОЛНИТЕЛЬНАЯ СПЕЦИАЛЬНОСТЬ ИЛИ ПЕРВЫЕ НАВЫКИ ПРОФЕССИОНАЛЬНОЙ ДЕЯТЕЛЬНОСТИ;</a:t>
            </a:r>
          </a:p>
          <a:p>
            <a:pPr algn="l" indent="-273158" lvl="1" marL="546316">
              <a:lnSpc>
                <a:spcPts val="3036"/>
              </a:lnSpc>
              <a:buFont typeface="Arial" pitchFamily="34" charset="0"/>
              <a:buChar char="•"/>
            </a:pPr>
            <a:r>
              <a:rPr b="1" sz="2530" lang="en-US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АТМОСФЕРА НЕФОРМАЛЬНОГО ОБЩЕНИЯ - НОВЫЕ ЗНАКОМСТВА И ДРУЗЬЯ;</a:t>
            </a:r>
          </a:p>
          <a:p>
            <a:pPr algn="l" indent="-273158" lvl="1" marL="546316">
              <a:lnSpc>
                <a:spcPts val="3036"/>
              </a:lnSpc>
              <a:buFont typeface="Arial" pitchFamily="34" charset="0"/>
              <a:buChar char="•"/>
            </a:pPr>
            <a:r>
              <a:rPr b="1" sz="2530" lang="en-US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ОБРЕТЕНИЕ УВЕРЕННОСТИ В СОБСТВЕННЫХ СИЛАХ;</a:t>
            </a:r>
          </a:p>
          <a:p>
            <a:pPr algn="l" indent="-273158" lvl="1" marL="546316">
              <a:lnSpc>
                <a:spcPts val="3036"/>
              </a:lnSpc>
              <a:buFont typeface="Arial" pitchFamily="34" charset="0"/>
              <a:buChar char="•"/>
            </a:pPr>
            <a:r>
              <a:rPr b="1" sz="2530" lang="en-US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ХОРОШАЯ ЗАРПЛАТА;</a:t>
            </a:r>
          </a:p>
          <a:p>
            <a:pPr algn="l" indent="-273158" lvl="1" marL="546316">
              <a:lnSpc>
                <a:spcPts val="3036"/>
              </a:lnSpc>
              <a:buFont typeface="Arial" pitchFamily="34" charset="0"/>
              <a:buChar char="•"/>
            </a:pPr>
            <a:r>
              <a:rPr b="1" sz="2530" lang="en-US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БЕСЦЕННЫЙ ОПЫТ;</a:t>
            </a:r>
          </a:p>
          <a:p>
            <a:pPr algn="l" indent="-273158" lvl="1" marL="546316">
              <a:lnSpc>
                <a:spcPts val="3036"/>
              </a:lnSpc>
              <a:buFont typeface="Arial" pitchFamily="34" charset="0"/>
              <a:buChar char="•"/>
            </a:pPr>
            <a:r>
              <a:rPr b="1" sz="2530" lang="en-US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ПРАКТИЧЕСКАЯ ШКОЛА ЛИДЕРСТВА И РАБОТЫ В КОМАНДЕ.</a:t>
            </a:r>
          </a:p>
        </p:txBody>
      </p:sp>
      <p:sp>
        <p:nvSpPr>
          <p:cNvPr id="1048708" name="TextBox 5"/>
          <p:cNvSpPr txBox="1"/>
          <p:nvPr/>
        </p:nvSpPr>
        <p:spPr>
          <a:xfrm>
            <a:off x="531434" y="6019800"/>
            <a:ext cx="17756566" cy="323850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564"/>
              </a:lnSpc>
              <a:spcBef>
                <a:spcPct val="0"/>
              </a:spcBef>
            </a:pPr>
            <a:r>
              <a:rPr b="1" sz="2137" i="1" lang="en-US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ЗАПИСЬ ОСУЩЕСТВЛЯЕТСЯ В СТУДЕНЧЕСКИЕ ОТРЯДЫ ПО СЛЕДУЮЩИМ  </a:t>
            </a:r>
          </a:p>
          <a:p>
            <a:pPr algn="ctr">
              <a:lnSpc>
                <a:spcPts val="2564"/>
              </a:lnSpc>
              <a:spcBef>
                <a:spcPct val="0"/>
              </a:spcBef>
            </a:pPr>
            <a:r>
              <a:rPr b="1" sz="2137" i="1" lang="en-US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НАПРАВЛЕНИЯМ:</a:t>
            </a:r>
          </a:p>
          <a:p>
            <a:pPr algn="l" indent="-230729" lvl="1" marL="461457">
              <a:lnSpc>
                <a:spcPts val="2564"/>
              </a:lnSpc>
              <a:buFont typeface="Arial" pitchFamily="34" charset="0"/>
              <a:buChar char="•"/>
            </a:pPr>
            <a:r>
              <a:rPr b="1" sz="2137" i="1" lang="en-US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СТРОИТЕЛЬНЫЕ ОТРЯДЫ;</a:t>
            </a:r>
          </a:p>
          <a:p>
            <a:pPr algn="l" indent="-230729" lvl="1" marL="461457">
              <a:lnSpc>
                <a:spcPts val="2564"/>
              </a:lnSpc>
              <a:buFont typeface="Arial" pitchFamily="34" charset="0"/>
              <a:buChar char="•"/>
            </a:pPr>
            <a:r>
              <a:rPr b="1" sz="2137" i="1" lang="en-US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ПЕДАГОГИЧЕСКИЕ ОТРЯДЫ (ПЕДАГОГИЧЕСКИЙ ОТРЯД «НОВОЕ ПОКОЛЕНИЕ» ИМЕНИ ГЕРОЯ СОВЕТСКОГО СОЮЗА П.М. ГАВРИЛОВА, ПЕДАГОГИЧЕСКИЙ ОТРЯД «НАШЕ ЛЕТО» ИМЕНИ ГЕРОЯ СОВЕТСКОГО СОЮЗА ЗИНЫ ПОРТНОВОЙ, СТУДЕНЧЕСКИЙ ПЕДАГОГИЧЕСКИЙ ОТРЯД “БАЛАНС” )</a:t>
            </a:r>
          </a:p>
          <a:p>
            <a:pPr algn="l" indent="-230729" lvl="1" marL="461457">
              <a:lnSpc>
                <a:spcPts val="2564"/>
              </a:lnSpc>
              <a:buFont typeface="Arial" pitchFamily="34" charset="0"/>
              <a:buChar char="•"/>
            </a:pPr>
            <a:r>
              <a:rPr b="1" sz="2137" i="1" lang="en-US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    СЕЛЬСКОХОЗЯЙСТВЕННЫЕ ОТРЯДЫ (СЕЛЬСКОХОЗЯЙСТВЕННЫЙ ОТРЯД «ГОЛДЕН» ИМЕНИ ДВАЖДЫ ГЕРОЯ СОВЕТСКОГО СОЮЗА С.И. ГРИЦЕВЦА);</a:t>
            </a:r>
          </a:p>
          <a:p>
            <a:pPr algn="l" indent="-230729" lvl="1" marL="461457">
              <a:lnSpc>
                <a:spcPts val="2564"/>
              </a:lnSpc>
              <a:buFont typeface="Arial" pitchFamily="34" charset="0"/>
              <a:buChar char="•"/>
            </a:pPr>
            <a:r>
              <a:rPr b="1" sz="2137" i="1" lang="en-US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СЕРВИСНЫЕ ОТРЯДЫ;</a:t>
            </a:r>
          </a:p>
          <a:p>
            <a:pPr algn="l" indent="-230729" lvl="1" marL="461457">
              <a:lnSpc>
                <a:spcPts val="2564"/>
              </a:lnSpc>
              <a:buFont typeface="Arial" pitchFamily="34" charset="0"/>
              <a:buChar char="•"/>
            </a:pPr>
            <a:r>
              <a:rPr b="1" sz="2137" i="1" lang="en-US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ВОЛОНТЁРСКИЕ ОТРЯДЫ.</a:t>
            </a:r>
          </a:p>
        </p:txBody>
      </p:sp>
      <p:sp>
        <p:nvSpPr>
          <p:cNvPr id="1048709" name="TextBox 6"/>
          <p:cNvSpPr txBox="1"/>
          <p:nvPr/>
        </p:nvSpPr>
        <p:spPr>
          <a:xfrm>
            <a:off x="6137284" y="184518"/>
            <a:ext cx="8188316" cy="815839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495"/>
              </a:lnSpc>
            </a:pPr>
            <a:r>
              <a:rPr sz="4639" lang="en-US">
                <a:solidFill>
                  <a:srgbClr val="363636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Трудоустройство молодёжи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</p:bgPr>
    </p:bg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ah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14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ah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15" name="Freeform 4"/>
          <p:cNvSpPr/>
          <p:nvPr/>
        </p:nvSpPr>
        <p:spPr>
          <a:xfrm>
            <a:off x="7274085" y="852822"/>
            <a:ext cx="5710012" cy="3579122"/>
          </a:xfrm>
          <a:custGeom>
            <a:avLst/>
            <a:ahLst/>
            <a:rect l="l" t="t" r="r" b="b"/>
            <a:pathLst>
              <a:path w="5710012" h="3579122">
                <a:moveTo>
                  <a:pt x="0" y="0"/>
                </a:moveTo>
                <a:lnTo>
                  <a:pt x="5710013" y="0"/>
                </a:lnTo>
                <a:lnTo>
                  <a:pt x="5710013" y="3579121"/>
                </a:lnTo>
                <a:lnTo>
                  <a:pt x="0" y="357912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rcRect l="0" t="0" r="0" b="0"/>
            <a:stretch>
              <a:fillRect l="-14908" t="0" r="-17275" b="-20504"/>
            </a:stretch>
          </a:blipFill>
        </p:spPr>
        <p:txBody>
          <a:bodyPr/>
          <a:p/>
        </p:txBody>
      </p:sp>
      <p:sp>
        <p:nvSpPr>
          <p:cNvPr id="1048716" name="Freeform 5"/>
          <p:cNvSpPr/>
          <p:nvPr/>
        </p:nvSpPr>
        <p:spPr>
          <a:xfrm>
            <a:off x="827044" y="852822"/>
            <a:ext cx="5943876" cy="3715461"/>
          </a:xfrm>
          <a:custGeom>
            <a:avLst/>
            <a:ahLst/>
            <a:rect l="l" t="t" r="r" b="b"/>
            <a:pathLst>
              <a:path w="5943876" h="3715461">
                <a:moveTo>
                  <a:pt x="0" y="0"/>
                </a:moveTo>
                <a:lnTo>
                  <a:pt x="5943875" y="0"/>
                </a:lnTo>
                <a:lnTo>
                  <a:pt x="5943875" y="3715460"/>
                </a:lnTo>
                <a:lnTo>
                  <a:pt x="0" y="371546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rcRect l="0" t="0" r="0" b="0"/>
            <a:stretch>
              <a:fillRect l="0" t="0" r="0" b="-19982"/>
            </a:stretch>
          </a:blipFill>
        </p:spPr>
        <p:txBody>
          <a:bodyPr/>
          <a:p/>
        </p:txBody>
      </p:sp>
      <p:sp>
        <p:nvSpPr>
          <p:cNvPr id="1048717" name="Freeform 6"/>
          <p:cNvSpPr/>
          <p:nvPr/>
        </p:nvSpPr>
        <p:spPr>
          <a:xfrm>
            <a:off x="827044" y="6174667"/>
            <a:ext cx="5043642" cy="3782732"/>
          </a:xfrm>
          <a:custGeom>
            <a:avLst/>
            <a:ahLst/>
            <a:rect l="l" t="t" r="r" b="b"/>
            <a:pathLst>
              <a:path w="5043642" h="3782732">
                <a:moveTo>
                  <a:pt x="0" y="0"/>
                </a:moveTo>
                <a:lnTo>
                  <a:pt x="5043642" y="0"/>
                </a:lnTo>
                <a:lnTo>
                  <a:pt x="5043642" y="3782731"/>
                </a:lnTo>
                <a:lnTo>
                  <a:pt x="0" y="378273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5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18" name="Freeform 7"/>
          <p:cNvSpPr/>
          <p:nvPr/>
        </p:nvSpPr>
        <p:spPr>
          <a:xfrm>
            <a:off x="6245011" y="4568282"/>
            <a:ext cx="5797979" cy="4343954"/>
          </a:xfrm>
          <a:custGeom>
            <a:avLst/>
            <a:ahLst/>
            <a:rect l="l" t="t" r="r" b="b"/>
            <a:pathLst>
              <a:path w="5797979" h="4343954">
                <a:moveTo>
                  <a:pt x="0" y="0"/>
                </a:moveTo>
                <a:lnTo>
                  <a:pt x="5797978" y="0"/>
                </a:lnTo>
                <a:lnTo>
                  <a:pt x="5797978" y="4343955"/>
                </a:lnTo>
                <a:lnTo>
                  <a:pt x="0" y="434395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6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19" name="Freeform 8"/>
          <p:cNvSpPr/>
          <p:nvPr/>
        </p:nvSpPr>
        <p:spPr>
          <a:xfrm>
            <a:off x="11688417" y="6174667"/>
            <a:ext cx="5570883" cy="3571026"/>
          </a:xfrm>
          <a:custGeom>
            <a:avLst/>
            <a:ahLst/>
            <a:rect l="l" t="t" r="r" b="b"/>
            <a:pathLst>
              <a:path w="5570883" h="3571026">
                <a:moveTo>
                  <a:pt x="0" y="0"/>
                </a:moveTo>
                <a:lnTo>
                  <a:pt x="5570883" y="0"/>
                </a:lnTo>
                <a:lnTo>
                  <a:pt x="5570883" y="3571025"/>
                </a:lnTo>
                <a:lnTo>
                  <a:pt x="0" y="357102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7"/>
            <a:srcRect l="0" t="0" r="0" b="0"/>
            <a:stretch>
              <a:fillRect l="0" t="-56002" r="0" b="0"/>
            </a:stretch>
          </a:blipFill>
        </p:spPr>
        <p:txBody>
          <a:bodyPr/>
          <a:p/>
        </p:txBody>
      </p:sp>
      <p:sp>
        <p:nvSpPr>
          <p:cNvPr id="1048720" name="Freeform 9"/>
          <p:cNvSpPr/>
          <p:nvPr/>
        </p:nvSpPr>
        <p:spPr>
          <a:xfrm>
            <a:off x="14889882" y="2114914"/>
            <a:ext cx="3398118" cy="3398118"/>
          </a:xfrm>
          <a:custGeom>
            <a:avLst/>
            <a:ahLst/>
            <a:rect l="l" t="t" r="r" b="b"/>
            <a:pathLst>
              <a:path w="3398118" h="3398118">
                <a:moveTo>
                  <a:pt x="0" y="0"/>
                </a:moveTo>
                <a:lnTo>
                  <a:pt x="3398118" y="0"/>
                </a:lnTo>
                <a:lnTo>
                  <a:pt x="3398118" y="3398118"/>
                </a:lnTo>
                <a:lnTo>
                  <a:pt x="0" y="339811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8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21" name="Freeform 10"/>
          <p:cNvSpPr/>
          <p:nvPr/>
        </p:nvSpPr>
        <p:spPr>
          <a:xfrm>
            <a:off x="13179057" y="422802"/>
            <a:ext cx="3350221" cy="3350221"/>
          </a:xfrm>
          <a:custGeom>
            <a:avLst/>
            <a:ahLst/>
            <a:rect l="l" t="t" r="r" b="b"/>
            <a:pathLst>
              <a:path w="3350221" h="3350221">
                <a:moveTo>
                  <a:pt x="0" y="0"/>
                </a:moveTo>
                <a:lnTo>
                  <a:pt x="3350221" y="0"/>
                </a:lnTo>
                <a:lnTo>
                  <a:pt x="3350221" y="3350221"/>
                </a:lnTo>
                <a:lnTo>
                  <a:pt x="0" y="335022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9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  <p:sp>
        <p:nvSpPr>
          <p:cNvPr id="1048722" name="Freeform 11"/>
          <p:cNvSpPr/>
          <p:nvPr/>
        </p:nvSpPr>
        <p:spPr>
          <a:xfrm>
            <a:off x="11693052" y="3218946"/>
            <a:ext cx="3431830" cy="3390799"/>
          </a:xfrm>
          <a:custGeom>
            <a:avLst/>
            <a:ahLst/>
            <a:rect l="l" t="t" r="r" b="b"/>
            <a:pathLst>
              <a:path w="3431830" h="3390799">
                <a:moveTo>
                  <a:pt x="0" y="0"/>
                </a:moveTo>
                <a:lnTo>
                  <a:pt x="3431830" y="0"/>
                </a:lnTo>
                <a:lnTo>
                  <a:pt x="3431830" y="3390799"/>
                </a:lnTo>
                <a:lnTo>
                  <a:pt x="0" y="339079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0"/>
            <a:srcRect l="0" t="0" r="0" b="0"/>
            <a:stretch>
              <a:fillRect l="0" t="-36078" r="0" b="-15447"/>
            </a:stretch>
          </a:blipFill>
        </p:spPr>
        <p:txBody>
          <a:bodyPr/>
          <a:p/>
        </p:txBody>
      </p:sp>
      <p:sp>
        <p:nvSpPr>
          <p:cNvPr id="1048723" name="Freeform 12"/>
          <p:cNvSpPr/>
          <p:nvPr/>
        </p:nvSpPr>
        <p:spPr>
          <a:xfrm>
            <a:off x="2859989" y="3857746"/>
            <a:ext cx="4414097" cy="3310573"/>
          </a:xfrm>
          <a:custGeom>
            <a:avLst/>
            <a:ahLst/>
            <a:rect l="l" t="t" r="r" b="b"/>
            <a:pathLst>
              <a:path w="4414097" h="3310573">
                <a:moveTo>
                  <a:pt x="0" y="0"/>
                </a:moveTo>
                <a:lnTo>
                  <a:pt x="4414096" y="0"/>
                </a:lnTo>
                <a:lnTo>
                  <a:pt x="4414096" y="3310572"/>
                </a:lnTo>
                <a:lnTo>
                  <a:pt x="0" y="331057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1"/>
            <a:srcRect l="0" t="0" r="0" b="0"/>
            <a:stretch>
              <a:fillRect l="0" t="0" r="0" b="0"/>
            </a:stretch>
          </a:blipFill>
        </p:spPr>
        <p:txBody>
          <a:bodyPr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БРСМ</dc:title>
  <dc:creator>M2010J19SG</dc:creator>
  <cp:lastModifiedBy>Yuliya Kotova</cp:lastModifiedBy>
  <dcterms:created xsi:type="dcterms:W3CDTF">2006-08-15T06:00:00Z</dcterms:created>
  <dcterms:modified xsi:type="dcterms:W3CDTF">2024-11-19T11:28:24Z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ef03980eae8c4fe9b8b67c6219c32a9e</vt:lpwstr>
  </property>
</Properties>
</file>