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40D59F-3CE8-4C50-A3BF-7B80CCD49900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BAEEF8-A66B-41CF-BB0E-034FB2ADB2E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7418685" cy="882119"/>
          </a:xfrm>
        </p:spPr>
        <p:txBody>
          <a:bodyPr/>
          <a:lstStyle/>
          <a:p>
            <a:pPr algn="r"/>
            <a:r>
              <a:rPr lang="ru-RU" dirty="0" smtClean="0"/>
              <a:t>Г.Н. Казаручик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3999" cy="4925457"/>
          </a:xfrm>
        </p:spPr>
        <p:txBody>
          <a:bodyPr/>
          <a:lstStyle/>
          <a:p>
            <a:pPr algn="ctr"/>
            <a:r>
              <a:rPr lang="ru-RU" sz="2000" b="0" dirty="0" smtClean="0"/>
              <a:t>Учреждение образования</a:t>
            </a:r>
            <a:br>
              <a:rPr lang="ru-RU" sz="2000" b="0" dirty="0" smtClean="0"/>
            </a:br>
            <a:r>
              <a:rPr lang="ru-RU" sz="2000" b="0" dirty="0" smtClean="0"/>
              <a:t>«Брестский государственный университет имени А.С. Пушкина»</a:t>
            </a:r>
            <a:br>
              <a:rPr lang="ru-RU" sz="2000" b="0" dirty="0" smtClean="0"/>
            </a:b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b="0" dirty="0" smtClean="0"/>
              <a:t>Социально-педагогический факультет</a:t>
            </a:r>
            <a:br>
              <a:rPr lang="ru-RU" sz="2000" b="0" dirty="0" smtClean="0"/>
            </a:b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/>
              <a:t/>
            </a:r>
            <a:br>
              <a:rPr lang="ru-RU" sz="2000" b="0" dirty="0"/>
            </a:br>
            <a:r>
              <a:rPr lang="ru-RU" sz="2400" dirty="0" smtClean="0"/>
              <a:t>ОРГАНИЗАЦИЯ ПЕДАГОГИЧЕСКИХ ПРАКТИК НА СОЦИАЛЬНО-ПЕДАГОГИЧЕСКОМ ФАКУЛЬТЕТЕ:</a:t>
            </a:r>
            <a:br>
              <a:rPr lang="ru-RU" sz="2400" dirty="0" smtClean="0"/>
            </a:br>
            <a:r>
              <a:rPr lang="ru-RU" sz="2400" dirty="0" smtClean="0"/>
              <a:t>ИЗ ОПЫТА РАБОТЫ</a:t>
            </a: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31810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1268760"/>
            <a:ext cx="8928992" cy="5472607"/>
          </a:xfrm>
        </p:spPr>
        <p:txBody>
          <a:bodyPr>
            <a:normAutofit fontScale="92500"/>
          </a:bodyPr>
          <a:lstStyle/>
          <a:p>
            <a:r>
              <a:rPr lang="ru-RU" sz="2400" b="1" i="1" dirty="0" smtClean="0"/>
              <a:t>Специальность «Дошкольное образование. Дополнительная специальность»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педагогическая практика (3 курс, 3 недели)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психолого-педагогическая практика (3 курс, 5 недель)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методическая  практика (4 курс, 5 недель)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практика по психологии, физической культуре (5 курс, 6 недель)</a:t>
            </a:r>
          </a:p>
          <a:p>
            <a:r>
              <a:rPr lang="ru-RU" sz="2400" b="1" i="1" dirty="0" smtClean="0"/>
              <a:t>Специальность «Социальная работа (социально-педагогическая деятельность)»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педагогическая практика (2 курс, 2 недели)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социально-педагогическая практика (3 курс, 4 недели)</a:t>
            </a:r>
          </a:p>
          <a:p>
            <a:endParaRPr lang="ru-RU" dirty="0"/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462" y="32725"/>
            <a:ext cx="9139538" cy="803987"/>
          </a:xfrm>
        </p:spPr>
        <p:txBody>
          <a:bodyPr/>
          <a:lstStyle/>
          <a:p>
            <a:r>
              <a:rPr lang="ru-RU" sz="3200" dirty="0" smtClean="0"/>
              <a:t>Виды педагогических практик (дневная форма получения образования)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992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1268760"/>
            <a:ext cx="8928992" cy="5472607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i="1" dirty="0" smtClean="0"/>
              <a:t>Специальность «Дошкольное образование» (5 лет обучения)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педагогическая практика (3 курс, 1 неделя)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психолого-педагогическая практика (4 курс, 2,5 недели)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методическая  практика (5 курс, 2,5 недели)</a:t>
            </a:r>
          </a:p>
          <a:p>
            <a:r>
              <a:rPr lang="ru-RU" sz="2400" b="1" i="1" dirty="0"/>
              <a:t>Специальность «Дошкольное образование» </a:t>
            </a:r>
            <a:r>
              <a:rPr lang="ru-RU" sz="2400" b="1" i="1" dirty="0" smtClean="0"/>
              <a:t>(3,5 года обучения</a:t>
            </a:r>
            <a:r>
              <a:rPr lang="ru-RU" sz="2400" b="1" i="1" dirty="0"/>
              <a:t>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Производственная </a:t>
            </a:r>
            <a:r>
              <a:rPr lang="ru-RU" sz="2400" dirty="0"/>
              <a:t>психолого-педагогическая практика </a:t>
            </a:r>
            <a:r>
              <a:rPr lang="ru-RU" sz="2400" dirty="0" smtClean="0"/>
              <a:t>(2 курс, 1,5 недели)</a:t>
            </a:r>
          </a:p>
          <a:p>
            <a:pPr marL="457200" indent="-457200">
              <a:buFont typeface="Georgia" pitchFamily="18" charset="0"/>
              <a:buAutoNum type="arabicPeriod"/>
            </a:pPr>
            <a:r>
              <a:rPr lang="ru-RU" sz="2400" dirty="0"/>
              <a:t>Производственная методическая  практика </a:t>
            </a:r>
            <a:r>
              <a:rPr lang="ru-RU" sz="2400" dirty="0" smtClean="0"/>
              <a:t>(3 курс, 2 недели)</a:t>
            </a:r>
            <a:endParaRPr lang="ru-RU" sz="2400" dirty="0"/>
          </a:p>
          <a:p>
            <a:r>
              <a:rPr lang="ru-RU" sz="2400" b="1" i="1" dirty="0" smtClean="0"/>
              <a:t>Специальность «Социальная работа (социально-педагогическая деятельность)»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педагогическая практика (2 курс, 1 неделя)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Учебная социально-педагогическая практика (3 курс, 1 неделя)</a:t>
            </a:r>
          </a:p>
          <a:p>
            <a:endParaRPr lang="ru-RU" dirty="0"/>
          </a:p>
          <a:p>
            <a:pPr marL="457200" indent="-45720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462" y="32725"/>
            <a:ext cx="9139538" cy="803987"/>
          </a:xfrm>
        </p:spPr>
        <p:txBody>
          <a:bodyPr/>
          <a:lstStyle/>
          <a:p>
            <a:r>
              <a:rPr lang="ru-RU" sz="3200" dirty="0" smtClean="0"/>
              <a:t>Виды педагогических практик (заочная форма получения образования)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302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8928992" cy="5904655"/>
          </a:xfrm>
        </p:spPr>
        <p:txBody>
          <a:bodyPr>
            <a:normAutofit/>
          </a:bodyPr>
          <a:lstStyle/>
          <a:p>
            <a:r>
              <a:rPr lang="ru-RU" sz="2000" b="1" i="1" dirty="0" smtClean="0"/>
              <a:t>Цель педагогических практик</a:t>
            </a:r>
          </a:p>
          <a:p>
            <a:r>
              <a:rPr lang="ru-RU" sz="2000" dirty="0" smtClean="0"/>
              <a:t>Развитие профессиональной направленности студентов, формирование академических, социально-личностных, профессиональных компетенций в сфере образования</a:t>
            </a:r>
          </a:p>
          <a:p>
            <a:r>
              <a:rPr lang="ru-RU" sz="2000" b="1" i="1" dirty="0" smtClean="0"/>
              <a:t>Задачи </a:t>
            </a:r>
            <a:r>
              <a:rPr lang="ru-RU" sz="2000" b="1" i="1" dirty="0"/>
              <a:t>педагогических </a:t>
            </a:r>
            <a:r>
              <a:rPr lang="ru-RU" sz="2000" b="1" i="1" dirty="0" smtClean="0"/>
              <a:t>практик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Содействовать освоению студентами умений творчески применять теоретические знания в процессе педагогической деятельности.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Формировать интерес к </a:t>
            </a:r>
            <a:r>
              <a:rPr lang="ru-RU" sz="2000" dirty="0" err="1" smtClean="0"/>
              <a:t>изыскательно</a:t>
            </a:r>
            <a:r>
              <a:rPr lang="ru-RU" sz="2000" dirty="0" smtClean="0"/>
              <a:t>-инновационной деятельности, самостоятельному поиску новых эффективных форм, методов и приемов методической и образовательной работы.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Развивать педагогическую рефлексию, потребность в профессиональном совершенствовании.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Воспитывать профессионально значимые качества личности: организованность, дисциплинированность, целеустремленность, самокритичность, уравновешенность, ответственность, инициативность и др.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462" y="32725"/>
            <a:ext cx="9139538" cy="803987"/>
          </a:xfrm>
        </p:spPr>
        <p:txBody>
          <a:bodyPr/>
          <a:lstStyle/>
          <a:p>
            <a:r>
              <a:rPr lang="ru-RU" sz="3200" dirty="0" smtClean="0"/>
              <a:t>Цель и задачи педагогических практик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9928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1556792"/>
            <a:ext cx="8928992" cy="51845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/>
              <a:t>Изучение студентами программы практики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Проведение установочной конференции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Выполнение студентами программы практики в учреждении образования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Защита практики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Проведение итоговой конференции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462" y="32725"/>
            <a:ext cx="9139538" cy="1092019"/>
          </a:xfrm>
        </p:spPr>
        <p:txBody>
          <a:bodyPr/>
          <a:lstStyle/>
          <a:p>
            <a:r>
              <a:rPr lang="ru-RU" sz="3200" dirty="0" smtClean="0"/>
              <a:t>Алгоритм организации педагогических практик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425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7504" y="908720"/>
            <a:ext cx="8928992" cy="583264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be-BY" sz="2800" dirty="0"/>
              <a:t>Круглый стол “Этика профессиональной деятельности руководителя учреждения </a:t>
            </a:r>
            <a:r>
              <a:rPr lang="be-BY" sz="2800" dirty="0" smtClean="0"/>
              <a:t>дошкольного образования”</a:t>
            </a:r>
          </a:p>
          <a:p>
            <a:pPr marL="457200" indent="-457200">
              <a:buAutoNum type="arabicPeriod"/>
            </a:pPr>
            <a:r>
              <a:rPr lang="be-BY" sz="2800" dirty="0"/>
              <a:t>Научно-методический семинар</a:t>
            </a:r>
            <a:r>
              <a:rPr lang="be-BY" sz="2800" dirty="0" smtClean="0"/>
              <a:t> </a:t>
            </a:r>
            <a:r>
              <a:rPr lang="be-BY" sz="2800" dirty="0"/>
              <a:t>“Инновационные подходы к управлению современным учреждением дошкольного образования</a:t>
            </a:r>
            <a:r>
              <a:rPr lang="be-BY" sz="2800" dirty="0" smtClean="0"/>
              <a:t>”</a:t>
            </a:r>
          </a:p>
          <a:p>
            <a:pPr marL="457200" indent="-457200">
              <a:buAutoNum type="arabicPeriod"/>
            </a:pPr>
            <a:r>
              <a:rPr lang="be-BY" sz="2800" dirty="0" smtClean="0"/>
              <a:t> Семинар-диспут “Управление </a:t>
            </a:r>
            <a:r>
              <a:rPr lang="be-BY" sz="2800" dirty="0"/>
              <a:t>учреждением дошкольного образования: от теории к практике</a:t>
            </a:r>
            <a:r>
              <a:rPr lang="be-BY" sz="2800" dirty="0" smtClean="0"/>
              <a:t>”</a:t>
            </a:r>
          </a:p>
          <a:p>
            <a:pPr marL="457200" indent="-457200">
              <a:buAutoNum type="arabicPeriod"/>
            </a:pPr>
            <a:r>
              <a:rPr lang="be-BY" sz="2800" dirty="0" smtClean="0"/>
              <a:t>Круглый стол «Гражданская позиция руководителя учреждения дошкольного образования: проблемы и способы решения»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462" y="32725"/>
            <a:ext cx="9139538" cy="1092019"/>
          </a:xfrm>
        </p:spPr>
        <p:txBody>
          <a:bodyPr/>
          <a:lstStyle/>
          <a:p>
            <a:r>
              <a:rPr lang="ru-RU" sz="3200" dirty="0" smtClean="0"/>
              <a:t>Проведение итоговой конференции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1700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144000" cy="332656"/>
          </a:xfrm>
        </p:spPr>
        <p:txBody>
          <a:bodyPr/>
          <a:lstStyle/>
          <a:p>
            <a:pPr algn="ctr"/>
            <a:r>
              <a:rPr lang="be-BY" sz="2000" dirty="0" smtClean="0"/>
              <a:t>Аттестационный лист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84850613"/>
              </p:ext>
            </p:extLst>
          </p:nvPr>
        </p:nvGraphicFramePr>
        <p:xfrm>
          <a:off x="0" y="404813"/>
          <a:ext cx="914400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6416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Критерии оценки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Оценка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 Умение осуществлять диагностику личности и деятельности педагога учреждения дошкольного образования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2. Умение вести изучение и анализ педагогического процесса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3. Умение проектировать, планировать </a:t>
                      </a:r>
                      <a:r>
                        <a:rPr lang="ru-RU" sz="1400" baseline="0" dirty="0" smtClean="0"/>
                        <a:t> методическую работу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4. Умение оказывать индивидуально-дифференцированную помощь педагогам учреждения дошкольного образования в зависимости от их профессионального мастерства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5. Умение устанавливать деловые контакты с: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а) руководителем учреждения дошкольного образования;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б) заместителем заведующего по основной деятельности;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в) педагогами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6. Умение вступать в общение с </a:t>
                      </a:r>
                      <a:r>
                        <a:rPr lang="ru-RU" sz="1400" baseline="0" dirty="0" smtClean="0"/>
                        <a:t>детьми дошкольного возраста </a:t>
                      </a:r>
                      <a:r>
                        <a:rPr lang="ru-RU" sz="1400" dirty="0" smtClean="0"/>
                        <a:t>в зависимости от целей образовательной</a:t>
                      </a:r>
                      <a:r>
                        <a:rPr lang="ru-RU" sz="1400" baseline="0" dirty="0" smtClean="0"/>
                        <a:t> деятельности, находить варианты эффективного взаимодействия с </a:t>
                      </a:r>
                      <a:r>
                        <a:rPr lang="ru-RU" sz="1400" dirty="0" smtClean="0"/>
                        <a:t>воспитанниками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7. Умение организовать себя, собственную деятельность в целях реализации поставленных задач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8. Умение соблюдать правила гуманной модели служебных отношений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9. Проявление в ходе практики отношения к делу (самостоятельность, инициативность, творческий подход к выполнению заданий, добросовестность, ответственность)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5805264"/>
            <a:ext cx="9144000" cy="105273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be-BY" sz="1600" b="0" dirty="0" smtClean="0"/>
              <a:t>Итоговая оценка</a:t>
            </a:r>
            <a:r>
              <a:rPr lang="be-BY" sz="1600" b="0" dirty="0"/>
              <a:t>	</a:t>
            </a:r>
            <a:r>
              <a:rPr lang="be-BY" sz="1600" b="0" dirty="0" smtClean="0"/>
              <a:t>_________________</a:t>
            </a:r>
          </a:p>
          <a:p>
            <a:pPr algn="just"/>
            <a:r>
              <a:rPr lang="be-BY" sz="1600" b="0" dirty="0" smtClean="0"/>
              <a:t>Заведующий 			(подпись)	И.О. Фамилия</a:t>
            </a:r>
          </a:p>
          <a:p>
            <a:pPr algn="just"/>
            <a:r>
              <a:rPr lang="be-BY" sz="1600" b="0" dirty="0" smtClean="0"/>
              <a:t>Заместитель заведующего</a:t>
            </a:r>
          </a:p>
          <a:p>
            <a:pPr algn="just"/>
            <a:r>
              <a:rPr lang="be-BY" sz="1600" b="0" dirty="0"/>
              <a:t>п</a:t>
            </a:r>
            <a:r>
              <a:rPr lang="be-BY" sz="1600" b="0" dirty="0" smtClean="0"/>
              <a:t>о основной деятельности	(подпись)	И.О. Фамилия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169465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64096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51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304</TotalTime>
  <Words>519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Учреждение образования «Брестский государственный университет имени А.С. Пушкина»  Социально-педагогический факультет    ОРГАНИЗАЦИЯ ПЕДАГОГИЧЕСКИХ ПРАКТИК НА СОЦИАЛЬНО-ПЕДАГОГИЧЕСКОМ ФАКУЛЬТЕТЕ: ИЗ ОПЫТА РАБОТЫ</vt:lpstr>
      <vt:lpstr>Виды педагогических практик (дневная форма получения образования)</vt:lpstr>
      <vt:lpstr>Виды педагогических практик (заочная форма получения образования)</vt:lpstr>
      <vt:lpstr>Цель и задачи педагогических практик</vt:lpstr>
      <vt:lpstr>Алгоритм организации педагогических практик</vt:lpstr>
      <vt:lpstr>Проведение итоговой конференции</vt:lpstr>
      <vt:lpstr>Аттестационный лист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Учреждение образования «Брестский государственный университет имени А.С. Пушкина»  Социально-педагогический факультет    ОРГАНИЗАЦИЯ ПЕДАГОГИЧЕСКИХ ПРАКТИК НА СОЦИАЛЬНО-ПЕДАГОГИЧЕСКОМ ФАКУЛЬТЕТЕ: ИЗ ОПЫТА РАБОТЫ</dc:title>
  <dc:creator>User</dc:creator>
  <cp:lastModifiedBy>Сергей Андреевич</cp:lastModifiedBy>
  <cp:revision>20</cp:revision>
  <dcterms:created xsi:type="dcterms:W3CDTF">2013-02-05T09:44:04Z</dcterms:created>
  <dcterms:modified xsi:type="dcterms:W3CDTF">2013-02-27T05:33:24Z</dcterms:modified>
</cp:coreProperties>
</file>