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9" r:id="rId21"/>
    <p:sldId id="280" r:id="rId22"/>
    <p:sldId id="273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18" autoAdjust="0"/>
  </p:normalViewPr>
  <p:slideViewPr>
    <p:cSldViewPr>
      <p:cViewPr varScale="1">
        <p:scale>
          <a:sx n="100" d="100"/>
          <a:sy n="100" d="100"/>
        </p:scale>
        <p:origin x="-2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61A714-0F92-49D4-A0ED-5DAB1FB90C1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904B88D6-0434-4B28-9E72-8D2C8F0F13B4}" type="pres">
      <dgm:prSet presAssocID="{5F61A714-0F92-49D4-A0ED-5DAB1FB90C1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0A2D3FDE-D76F-4F85-A86C-1B4F6AA08941}" type="presOf" srcId="{5F61A714-0F92-49D4-A0ED-5DAB1FB90C15}" destId="{904B88D6-0434-4B28-9E72-8D2C8F0F13B4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AEF58-5704-47C7-A125-74B10D7AA405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0CA46-2849-44ED-9E1D-3A9F79854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5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0CA46-2849-44ED-9E1D-3A9F79854DE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1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7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7"/>
            <a:ext cx="762000" cy="365125"/>
          </a:xfrm>
        </p:spPr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4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1535114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2" y="2362202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362202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2" y="1524002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16E671-0451-43D2-AB2D-3462DCDB806B}" type="datetimeFigureOut">
              <a:rPr lang="en-US" smtClean="0"/>
              <a:pPr/>
              <a:t>2/27/2013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7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7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EB4EDA-4F55-4FB8-91B5-7969409003C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2" y="714357"/>
            <a:ext cx="7286676" cy="5570756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Педагогическая практика как тренинг профессиональной деятельности студентов</a:t>
            </a:r>
          </a:p>
          <a:p>
            <a:pPr algn="ctr"/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r"/>
            <a:r>
              <a:rPr lang="ru-RU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Н.А. Хотько</a:t>
            </a:r>
            <a:endParaRPr lang="ru-RU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428598" y="2"/>
            <a:ext cx="8286809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Усиление самостоятельности студента в развитии педагогических  умений: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самоконтроль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самооценка своих действий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самодиагностика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самоанализ достигнутых результатов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педагогическое мышление,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педагогическая рефлексия,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мотивация профессиональной  деятельности и др.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мониторинг собственного профессионального развития и роста.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286248" y="857232"/>
            <a:ext cx="484632" cy="42862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Стрелка вниз 3"/>
          <p:cNvSpPr/>
          <p:nvPr/>
        </p:nvSpPr>
        <p:spPr>
          <a:xfrm>
            <a:off x="4357685" y="2786058"/>
            <a:ext cx="484632" cy="57150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Стрелка вниз 4"/>
          <p:cNvSpPr/>
          <p:nvPr/>
        </p:nvSpPr>
        <p:spPr>
          <a:xfrm>
            <a:off x="4357685" y="4500571"/>
            <a:ext cx="484632" cy="71438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142845" y="142854"/>
            <a:ext cx="8786843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Примерная номенклатура целей профессиональной педагогической деятельности : </a:t>
            </a: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совершенствовать свое педагогическое мастерство;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овладеть конкретной педагогической технологией;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научиться разрабатывать собственные варианты программного обеспечения преподаваемого предмета;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добиться высоких результатов в обучении;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создать собственную образовательную технологию;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реализовать в своем опыте современные подходы к педагогическому процессу;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добиться признания своих коллег;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изучить новаторский опыт;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добиться полного взаимопонимания с учащимися и их родителями;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организовать работу с коллегами по решению актуальных психолого-педагогических проблем; 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проанализировать собственный опыт работы с учащимися (или их родителями) и обобщить его и др.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2714616" y="3000372"/>
            <a:ext cx="44108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Педагогическое мышление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57359" y="1500176"/>
            <a:ext cx="1417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гибкость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58085" y="4286258"/>
            <a:ext cx="1827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системность</a:t>
            </a:r>
            <a:endParaRPr lang="en-GB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5143514"/>
            <a:ext cx="2106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оперативность</a:t>
            </a:r>
            <a:endParaRPr lang="en-GB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630" y="1500176"/>
            <a:ext cx="1889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мобильность</a:t>
            </a:r>
            <a:endParaRPr lang="en-GB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42980" y="4500572"/>
            <a:ext cx="1940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креативность</a:t>
            </a:r>
            <a:endParaRPr lang="en-GB" sz="24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H="1">
            <a:off x="4000498" y="4214818"/>
            <a:ext cx="1571636" cy="28575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6" idx="2"/>
          </p:cNvCxnSpPr>
          <p:nvPr/>
        </p:nvCxnSpPr>
        <p:spPr>
          <a:xfrm rot="5400000" flipH="1" flipV="1">
            <a:off x="5168161" y="2222939"/>
            <a:ext cx="1038538" cy="51634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7" idx="0"/>
          </p:cNvCxnSpPr>
          <p:nvPr/>
        </p:nvCxnSpPr>
        <p:spPr>
          <a:xfrm rot="10800000" flipV="1">
            <a:off x="2113118" y="3714752"/>
            <a:ext cx="1173002" cy="78582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V="1">
            <a:off x="2750331" y="2107396"/>
            <a:ext cx="1000132" cy="78581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000762" y="3571878"/>
            <a:ext cx="1571636" cy="78581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2643177" y="142854"/>
            <a:ext cx="36024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Самоанализ и самооценка</a:t>
            </a: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428598" y="1643053"/>
            <a:ext cx="8072495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Портфолио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набор материалов, демонстрирующий умение учителя решать задачи своей профессиональной деятельности, выбирать стратегию и тактику профессионального поведения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предназначенный для оценки уровня профессионализма работника.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 useBgFill="1">
        <p:nvSpPr>
          <p:cNvPr id="4" name="Стрелка вниз 3"/>
          <p:cNvSpPr/>
          <p:nvPr/>
        </p:nvSpPr>
        <p:spPr>
          <a:xfrm>
            <a:off x="4071935" y="714356"/>
            <a:ext cx="484632" cy="107157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5" name="Стрелка вниз 4"/>
          <p:cNvSpPr/>
          <p:nvPr/>
        </p:nvSpPr>
        <p:spPr>
          <a:xfrm>
            <a:off x="4143372" y="2571744"/>
            <a:ext cx="484632" cy="107157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1" y="2"/>
            <a:ext cx="8786843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sng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Методический портфолио</a:t>
            </a:r>
            <a:r>
              <a:rPr kumimoji="0" lang="ru-RU" sz="2800" b="0" i="0" u="sng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sng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действенный механизм фиксирования профессиональных компетенций учителя.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даёт объективную информацию об учительских профессиональных достижениях, о реальном качестве работы учителя, фиксирует динамику изменения качества профессиональной деятельности.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позволяет учитывать результаты, достигнутые учителем в разнообразных видах деятельности: обучающей, воспитательной, творческой, самообразовательной.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служит основанием для участия в различных конкурсах, для аттестации на квалификационную категорию.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служит не только инструментом, облегчающим внешнюю экспертизу деятельности учителя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её результатов, но и обеспечивает для учителя возможность рефлексии и самооценки, а главное служит средством, поддерживающим профессиональный рост.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500035" y="428604"/>
            <a:ext cx="800105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методического портфолио: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Проанализировать и представить значимые профессиональные результаты, обеспечить мониторинг профессионального роста учителя.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методического портфолио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Развитие рефлексии и критического мышления учителя иностранного языка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Мониторинг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динамики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развития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профессионализма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Систематизация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учебного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Выявление зон трудностей для учителя и учащихся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Мотивация учителя к постоянному повышению квалификации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Раскрытие творческого потенциала учителя иностранного языка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285720" y="428606"/>
            <a:ext cx="857256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Требования к оформлению портфолио и принцип работы: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Системность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регулятивность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самомониторинга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Достоверность.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Объективность.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Нацеленность автора на самосовершенствование.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Структуризация материалов, логичность и лаконичность всех письменных пояснений.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Аккуратность и эстетичность оформления.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Целостность, тематическая завершенность представленных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материалов.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Наглядность результатов работы.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Технологичность.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642912" y="428606"/>
            <a:ext cx="909274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Содержание методического портфеля в общем плане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Информационная часть (Мой педагогический портрет)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Информационно-аналитическая часть (Моя школа)</a:t>
            </a:r>
          </a:p>
          <a:p>
            <a:pPr marL="457200" marR="0" lvl="0" indent="-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Методическая часть (Методическая мозаика)</a:t>
            </a:r>
            <a:endParaRPr kumimoji="0" lang="en-GB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а) Учебно-методическая деятельность.</a:t>
            </a:r>
            <a:endParaRPr kumimoji="0" lang="en-GB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б) Научно-методическая деятельность.</a:t>
            </a:r>
            <a:endParaRPr kumimoji="0" lang="en-GB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в) Организационно методическая деятельность.</a:t>
            </a:r>
            <a:endParaRPr kumimoji="0" lang="en-GB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г) Экспертиза и диагностика.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Программа языкового и методического образования на 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ближайшее время (Мои педагогические перспективы).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357160" y="214291"/>
            <a:ext cx="8286809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ПОРТФОЛИО УЧИТЕЛЯ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1.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</a:t>
            </a:r>
            <a:r>
              <a:rPr kumimoji="0" lang="en-GB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–«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Портрет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1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рассказ о себе,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представления о качествах,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необходимых для успешной деятельности в избранной профессии,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обоснование своего выбора профессии,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формулировка личных задач в подготовке к профессиональной деятельности.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2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–«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Биография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личные достижения в учебных дисциплинах, педагогических практиках,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написание научно-исследовательских и методических работ,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участие в студенческих конференциях, семинарах, форумах;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официальные отметки по предметам, анализ их успешности, соответствия или несоответствия ожидаемым результатам.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4" y="214290"/>
            <a:ext cx="807249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 ПОРТФОЛИО  УЧИТЕЛЯ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1.</a:t>
            </a:r>
            <a:endParaRPr kumimoji="0" lang="en-GB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3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–«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компетенция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 в виде таблицы, которая воспроизводится трижды. Один экземпляр заполняется самим студентом, второй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учителем-предметником в период практики, третий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преподавателем-методистом.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4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отчётная документация студента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дневник педагогической практики,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планы-конспекты уроков,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раздаточный материал, использовавшийся на уроках,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анализ посещённых уроков,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отчёт о выполнении программы педагогической практики (согласно методическим рекомендациям).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6" y="2000242"/>
            <a:ext cx="87154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Как реализуется профессионально-направленное образование в вузе? Насколько успешно?</a:t>
            </a:r>
            <a:endParaRPr lang="en-US" sz="28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GB" sz="2800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Какие создаются условия для формирования и развития профессиональной компетентности?</a:t>
            </a:r>
            <a:endParaRPr lang="en-US" sz="28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endParaRPr lang="en-GB" sz="2800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Какие факторы обусловливают эффективность практико-ориентированного образования?</a:t>
            </a:r>
            <a:endParaRPr lang="en-US" sz="28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0"/>
            <a:endParaRPr lang="en-GB" sz="2800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Профессионально-ориентированное обучение в вузе сегодня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261375" cy="6309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28680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142845" y="142854"/>
            <a:ext cx="8786875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 ПОРТФОЛИО  УЧИТЕЛЯ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2.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Портфолио документов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сведения об авторе,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его образования,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особенности личности автора.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ru-RU" sz="2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него входят биографические данные учителя и сведения об образовании.</a:t>
            </a: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Дата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рождения</a:t>
            </a: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Образование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квалификация</a:t>
            </a: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Специальность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стаж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работы</a:t>
            </a: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Данные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повышении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квалификации</a:t>
            </a: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Награды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если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есть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42855"/>
            <a:ext cx="8286808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 ПОРТФОЛИО  УЧИТЕЛЯ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2.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Портфолио работ</a:t>
            </a:r>
            <a:r>
              <a:rPr kumimoji="0" lang="ru-RU" sz="1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направления деятельности учителя, формы и методы преподавания.  В этот раздел помещаются  методические разработки и описания главных направлений творческой работы.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Модели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планы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уроков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Методические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разработки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Применяемые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технологии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Анализ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уроков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Участие в семинарах, конкурсах, методическом объединении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Внеклассные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мероприятия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Творческие и научно-исследовательские проекты и работы самого студента-практиканта и учащихся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Тема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самообразования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Участие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школьных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мероприятиях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Результаты участия учащихся в олимпиадах, конкурсах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Публикации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Работы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учителя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теме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самообразования</a:t>
            </a:r>
            <a:endParaRPr kumimoji="0" lang="en-GB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Участие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экспериментальной</a:t>
            </a:r>
            <a:r>
              <a:rPr kumimoji="0" lang="en-GB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работе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7" y="285728"/>
            <a:ext cx="8215371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 ПОРТФОЛИО  УЧИТЕЛЯ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 2.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Портфолио отзывов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характеристики и отзывы, отношение к различным видам деятельности педагога.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этот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входят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Заключения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Рецензии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Рекомендательные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письма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Резюме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Отзыв о педагогической деятельности в учебном образовании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Рефлексия (анализ и самооценка своей деятельности)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286000" y="1859341"/>
          <a:ext cx="4572000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85854" y="1500176"/>
            <a:ext cx="6357983" cy="2585323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flat" dir="tl">
              <a:rot lat="0" lon="0" rev="6600000"/>
            </a:lightRig>
          </a:scene3d>
          <a:sp3d>
            <a:bevelT prst="convex"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cap="all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</a:t>
            </a:r>
          </a:p>
          <a:p>
            <a:pPr algn="ctr"/>
            <a:r>
              <a:rPr lang="ru-RU" sz="5400" b="1" cap="all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внимание!</a:t>
            </a:r>
            <a:endParaRPr lang="ru-RU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2" y="500044"/>
            <a:ext cx="8643999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сновная функция педагогической практики</a:t>
            </a:r>
            <a:endParaRPr kumimoji="0" lang="ru-RU" sz="2800" b="1" i="0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развивающая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обеспечить формирование и развитие у будущих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учителей педагогических умений и профессионально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значимых свойств и качеств личности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214811" y="1071546"/>
            <a:ext cx="484632" cy="857256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Стрелка вниз 3"/>
          <p:cNvSpPr/>
          <p:nvPr/>
        </p:nvSpPr>
        <p:spPr>
          <a:xfrm>
            <a:off x="4286248" y="2571744"/>
            <a:ext cx="484632" cy="97840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85722" y="285730"/>
            <a:ext cx="82842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Противоречия, существующие в современном профессионально-ориентированном высшем образовании: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4" y="1643052"/>
            <a:ext cx="26431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потребности </a:t>
            </a:r>
            <a:r>
              <a:rPr lang="ru-RU" sz="2000" dirty="0">
                <a:latin typeface="Calibri" pitchFamily="34" charset="0"/>
              </a:rPr>
              <a:t>общества в квалифицированных </a:t>
            </a:r>
            <a:r>
              <a:rPr lang="ru-RU" sz="2000" dirty="0" smtClean="0">
                <a:latin typeface="Calibri" pitchFamily="34" charset="0"/>
              </a:rPr>
              <a:t>педагогах, </a:t>
            </a:r>
            <a:r>
              <a:rPr lang="ru-RU" sz="2000" dirty="0">
                <a:latin typeface="Calibri" pitchFamily="34" charset="0"/>
              </a:rPr>
              <a:t>способных эффективно адаптироваться в образовательной сфере, решая проблемы воспитания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7819" y="1714490"/>
            <a:ext cx="350043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недостаточная степень </a:t>
            </a:r>
            <a:r>
              <a:rPr lang="ru-RU" sz="2000" dirty="0">
                <a:latin typeface="Calibri" pitchFamily="34" charset="0"/>
              </a:rPr>
              <a:t>готовности значительного числа будущих учителей - студентов педагогических вузов - к организации саморазвития и самовоспитания профессионально - значимых качеств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3143242" y="2714620"/>
            <a:ext cx="2143140" cy="484632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22" y="285731"/>
            <a:ext cx="8284281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Противоречия, существующие в современном профессионально-ориентированном высшем образовании: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Calibri" pitchFamily="34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Calibri" pitchFamily="34" charset="0"/>
                <a:cs typeface="Times New Roman" pitchFamily="18" charset="0"/>
              </a:rPr>
              <a:t>продолжение</a:t>
            </a:r>
            <a:r>
              <a:rPr lang="en-US" sz="2000" dirty="0" smtClean="0">
                <a:latin typeface="Calibri" pitchFamily="34" charset="0"/>
                <a:cs typeface="Times New Roman" pitchFamily="18" charset="0"/>
              </a:rPr>
              <a:t>)</a:t>
            </a:r>
            <a:endParaRPr kumimoji="0" lang="ru-RU" sz="20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1" y="2071678"/>
            <a:ext cx="23574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наличие </a:t>
            </a:r>
            <a:r>
              <a:rPr lang="ru-RU" sz="2000" dirty="0">
                <a:latin typeface="Calibri" pitchFamily="34" charset="0"/>
              </a:rPr>
              <a:t>в вузе, в процессе обучения будущих учителей, разнообразных активных форм, методов и средств обучения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57885" y="1928804"/>
            <a:ext cx="27860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неспособность </a:t>
            </a:r>
            <a:r>
              <a:rPr lang="ru-RU" sz="2000" dirty="0">
                <a:latin typeface="Calibri" pitchFamily="34" charset="0"/>
              </a:rPr>
              <a:t>значительного числа студентов к использованию данных форм, методов и </a:t>
            </a:r>
            <a:r>
              <a:rPr lang="ru-RU" sz="2000" dirty="0" smtClean="0">
                <a:latin typeface="Calibri" pitchFamily="34" charset="0"/>
              </a:rPr>
              <a:t>средств </a:t>
            </a:r>
            <a:r>
              <a:rPr lang="ru-RU" sz="2000" dirty="0">
                <a:latin typeface="Calibri" pitchFamily="34" charset="0"/>
              </a:rPr>
              <a:t>в собственной педагогической </a:t>
            </a:r>
            <a:r>
              <a:rPr lang="ru-RU" sz="2000" dirty="0" smtClean="0">
                <a:latin typeface="Calibri" pitchFamily="34" charset="0"/>
              </a:rPr>
              <a:t>деятельности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3428994" y="2714620"/>
            <a:ext cx="2071703" cy="484632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22" y="285728"/>
            <a:ext cx="828428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Противоречия, существующие в современном профессионально-ориентированном высшем образовании: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Calibri" pitchFamily="34" charset="0"/>
                <a:cs typeface="Times New Roman" pitchFamily="18" charset="0"/>
              </a:rPr>
              <a:t>продолжение</a:t>
            </a:r>
            <a:r>
              <a:rPr lang="en-US" sz="2000" dirty="0" smtClean="0">
                <a:latin typeface="Calibri" pitchFamily="34" charset="0"/>
                <a:cs typeface="Times New Roman" pitchFamily="18" charset="0"/>
              </a:rPr>
              <a:t>)</a:t>
            </a:r>
            <a:endParaRPr kumimoji="0" lang="ru-RU" sz="20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5" y="2000242"/>
            <a:ext cx="25003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традиционное преобладание </a:t>
            </a:r>
            <a:r>
              <a:rPr lang="ru-RU" sz="2000" dirty="0">
                <a:latin typeface="Calibri" pitchFamily="34" charset="0"/>
              </a:rPr>
              <a:t>фронтальных и групповых форм организации обучения в вузе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86447" y="2071678"/>
            <a:ext cx="28575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индивидуальный характер </a:t>
            </a:r>
            <a:r>
              <a:rPr lang="ru-RU" sz="2000" dirty="0">
                <a:latin typeface="Calibri" pitchFamily="34" charset="0"/>
              </a:rPr>
              <a:t>профессиональной деятельности педагога в реальной практической деятельности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3357553" y="2714620"/>
            <a:ext cx="2214579" cy="484632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357160" y="928670"/>
            <a:ext cx="9193158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Тренинг</a:t>
            </a: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англ.</a:t>
            </a:r>
            <a:r>
              <a:rPr kumimoji="0" lang="en-GB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training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 </a:t>
            </a:r>
            <a:r>
              <a:rPr kumimoji="0" lang="en-GB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train 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обучать, 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спитывать)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метод активного обучения,  направленный на развитие 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знаний, умений и навыков и социальных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установок.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Тренинг достаточно часто используется, если желаемый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результат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это не только получение новой информации,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 и применение полученных знаний на практике.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642911" y="1"/>
            <a:ext cx="8001056" cy="6163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Тренинг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как своеобразная форма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дрессировки, при которой при помощи положительного подкрепления формируются нужные паттерны поведения, а при помощи отрицательного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«стираются» нежелательные;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GB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как тренировка, в результате которой происходит формирование и отработка умений и навыков;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endParaRPr kumimoji="0" lang="en-GB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как форма активного обучения, целью которого является передача знаний, развитие некоторых умений и навыков;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как метод создания условий для самораскрытия участников и самостоятельного поиска ими способов решения собственных профессиональных проблем.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357157" y="785795"/>
            <a:ext cx="84678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целом тренинг может помочь: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разработать оптимальную стратегию развития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совершенствования профессиональной компетентности;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выработать собственный оптимальный стиль работы;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научиться грамотно и профессионально организовывать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свою профессиональную деятельность.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236</TotalTime>
  <Words>998</Words>
  <Application>Microsoft Office PowerPoint</Application>
  <PresentationFormat>Экран (4:3)</PresentationFormat>
  <Paragraphs>233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Апекс</vt:lpstr>
      <vt:lpstr>Презентация PowerPoint</vt:lpstr>
      <vt:lpstr>Профессионально-ориентированное обучение в вузе сегодня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Natalie</dc:creator>
  <cp:lastModifiedBy>Сергей Андреевич</cp:lastModifiedBy>
  <cp:revision>35</cp:revision>
  <dcterms:created xsi:type="dcterms:W3CDTF">2013-02-13T21:14:28Z</dcterms:created>
  <dcterms:modified xsi:type="dcterms:W3CDTF">2013-02-27T05:34:16Z</dcterms:modified>
</cp:coreProperties>
</file>