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8" r:id="rId3"/>
    <p:sldId id="299" r:id="rId4"/>
    <p:sldId id="300" r:id="rId5"/>
    <p:sldId id="301" r:id="rId6"/>
    <p:sldId id="320" r:id="rId7"/>
    <p:sldId id="294" r:id="rId8"/>
    <p:sldId id="296" r:id="rId9"/>
    <p:sldId id="297" r:id="rId10"/>
    <p:sldId id="321" r:id="rId11"/>
    <p:sldId id="322" r:id="rId12"/>
    <p:sldId id="303" r:id="rId13"/>
    <p:sldId id="258" r:id="rId14"/>
    <p:sldId id="304" r:id="rId15"/>
    <p:sldId id="305" r:id="rId16"/>
    <p:sldId id="306" r:id="rId17"/>
    <p:sldId id="260" r:id="rId18"/>
    <p:sldId id="307" r:id="rId19"/>
    <p:sldId id="308" r:id="rId20"/>
    <p:sldId id="309" r:id="rId21"/>
    <p:sldId id="310" r:id="rId22"/>
    <p:sldId id="312" r:id="rId23"/>
    <p:sldId id="313" r:id="rId24"/>
    <p:sldId id="314" r:id="rId25"/>
    <p:sldId id="315" r:id="rId26"/>
    <p:sldId id="316" r:id="rId27"/>
    <p:sldId id="317" r:id="rId28"/>
    <p:sldId id="277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762" y="-34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30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D3150-7246-4E38-8E8B-2793812D631F}" type="datetimeFigureOut">
              <a:rPr lang="ru-RU" smtClean="0"/>
              <a:t>29.04.2019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29333-A254-4A67-A5AC-6286E6FD66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279712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D3150-7246-4E38-8E8B-2793812D631F}" type="datetimeFigureOut">
              <a:rPr lang="ru-RU" smtClean="0"/>
              <a:t>29.04.2019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29333-A254-4A67-A5AC-6286E6FD66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1751653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D3150-7246-4E38-8E8B-2793812D631F}" type="datetimeFigureOut">
              <a:rPr lang="ru-RU" smtClean="0"/>
              <a:t>29.04.2019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29333-A254-4A67-A5AC-6286E6FD66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0002184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D3150-7246-4E38-8E8B-2793812D631F}" type="datetimeFigureOut">
              <a:rPr lang="ru-RU" smtClean="0"/>
              <a:t>29.04.2019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29333-A254-4A67-A5AC-6286E6FD66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953110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D3150-7246-4E38-8E8B-2793812D631F}" type="datetimeFigureOut">
              <a:rPr lang="ru-RU" smtClean="0"/>
              <a:t>29.04.2019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29333-A254-4A67-A5AC-6286E6FD66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5694877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D3150-7246-4E38-8E8B-2793812D631F}" type="datetimeFigureOut">
              <a:rPr lang="ru-RU" smtClean="0"/>
              <a:t>29.04.2019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29333-A254-4A67-A5AC-6286E6FD66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6760685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D3150-7246-4E38-8E8B-2793812D631F}" type="datetimeFigureOut">
              <a:rPr lang="ru-RU" smtClean="0"/>
              <a:t>29.04.2019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29333-A254-4A67-A5AC-6286E6FD66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4191130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D3150-7246-4E38-8E8B-2793812D631F}" type="datetimeFigureOut">
              <a:rPr lang="ru-RU" smtClean="0"/>
              <a:t>29.04.2019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29333-A254-4A67-A5AC-6286E6FD66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4358133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D3150-7246-4E38-8E8B-2793812D631F}" type="datetimeFigureOut">
              <a:rPr lang="ru-RU" smtClean="0"/>
              <a:t>29.04.2019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29333-A254-4A67-A5AC-6286E6FD66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9159048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D3150-7246-4E38-8E8B-2793812D631F}" type="datetimeFigureOut">
              <a:rPr lang="ru-RU" smtClean="0"/>
              <a:t>29.04.2019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29333-A254-4A67-A5AC-6286E6FD66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8148534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D3150-7246-4E38-8E8B-2793812D631F}" type="datetimeFigureOut">
              <a:rPr lang="ru-RU" smtClean="0"/>
              <a:t>29.04.2019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29333-A254-4A67-A5AC-6286E6FD66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1900886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0D3150-7246-4E38-8E8B-2793812D631F}" type="datetimeFigureOut">
              <a:rPr lang="ru-RU" smtClean="0"/>
              <a:t>29.04.2019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929333-A254-4A67-A5AC-6286E6FD66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2626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0"/>
            <a:ext cx="8208912" cy="6381327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3600" b="1" dirty="0" smtClean="0">
                <a:solidFill>
                  <a:srgbClr val="000000"/>
                </a:solidFill>
              </a:rPr>
              <a:t>ДИПЛОМНЫЕ </a:t>
            </a:r>
            <a:r>
              <a:rPr lang="ru-RU" sz="3600" b="1" dirty="0" smtClean="0">
                <a:solidFill>
                  <a:srgbClr val="000000"/>
                </a:solidFill>
              </a:rPr>
              <a:t>РАБОТЫ </a:t>
            </a:r>
            <a:br>
              <a:rPr lang="ru-RU" sz="3600" b="1" dirty="0" smtClean="0">
                <a:solidFill>
                  <a:srgbClr val="000000"/>
                </a:solidFill>
              </a:rPr>
            </a:br>
            <a:r>
              <a:rPr lang="ru-RU" sz="3100" b="1" dirty="0" smtClean="0">
                <a:solidFill>
                  <a:srgbClr val="000000"/>
                </a:solidFill>
              </a:rPr>
              <a:t>(для специальностей «Русская филология (литературно-редакционная деятельность)», «Журналистика (печатные СМИ)»)</a:t>
            </a:r>
            <a:r>
              <a:rPr lang="ru-RU" sz="3100" b="1" dirty="0" smtClean="0">
                <a:solidFill>
                  <a:srgbClr val="000000"/>
                </a:solidFill>
              </a:rPr>
              <a:t/>
            </a:r>
            <a:br>
              <a:rPr lang="ru-RU" sz="3100" b="1" dirty="0" smtClean="0">
                <a:solidFill>
                  <a:srgbClr val="000000"/>
                </a:solidFill>
              </a:rPr>
            </a:br>
            <a:r>
              <a:rPr lang="ru-RU" sz="3100" b="1" dirty="0" smtClean="0">
                <a:solidFill>
                  <a:srgbClr val="000000"/>
                </a:solidFill>
              </a:rPr>
              <a:t/>
            </a:r>
            <a:br>
              <a:rPr lang="ru-RU" sz="3100" b="1" dirty="0" smtClean="0">
                <a:solidFill>
                  <a:srgbClr val="000000"/>
                </a:solidFill>
              </a:rPr>
            </a:br>
            <a:r>
              <a:rPr lang="ru-RU" sz="3600" b="1" dirty="0" smtClean="0">
                <a:solidFill>
                  <a:srgbClr val="000000"/>
                </a:solidFill>
              </a:rPr>
              <a:t>ТВОРЧЕСКИЙ ОТЧЕТ</a:t>
            </a:r>
            <a:r>
              <a:rPr lang="ru-RU" sz="3600" b="1" dirty="0"/>
              <a:t> 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2700" b="1" dirty="0" smtClean="0"/>
              <a:t>(для специальности «Журналистика (печатные СМИ)»</a:t>
            </a:r>
            <a:r>
              <a:rPr lang="ru-RU" sz="2700" dirty="0"/>
              <a:t/>
            </a:r>
            <a:br>
              <a:rPr lang="ru-RU" sz="2700" dirty="0"/>
            </a:br>
            <a:r>
              <a:rPr lang="ru-RU" b="1" dirty="0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 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852262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576064"/>
          </a:xfrm>
        </p:spPr>
        <p:txBody>
          <a:bodyPr>
            <a:noAutofit/>
          </a:bodyPr>
          <a:lstStyle/>
          <a:p>
            <a:r>
              <a:rPr lang="ru-RU" sz="2400" b="1" dirty="0"/>
              <a:t>РЕГИОНАЛЬНЫЕ СМИ БРЕСТСКОЙ ОБЛАСТИ В НАЦИОНАЛЬНОМ МЕДИАПРОСТРАНСТВЕ: 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b="1" dirty="0"/>
              <a:t>КОММУНИКАТИВНЫЕ ПРАКТИКИ И МЕХАНИЗМЫ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25658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400" dirty="0"/>
              <a:t> </a:t>
            </a:r>
            <a:r>
              <a:rPr lang="ru-RU" sz="2400" dirty="0" smtClean="0"/>
              <a:t>         </a:t>
            </a:r>
            <a:r>
              <a:rPr lang="ru-RU" sz="2400" dirty="0" smtClean="0">
                <a:solidFill>
                  <a:srgbClr val="FF0000"/>
                </a:solidFill>
              </a:rPr>
              <a:t>64</a:t>
            </a:r>
            <a:r>
              <a:rPr lang="x-none" sz="2400" smtClean="0">
                <a:solidFill>
                  <a:srgbClr val="FF0000"/>
                </a:solidFill>
              </a:rPr>
              <a:t> с., </a:t>
            </a:r>
            <a:r>
              <a:rPr lang="ru-RU" sz="2400" dirty="0">
                <a:solidFill>
                  <a:srgbClr val="FF0000"/>
                </a:solidFill>
              </a:rPr>
              <a:t>71 </a:t>
            </a:r>
            <a:r>
              <a:rPr lang="x-none" sz="2400" smtClean="0">
                <a:solidFill>
                  <a:srgbClr val="FF0000"/>
                </a:solidFill>
              </a:rPr>
              <a:t>источник</a:t>
            </a:r>
            <a:r>
              <a:rPr lang="ru-RU" sz="2400" dirty="0" smtClean="0">
                <a:solidFill>
                  <a:srgbClr val="FF0000"/>
                </a:solidFill>
              </a:rPr>
              <a:t>, 2 рис</a:t>
            </a:r>
            <a:r>
              <a:rPr lang="ru-RU" sz="2400" dirty="0" smtClean="0"/>
              <a:t>.</a:t>
            </a:r>
            <a:r>
              <a:rPr lang="x-none" sz="2400" smtClean="0"/>
              <a:t> </a:t>
            </a:r>
            <a:endParaRPr lang="ru-RU" sz="2400" b="1" dirty="0"/>
          </a:p>
          <a:p>
            <a:pPr marL="0" indent="0" algn="just">
              <a:buNone/>
            </a:pPr>
            <a:r>
              <a:rPr lang="ru-RU" sz="2400" dirty="0" smtClean="0"/>
              <a:t>          Ж</a:t>
            </a:r>
            <a:r>
              <a:rPr lang="x-none" sz="2400" smtClean="0"/>
              <a:t>АНР, ЖАНРОВАЯ ТИПОЛОГИЯ, МЕТОД, ЭССЕ, ЭССЕИСТИКА, ЭССЕИЗАЦИЯ, АВТОРСКАЯ СУБЪЕКТИВНОСТЬ, РЕГИОНАЛЬНАЯ ПРЕССА, ПУБЛИЦИСТИКА.</a:t>
            </a:r>
            <a:endParaRPr lang="ru-RU" sz="2400" b="1" dirty="0" smtClean="0"/>
          </a:p>
          <a:p>
            <a:pPr marL="0" indent="0" algn="just">
              <a:buNone/>
            </a:pPr>
            <a:r>
              <a:rPr lang="ru-RU" sz="2400" b="1" dirty="0"/>
              <a:t> </a:t>
            </a:r>
            <a:r>
              <a:rPr lang="ru-RU" sz="2400" b="1" dirty="0" smtClean="0"/>
              <a:t>         </a:t>
            </a:r>
            <a:r>
              <a:rPr lang="ru-RU" sz="2400" b="1" dirty="0" smtClean="0">
                <a:solidFill>
                  <a:srgbClr val="FF0000"/>
                </a:solidFill>
              </a:rPr>
              <a:t>Объект</a:t>
            </a:r>
            <a:r>
              <a:rPr lang="ru-RU" sz="2400" dirty="0" smtClean="0"/>
              <a:t> </a:t>
            </a:r>
            <a:r>
              <a:rPr lang="ru-RU" sz="2400" dirty="0"/>
              <a:t>исследования – региональные печатные и интернет-СМИ Брестской </a:t>
            </a:r>
            <a:r>
              <a:rPr lang="ru-RU" sz="2400" dirty="0" smtClean="0"/>
              <a:t>области</a:t>
            </a:r>
          </a:p>
          <a:p>
            <a:pPr marL="0" indent="0" algn="just">
              <a:buNone/>
            </a:pPr>
            <a:r>
              <a:rPr lang="ru-RU" sz="2400" b="1" dirty="0" smtClean="0"/>
              <a:t>          </a:t>
            </a:r>
            <a:r>
              <a:rPr lang="ru-RU" sz="2400" b="1" dirty="0" smtClean="0">
                <a:solidFill>
                  <a:srgbClr val="FF0000"/>
                </a:solidFill>
              </a:rPr>
              <a:t>Предмет</a:t>
            </a:r>
            <a:r>
              <a:rPr lang="ru-RU" sz="2400" dirty="0" smtClean="0"/>
              <a:t> </a:t>
            </a:r>
            <a:r>
              <a:rPr lang="ru-RU" sz="2400" dirty="0"/>
              <a:t>– коммуникативные практики и механизмы региональных </a:t>
            </a:r>
            <a:r>
              <a:rPr lang="ru-RU" sz="2400" dirty="0" smtClean="0"/>
              <a:t>СМИ.</a:t>
            </a:r>
          </a:p>
          <a:p>
            <a:pPr marL="0" indent="0" algn="just">
              <a:buNone/>
            </a:pPr>
            <a:r>
              <a:rPr lang="ru-RU" sz="2400" b="1" dirty="0" smtClean="0"/>
              <a:t>          </a:t>
            </a:r>
            <a:r>
              <a:rPr lang="ru-RU" sz="2400" b="1" dirty="0" smtClean="0">
                <a:solidFill>
                  <a:srgbClr val="FF0000"/>
                </a:solidFill>
              </a:rPr>
              <a:t>Цель</a:t>
            </a:r>
            <a:r>
              <a:rPr lang="ru-RU" sz="2400" dirty="0" smtClean="0"/>
              <a:t> </a:t>
            </a:r>
            <a:r>
              <a:rPr lang="ru-RU" sz="2400" dirty="0"/>
              <a:t>дипломной работы – определение совокупности коммуникативных практик и механизмов в деятельности региональных печатных и интернет-изданий Брестской области в контексте коммуникативных стратегий национального </a:t>
            </a:r>
            <a:r>
              <a:rPr lang="ru-RU" sz="2400" dirty="0" err="1" smtClean="0"/>
              <a:t>медиапространства</a:t>
            </a:r>
            <a:r>
              <a:rPr lang="ru-RU" sz="2400" dirty="0" smtClean="0"/>
              <a:t>.</a:t>
            </a:r>
          </a:p>
          <a:p>
            <a:pPr marL="0" indent="0" algn="just">
              <a:buNone/>
            </a:pPr>
            <a:r>
              <a:rPr lang="ru-RU" sz="2400" b="1" dirty="0" smtClean="0"/>
              <a:t>          </a:t>
            </a:r>
            <a:r>
              <a:rPr lang="ru-RU" sz="2400" b="1" dirty="0" smtClean="0">
                <a:solidFill>
                  <a:srgbClr val="FF0000"/>
                </a:solidFill>
              </a:rPr>
              <a:t>Методология</a:t>
            </a:r>
            <a:r>
              <a:rPr lang="ru-RU" sz="2400" dirty="0" smtClean="0"/>
              <a:t> </a:t>
            </a:r>
            <a:r>
              <a:rPr lang="ru-RU" sz="2400" dirty="0"/>
              <a:t>исследования сочетает приемы описательно-интерпретационного метода, основанного на непосредственном наблюдении и толковании жанровых явлений, семантико-стилистического анализа текста, контент-анализа.</a:t>
            </a:r>
          </a:p>
          <a:p>
            <a:pPr marL="0" indent="0">
              <a:buNone/>
            </a:pPr>
            <a:endParaRPr lang="ru-RU" sz="1400" b="1" dirty="0"/>
          </a:p>
          <a:p>
            <a:pPr marL="0" indent="0" algn="ctr">
              <a:buNone/>
            </a:pPr>
            <a:endParaRPr lang="ru-RU" sz="1400" dirty="0"/>
          </a:p>
          <a:p>
            <a:pPr marL="0" indent="0" algn="ctr">
              <a:buNone/>
            </a:pP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96182710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576064"/>
          </a:xfrm>
        </p:spPr>
        <p:txBody>
          <a:bodyPr>
            <a:noAutofit/>
          </a:bodyPr>
          <a:lstStyle/>
          <a:p>
            <a:r>
              <a:rPr lang="ru-RU" sz="2400" b="1" dirty="0"/>
              <a:t>РЕГИОНАЛЬНЫЕ СМИ БРЕСТСКОЙ ОБЛАСТИ В НАЦИОНАЛЬНОМ МЕДИАПРОСТРАНСТВЕ: 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b="1" dirty="0"/>
              <a:t>КОММУНИКАТИВНЫЕ ПРАКТИКИ И МЕХАНИЗМЫ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256584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ru-RU" sz="2400" dirty="0"/>
              <a:t> </a:t>
            </a:r>
            <a:r>
              <a:rPr lang="ru-RU" sz="2400" dirty="0" smtClean="0"/>
              <a:t>        </a:t>
            </a:r>
            <a:r>
              <a:rPr lang="ru-RU" sz="2400" b="1" dirty="0" smtClean="0">
                <a:solidFill>
                  <a:srgbClr val="FF0000"/>
                </a:solidFill>
              </a:rPr>
              <a:t>Результаты </a:t>
            </a:r>
            <a:r>
              <a:rPr lang="ru-RU" sz="2400" b="1" dirty="0">
                <a:solidFill>
                  <a:srgbClr val="FF0000"/>
                </a:solidFill>
              </a:rPr>
              <a:t>исследования</a:t>
            </a:r>
            <a:r>
              <a:rPr lang="ru-RU" sz="2400" b="1" dirty="0"/>
              <a:t>: </a:t>
            </a:r>
            <a:r>
              <a:rPr lang="ru-RU" sz="2400" dirty="0"/>
              <a:t>выявлена совокупность коммуникативных практик и механизмов в деятельности региональных печатных и интернет-изданий Брестской области в контексте коммуникативных стратегий национального </a:t>
            </a:r>
            <a:r>
              <a:rPr lang="ru-RU" sz="2400" dirty="0" err="1" smtClean="0"/>
              <a:t>медиапространства</a:t>
            </a:r>
            <a:r>
              <a:rPr lang="ru-RU" sz="2400" dirty="0" smtClean="0"/>
              <a:t>.</a:t>
            </a:r>
          </a:p>
          <a:p>
            <a:pPr marL="0" indent="0" algn="just">
              <a:buNone/>
            </a:pP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        Степень </a:t>
            </a:r>
            <a:r>
              <a:rPr lang="ru-RU" sz="2400" b="1" dirty="0">
                <a:solidFill>
                  <a:srgbClr val="FF0000"/>
                </a:solidFill>
              </a:rPr>
              <a:t>внедрения</a:t>
            </a:r>
            <a:r>
              <a:rPr lang="ru-RU" sz="2400" dirty="0"/>
              <a:t>: результаты научного исследования представлены в виде одной статьи (подготовлена к печати) и трех докладов в сборниках материалов научных конференций. </a:t>
            </a:r>
            <a:endParaRPr lang="ru-RU" sz="2400" dirty="0" smtClean="0"/>
          </a:p>
          <a:p>
            <a:pPr marL="0" indent="0" algn="just">
              <a:buNone/>
            </a:pPr>
            <a:r>
              <a:rPr lang="ru-RU" sz="2400" b="1" dirty="0"/>
              <a:t> </a:t>
            </a:r>
            <a:r>
              <a:rPr lang="ru-RU" sz="2400" b="1" dirty="0" smtClean="0"/>
              <a:t>        </a:t>
            </a:r>
            <a:r>
              <a:rPr lang="ru-RU" sz="2400" b="1" dirty="0" smtClean="0">
                <a:solidFill>
                  <a:srgbClr val="FF0000"/>
                </a:solidFill>
              </a:rPr>
              <a:t>Область </a:t>
            </a:r>
            <a:r>
              <a:rPr lang="ru-RU" sz="2400" b="1" dirty="0">
                <a:solidFill>
                  <a:srgbClr val="FF0000"/>
                </a:solidFill>
              </a:rPr>
              <a:t>применения</a:t>
            </a:r>
            <a:r>
              <a:rPr lang="ru-RU" sz="2400" b="1" dirty="0"/>
              <a:t>.</a:t>
            </a:r>
            <a:r>
              <a:rPr lang="ru-RU" sz="2400" dirty="0"/>
              <a:t> Проведенное исследование может быть использовано студентами во время производственной практики, при написании рефератов, курсовых и дипломных работ, при подготовке к практическим и семинарским занятиям по курсам: «Жанры публицистических текстов», «Периодическая печать Брестской области», «Основы журналистики», «Основы творческого мастерства журналиста», «Выпуск учебной газеты</a:t>
            </a:r>
            <a:r>
              <a:rPr lang="ru-RU" sz="2400" dirty="0" smtClean="0"/>
              <a:t>».</a:t>
            </a:r>
          </a:p>
          <a:p>
            <a:pPr marL="0" indent="0" algn="just">
              <a:buNone/>
            </a:pPr>
            <a:r>
              <a:rPr lang="ru-RU" sz="2400" dirty="0"/>
              <a:t> </a:t>
            </a:r>
            <a:r>
              <a:rPr lang="ru-RU" sz="2400" dirty="0" smtClean="0"/>
              <a:t>        Результаты </a:t>
            </a:r>
            <a:r>
              <a:rPr lang="ru-RU" sz="2400" dirty="0"/>
              <a:t>дипломной работы позволяют получить </a:t>
            </a:r>
            <a:r>
              <a:rPr lang="ru-RU" sz="2400" b="1" dirty="0">
                <a:solidFill>
                  <a:srgbClr val="FF0000"/>
                </a:solidFill>
              </a:rPr>
              <a:t>социальную эффективность</a:t>
            </a:r>
            <a:r>
              <a:rPr lang="ru-RU" sz="2400" dirty="0"/>
              <a:t> от внедрения, состоящую в оптимизации процесса подготовки журналистского текста в контексте современных коммуникативных технологий.</a:t>
            </a:r>
          </a:p>
          <a:p>
            <a:pPr marL="0" indent="0">
              <a:buNone/>
            </a:pPr>
            <a:endParaRPr lang="ru-RU" sz="1400" b="1" dirty="0"/>
          </a:p>
          <a:p>
            <a:pPr marL="0" indent="0" algn="ctr">
              <a:buNone/>
            </a:pPr>
            <a:endParaRPr lang="ru-RU" sz="1400" dirty="0"/>
          </a:p>
          <a:p>
            <a:pPr marL="0" indent="0" algn="ctr">
              <a:buNone/>
            </a:pP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34508504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СОДЕРЖАНИЕ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9330932"/>
              </p:ext>
            </p:extLst>
          </p:nvPr>
        </p:nvGraphicFramePr>
        <p:xfrm>
          <a:off x="323528" y="1052736"/>
          <a:ext cx="8435280" cy="487139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7834216"/>
                <a:gridCol w="601064"/>
              </a:tblGrid>
              <a:tr h="422878">
                <a:tc>
                  <a:txBody>
                    <a:bodyPr/>
                    <a:lstStyle/>
                    <a:p>
                      <a:r>
                        <a:rPr lang="ru-RU" b="0" dirty="0" smtClean="0">
                          <a:latin typeface="Times New Roman" pitchFamily="18" charset="0"/>
                          <a:cs typeface="Times New Roman" pitchFamily="18" charset="0"/>
                        </a:rPr>
                        <a:t>Введение………………………………………………………………………......</a:t>
                      </a:r>
                      <a:endParaRPr lang="ru-RU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22878"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ГЛАВА </a:t>
                      </a:r>
                      <a:r>
                        <a:rPr lang="en-029" dirty="0" smtClean="0"/>
                        <a:t>I</a:t>
                      </a:r>
                      <a:r>
                        <a:rPr lang="ru-RU" dirty="0" smtClean="0"/>
                        <a:t>. 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РЕПОРТАЖ В СИСТЕМЕ МЕТОДОВ И ЖАНРОВ ЖУРНАЛИСТИКИ…………………………………………………………………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</a:tr>
              <a:tr h="422878">
                <a:tc>
                  <a:txBody>
                    <a:bodyPr/>
                    <a:lstStyle/>
                    <a:p>
                      <a:r>
                        <a:rPr lang="ru-RU" dirty="0" smtClean="0"/>
                        <a:t>1.1. 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Современный репортаж: проблемы определения жанра и его типологии.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</a:tr>
              <a:tr h="422878">
                <a:tc>
                  <a:txBody>
                    <a:bodyPr/>
                    <a:lstStyle/>
                    <a:p>
                      <a:r>
                        <a:rPr lang="ru-RU" dirty="0" smtClean="0"/>
                        <a:t>1.2. 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Своеобразие репортажного метода…………………………………………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18</a:t>
                      </a:r>
                      <a:endParaRPr lang="ru-RU" dirty="0"/>
                    </a:p>
                  </a:txBody>
                  <a:tcPr/>
                </a:tc>
              </a:tr>
              <a:tr h="729900">
                <a:tc>
                  <a:txBody>
                    <a:bodyPr/>
                    <a:lstStyle/>
                    <a:p>
                      <a:r>
                        <a:rPr lang="ru-RU" dirty="0" smtClean="0"/>
                        <a:t>ГЛАВА </a:t>
                      </a:r>
                      <a:r>
                        <a:rPr lang="en-029" dirty="0" smtClean="0"/>
                        <a:t>II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 СПЕЦИФИКА ФУНКЦИОНИРОВАНИЯ РЕПОРТАЖА </a:t>
                      </a:r>
                    </a:p>
                    <a:p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 РЕГИОНАЛЬНОЙ ПРЕССЕ БРЕСТЧИНЫ…………………………………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30</a:t>
                      </a:r>
                      <a:endParaRPr lang="ru-RU" dirty="0"/>
                    </a:p>
                  </a:txBody>
                  <a:tcPr/>
                </a:tc>
              </a:tr>
              <a:tr h="5297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2.1.  Репортаж как жанр на страницах областной газеты «Заря»……………..</a:t>
                      </a:r>
                      <a:endParaRPr lang="ru-RU" sz="1600" dirty="0" smtClean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30</a:t>
                      </a:r>
                      <a:endParaRPr lang="ru-RU" dirty="0"/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2.2.  Жанровая парадигма репортажного метода……………………………….</a:t>
                      </a:r>
                      <a:endParaRPr lang="ru-RU" sz="1600" dirty="0" smtClean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40</a:t>
                      </a:r>
                      <a:endParaRPr lang="ru-RU" dirty="0"/>
                    </a:p>
                  </a:txBody>
                  <a:tcPr/>
                </a:tc>
              </a:tr>
              <a:tr h="5120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Заключение………………………………………………………………………..</a:t>
                      </a:r>
                      <a:endParaRPr lang="ru-RU" sz="1600" dirty="0" smtClean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50</a:t>
                      </a:r>
                      <a:endParaRPr lang="ru-RU" dirty="0"/>
                    </a:p>
                  </a:txBody>
                  <a:tcPr/>
                </a:tc>
              </a:tr>
              <a:tr h="422878">
                <a:tc>
                  <a:txBody>
                    <a:bodyPr/>
                    <a:lstStyle/>
                    <a:p>
                      <a:r>
                        <a:rPr lang="ru-RU" dirty="0" smtClean="0"/>
                        <a:t>Список литературы…………………………………………………………………………………………….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55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769132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496944" cy="14401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  <a:t/>
            </a:r>
            <a:br>
              <a:rPr lang="ru-RU" b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</a:br>
            <a:r>
              <a:rPr lang="ru-RU" b="1" dirty="0" smtClean="0">
                <a:latin typeface="Times New Roman"/>
                <a:ea typeface="Calibri"/>
                <a:cs typeface="Times New Roman"/>
              </a:rPr>
              <a:t>ВВЕДЕНИЕ</a:t>
            </a:r>
            <a:r>
              <a:rPr lang="ru-RU" sz="3600" dirty="0" smtClean="0">
                <a:ea typeface="Calibri"/>
                <a:cs typeface="Times New Roman"/>
              </a:rPr>
              <a:t/>
            </a:r>
            <a:br>
              <a:rPr lang="ru-RU" sz="3600" dirty="0" smtClean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836712"/>
            <a:ext cx="9036496" cy="6021288"/>
          </a:xfrm>
        </p:spPr>
        <p:txBody>
          <a:bodyPr>
            <a:normAutofit/>
          </a:bodyPr>
          <a:lstStyle/>
          <a:p>
            <a:pPr marL="3175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Обязательные элементы</a:t>
            </a:r>
          </a:p>
          <a:p>
            <a:pPr marL="346075" algn="just">
              <a:lnSpc>
                <a:spcPct val="115000"/>
              </a:lnSpc>
            </a:pP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Обзор источников по теме</a:t>
            </a:r>
          </a:p>
          <a:p>
            <a:pPr marL="346075" algn="just">
              <a:lnSpc>
                <a:spcPct val="115000"/>
              </a:lnSpc>
            </a:pP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Формулировка актуальности темы</a:t>
            </a:r>
          </a:p>
          <a:p>
            <a:pPr marL="346075" algn="just">
              <a:lnSpc>
                <a:spcPct val="115000"/>
              </a:lnSpc>
            </a:pP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Формулировка научной новизны исследования</a:t>
            </a:r>
          </a:p>
          <a:p>
            <a:pPr marL="346075" algn="just">
              <a:lnSpc>
                <a:spcPct val="115000"/>
              </a:lnSpc>
            </a:pP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Цель и задачи (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задачи –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не более 3!)</a:t>
            </a:r>
          </a:p>
          <a:p>
            <a:pPr marL="346075" algn="just">
              <a:lnSpc>
                <a:spcPct val="115000"/>
              </a:lnSpc>
            </a:pP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Объект и предмет</a:t>
            </a:r>
          </a:p>
          <a:p>
            <a:pPr marL="346075" algn="just">
              <a:lnSpc>
                <a:spcPct val="115000"/>
              </a:lnSpc>
            </a:pP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Эмпирическая база</a:t>
            </a:r>
          </a:p>
          <a:p>
            <a:pPr marL="346075" algn="just">
              <a:lnSpc>
                <a:spcPct val="115000"/>
              </a:lnSpc>
            </a:pP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Методология</a:t>
            </a:r>
          </a:p>
          <a:p>
            <a:pPr marL="346075" algn="just">
              <a:lnSpc>
                <a:spcPct val="115000"/>
              </a:lnSpc>
            </a:pP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Практическая значимость</a:t>
            </a:r>
          </a:p>
          <a:p>
            <a:pPr marL="346075" algn="just">
              <a:lnSpc>
                <a:spcPct val="115000"/>
              </a:lnSpc>
            </a:pP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Степень внедрения (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публикации, доклады, акты внедрения</a:t>
            </a: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)</a:t>
            </a:r>
          </a:p>
          <a:p>
            <a:pPr marL="346075" algn="just">
              <a:lnSpc>
                <a:spcPct val="115000"/>
              </a:lnSpc>
            </a:pP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Структура работы</a:t>
            </a:r>
            <a:endParaRPr lang="ru-RU" sz="24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637890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496944" cy="14401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  <a:t/>
            </a:r>
            <a:br>
              <a:rPr lang="ru-RU" b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</a:br>
            <a:r>
              <a:rPr lang="ru-RU" b="1" dirty="0">
                <a:solidFill>
                  <a:srgbClr val="FF0000"/>
                </a:solidFill>
              </a:rPr>
              <a:t>ТРЕБОВАНИЯ К ОФОРМЛЕНИЮ </a:t>
            </a: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sz="3600" dirty="0" smtClean="0">
                <a:solidFill>
                  <a:srgbClr val="FF0000"/>
                </a:solidFill>
                <a:ea typeface="Calibri"/>
                <a:cs typeface="Times New Roman"/>
              </a:rPr>
              <a:t/>
            </a:r>
            <a:br>
              <a:rPr lang="ru-RU" sz="3600" dirty="0" smtClean="0">
                <a:solidFill>
                  <a:srgbClr val="FF0000"/>
                </a:solidFill>
                <a:ea typeface="Calibri"/>
                <a:cs typeface="Times New Roman"/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476672"/>
            <a:ext cx="9036496" cy="6381328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Поля</a:t>
            </a:r>
            <a:r>
              <a:rPr lang="ru-RU" sz="2800" dirty="0"/>
              <a:t>: верхнее и нижнее – 2 см, левое – 3 см, правое – 1 см. </a:t>
            </a:r>
          </a:p>
          <a:p>
            <a:r>
              <a:rPr lang="ru-RU" sz="2800" b="1" dirty="0" smtClean="0"/>
              <a:t>Названия </a:t>
            </a:r>
            <a:r>
              <a:rPr lang="ru-RU" sz="2800" b="1" dirty="0"/>
              <a:t>частей </a:t>
            </a:r>
            <a:r>
              <a:rPr lang="ru-RU" sz="2800" dirty="0"/>
              <a:t>(СОДЕРЖАНИЕ, ВВЕДЕНИЕ, ГЛАВА </a:t>
            </a:r>
            <a:r>
              <a:rPr lang="en-029" sz="2800" dirty="0" smtClean="0"/>
              <a:t>I</a:t>
            </a:r>
            <a:r>
              <a:rPr lang="ru-RU" sz="2800" dirty="0" smtClean="0"/>
              <a:t>…, </a:t>
            </a:r>
            <a:r>
              <a:rPr lang="ru-RU" sz="2800" dirty="0"/>
              <a:t>ЗАКЛЮЧЕНИЕ, СПИСОК ЛИТЕРАТУРЫ) печатаются </a:t>
            </a:r>
            <a:r>
              <a:rPr lang="ru-RU" sz="2800" b="1" dirty="0">
                <a:solidFill>
                  <a:srgbClr val="FF0000"/>
                </a:solidFill>
              </a:rPr>
              <a:t>по центру полужирным шрифтом прописными </a:t>
            </a:r>
            <a:r>
              <a:rPr lang="ru-RU" sz="2800" b="1" dirty="0" smtClean="0">
                <a:solidFill>
                  <a:srgbClr val="FF0000"/>
                </a:solidFill>
              </a:rPr>
              <a:t>буквами</a:t>
            </a:r>
            <a:r>
              <a:rPr lang="ru-RU" sz="2800" dirty="0" smtClean="0"/>
              <a:t>.</a:t>
            </a:r>
          </a:p>
          <a:p>
            <a:r>
              <a:rPr lang="ru-RU" sz="2800" b="1" dirty="0" smtClean="0"/>
              <a:t>Каждая </a:t>
            </a:r>
            <a:r>
              <a:rPr lang="ru-RU" sz="2800" b="1" dirty="0"/>
              <a:t>часть </a:t>
            </a:r>
            <a:r>
              <a:rPr lang="ru-RU" sz="2800" dirty="0"/>
              <a:t>начинается </a:t>
            </a:r>
            <a:r>
              <a:rPr lang="ru-RU" sz="2800" b="1" dirty="0"/>
              <a:t>с новой </a:t>
            </a:r>
            <a:r>
              <a:rPr lang="ru-RU" sz="2800" dirty="0" smtClean="0"/>
              <a:t>страницы.</a:t>
            </a:r>
          </a:p>
          <a:p>
            <a:r>
              <a:rPr lang="ru-RU" sz="2800" b="1" dirty="0" smtClean="0"/>
              <a:t>Параграфы</a:t>
            </a:r>
            <a:r>
              <a:rPr lang="ru-RU" sz="2800" dirty="0" smtClean="0"/>
              <a:t> через пустую строку от текста </a:t>
            </a:r>
            <a:r>
              <a:rPr lang="ru-RU" sz="2800" b="1" dirty="0" smtClean="0">
                <a:solidFill>
                  <a:srgbClr val="FF0000"/>
                </a:solidFill>
              </a:rPr>
              <a:t>с абзацного отступа</a:t>
            </a:r>
            <a:r>
              <a:rPr lang="ru-RU" sz="2800" dirty="0" smtClean="0">
                <a:solidFill>
                  <a:srgbClr val="FF0000"/>
                </a:solidFill>
              </a:rPr>
              <a:t>.</a:t>
            </a:r>
            <a:endParaRPr lang="ru-RU" sz="2800" dirty="0">
              <a:solidFill>
                <a:srgbClr val="FF0000"/>
              </a:solidFill>
            </a:endParaRPr>
          </a:p>
          <a:p>
            <a:r>
              <a:rPr lang="ru-RU" sz="2800" dirty="0" smtClean="0"/>
              <a:t>Чистая </a:t>
            </a:r>
            <a:r>
              <a:rPr lang="ru-RU" sz="2800" dirty="0"/>
              <a:t>строка после заголовков.</a:t>
            </a:r>
          </a:p>
          <a:p>
            <a:r>
              <a:rPr lang="ru-RU" sz="2800" dirty="0" smtClean="0"/>
              <a:t>Междустрочный интервал - </a:t>
            </a:r>
            <a:r>
              <a:rPr lang="ru-RU" sz="2800" b="1" dirty="0"/>
              <a:t>точно</a:t>
            </a:r>
            <a:r>
              <a:rPr lang="ru-RU" sz="2800" dirty="0"/>
              <a:t> </a:t>
            </a:r>
            <a:r>
              <a:rPr lang="ru-RU" sz="2800" b="1" dirty="0"/>
              <a:t>18 п</a:t>
            </a:r>
            <a:r>
              <a:rPr lang="ru-RU" sz="2800" dirty="0"/>
              <a:t>т.</a:t>
            </a:r>
          </a:p>
          <a:p>
            <a:r>
              <a:rPr lang="ru-RU" sz="2800" dirty="0" smtClean="0"/>
              <a:t>Абзацный </a:t>
            </a:r>
            <a:r>
              <a:rPr lang="ru-RU" sz="2800" dirty="0"/>
              <a:t>отступ в основном тексте </a:t>
            </a:r>
            <a:r>
              <a:rPr lang="ru-RU" sz="2800" b="1" dirty="0"/>
              <a:t>1,25</a:t>
            </a:r>
            <a:r>
              <a:rPr lang="ru-RU" sz="2800" dirty="0"/>
              <a:t> (в том числе в списке литературы</a:t>
            </a:r>
            <a:r>
              <a:rPr lang="ru-RU" sz="2800" dirty="0" smtClean="0"/>
              <a:t>).</a:t>
            </a:r>
          </a:p>
          <a:p>
            <a:r>
              <a:rPr lang="ru-RU" sz="2800" b="1" dirty="0" smtClean="0"/>
              <a:t>Ссылки</a:t>
            </a:r>
            <a:r>
              <a:rPr lang="ru-RU" sz="2800" dirty="0" smtClean="0"/>
              <a:t> - [4, с. 5] – строчные.</a:t>
            </a:r>
            <a:endParaRPr lang="ru-RU" sz="2800" dirty="0"/>
          </a:p>
          <a:p>
            <a:pPr marL="3175" indent="0" algn="ctr">
              <a:lnSpc>
                <a:spcPct val="115000"/>
              </a:lnSpc>
              <a:spcAft>
                <a:spcPts val="0"/>
              </a:spcAft>
              <a:buNone/>
            </a:pPr>
            <a:endParaRPr lang="ru-RU" sz="24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54361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496944" cy="14401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  <a:t/>
            </a:r>
            <a:br>
              <a:rPr lang="ru-RU" b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</a:br>
            <a:r>
              <a:rPr lang="ru-RU" b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  <a:t/>
            </a:r>
            <a:br>
              <a:rPr lang="ru-RU" b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</a:br>
            <a:r>
              <a:rPr lang="ru-RU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</a:br>
            <a:r>
              <a:rPr lang="ru-RU" b="1" dirty="0" smtClean="0"/>
              <a:t>ТРЕБОВАНИЯ </a:t>
            </a:r>
            <a:r>
              <a:rPr lang="ru-RU" b="1" dirty="0"/>
              <a:t>К ОФОРМЛЕНИЮ </a:t>
            </a:r>
            <a:r>
              <a:rPr lang="ru-RU" dirty="0"/>
              <a:t/>
            </a:r>
            <a:br>
              <a:rPr lang="ru-RU" dirty="0"/>
            </a:br>
            <a:r>
              <a:rPr lang="ru-RU" sz="3600" dirty="0" smtClean="0">
                <a:ea typeface="Calibri"/>
                <a:cs typeface="Times New Roman"/>
              </a:rPr>
              <a:t/>
            </a:r>
            <a:br>
              <a:rPr lang="ru-RU" sz="3600" dirty="0" smtClean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412776"/>
            <a:ext cx="9036496" cy="5445224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/>
              <a:t>Шрифт </a:t>
            </a:r>
            <a:r>
              <a:rPr lang="ru-RU" sz="2800" b="1" dirty="0" err="1"/>
              <a:t>Times</a:t>
            </a:r>
            <a:r>
              <a:rPr lang="ru-RU" sz="2800" b="1" dirty="0"/>
              <a:t> </a:t>
            </a:r>
            <a:r>
              <a:rPr lang="ru-RU" sz="2800" b="1" dirty="0" err="1"/>
              <a:t>New</a:t>
            </a:r>
            <a:r>
              <a:rPr lang="ru-RU" sz="2800" b="1" dirty="0"/>
              <a:t> </a:t>
            </a:r>
            <a:r>
              <a:rPr lang="ru-RU" sz="2800" b="1" dirty="0" err="1"/>
              <a:t>Roman</a:t>
            </a:r>
            <a:r>
              <a:rPr lang="ru-RU" sz="2800" b="1" dirty="0"/>
              <a:t>, кегль 14</a:t>
            </a:r>
            <a:r>
              <a:rPr lang="ru-RU" sz="2800" dirty="0"/>
              <a:t>. </a:t>
            </a:r>
          </a:p>
          <a:p>
            <a:r>
              <a:rPr lang="ru-RU" sz="2800" dirty="0"/>
              <a:t>Форматирование «По ширине».</a:t>
            </a:r>
          </a:p>
          <a:p>
            <a:r>
              <a:rPr lang="ru-RU" sz="2800" dirty="0"/>
              <a:t>Номера страниц по центру внизу страницы, начиная </a:t>
            </a:r>
            <a:r>
              <a:rPr lang="ru-RU" sz="2800" b="1" dirty="0" smtClean="0"/>
              <a:t>со 2-й</a:t>
            </a:r>
            <a:r>
              <a:rPr lang="ru-RU" sz="2800" dirty="0" smtClean="0"/>
              <a:t> </a:t>
            </a:r>
            <a:r>
              <a:rPr lang="ru-RU" sz="2800" dirty="0"/>
              <a:t>(</a:t>
            </a:r>
            <a:r>
              <a:rPr lang="ru-RU" sz="2800" dirty="0" smtClean="0"/>
              <a:t>первая страница – </a:t>
            </a:r>
            <a:r>
              <a:rPr lang="ru-RU" sz="2800" dirty="0"/>
              <a:t>титульный лист).</a:t>
            </a:r>
          </a:p>
          <a:p>
            <a:r>
              <a:rPr lang="ru-RU" sz="2800" dirty="0"/>
              <a:t>Список литературы оформляется в алфавитном порядке по стандартам библиографической записи. </a:t>
            </a:r>
            <a:r>
              <a:rPr lang="ru-RU" sz="2800" b="1" dirty="0"/>
              <a:t>«Мн.» вместо «Минск» не допускается. Тире и «с.» не могут переноситься на следующую строку</a:t>
            </a:r>
            <a:r>
              <a:rPr lang="ru-RU" sz="2800" dirty="0" smtClean="0"/>
              <a:t>.</a:t>
            </a:r>
          </a:p>
          <a:p>
            <a:r>
              <a:rPr lang="ru-RU" sz="2800" dirty="0" smtClean="0"/>
              <a:t>Объем работы – </a:t>
            </a:r>
            <a:r>
              <a:rPr lang="ru-RU" sz="2800" b="1" dirty="0" smtClean="0">
                <a:solidFill>
                  <a:srgbClr val="FF0000"/>
                </a:solidFill>
              </a:rPr>
              <a:t>более 50 страниц.</a:t>
            </a:r>
          </a:p>
          <a:p>
            <a:r>
              <a:rPr lang="ru-RU" sz="2800" dirty="0" smtClean="0"/>
              <a:t>В </a:t>
            </a:r>
            <a:r>
              <a:rPr lang="ru-RU" sz="2800" dirty="0" smtClean="0">
                <a:solidFill>
                  <a:srgbClr val="FF0000"/>
                </a:solidFill>
              </a:rPr>
              <a:t>ПРИЛОЖЕНИИ</a:t>
            </a:r>
            <a:r>
              <a:rPr lang="ru-RU" sz="2800" dirty="0" smtClean="0"/>
              <a:t> могут быть размещены АВТОРСКИЕ публикации по теме, самостоятельно сделанные графики, диаграммы, каталоги.</a:t>
            </a:r>
          </a:p>
          <a:p>
            <a:r>
              <a:rPr lang="ru-RU" sz="2800" dirty="0" smtClean="0"/>
              <a:t>Ссылка на Приложение в тексте работы </a:t>
            </a:r>
            <a:r>
              <a:rPr lang="ru-RU" sz="2800" dirty="0" smtClean="0">
                <a:solidFill>
                  <a:srgbClr val="FF0000"/>
                </a:solidFill>
              </a:rPr>
              <a:t>ОБЯЗАТЕЛЬНА</a:t>
            </a:r>
            <a:r>
              <a:rPr lang="ru-RU" sz="2800" dirty="0" smtClean="0"/>
              <a:t>!</a:t>
            </a:r>
            <a:endParaRPr lang="ru-RU" sz="2800" dirty="0"/>
          </a:p>
          <a:p>
            <a:pPr marL="3175" indent="0" algn="ctr">
              <a:lnSpc>
                <a:spcPct val="115000"/>
              </a:lnSpc>
              <a:spcAft>
                <a:spcPts val="0"/>
              </a:spcAft>
              <a:buNone/>
            </a:pPr>
            <a:endParaRPr lang="ru-RU" sz="24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172407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496944" cy="14401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  <a:t/>
            </a:r>
            <a:br>
              <a:rPr lang="ru-RU" b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</a:br>
            <a:r>
              <a:rPr lang="ru-RU" b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  <a:t/>
            </a:r>
            <a:br>
              <a:rPr lang="ru-RU" b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</a:br>
            <a:r>
              <a:rPr lang="ru-RU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</a:br>
            <a:r>
              <a:rPr lang="ru-RU" b="1" dirty="0" smtClean="0"/>
              <a:t>Рисунки</a:t>
            </a:r>
            <a:r>
              <a:rPr lang="ru-RU" dirty="0"/>
              <a:t/>
            </a:r>
            <a:br>
              <a:rPr lang="ru-RU" dirty="0"/>
            </a:br>
            <a:r>
              <a:rPr lang="ru-RU" sz="3600" dirty="0" smtClean="0">
                <a:ea typeface="Calibri"/>
                <a:cs typeface="Times New Roman"/>
              </a:rPr>
              <a:t/>
            </a:r>
            <a:br>
              <a:rPr lang="ru-RU" sz="3600" dirty="0" smtClean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412776"/>
            <a:ext cx="9036496" cy="5445224"/>
          </a:xfrm>
        </p:spPr>
        <p:txBody>
          <a:bodyPr>
            <a:normAutofit/>
          </a:bodyPr>
          <a:lstStyle/>
          <a:p>
            <a:pPr marL="3175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Помещаются после текста с указанием на них. Обязательно подписываются. Образец:</a:t>
            </a:r>
          </a:p>
          <a:p>
            <a:pPr marL="0" indent="0">
              <a:buNone/>
            </a:pPr>
            <a:r>
              <a:rPr lang="ru-RU" sz="2400" dirty="0"/>
              <a:t>Таким образом, репортажный метод </a:t>
            </a:r>
            <a:r>
              <a:rPr lang="ru-RU" sz="2400" dirty="0" smtClean="0"/>
              <a:t>включает обязательное </a:t>
            </a:r>
            <a:r>
              <a:rPr lang="ru-RU" sz="2400" dirty="0"/>
              <a:t>присутствие репортера на месте событий, допускает косвенное или прямое участие корреспондента в них (рис. 1).</a:t>
            </a:r>
          </a:p>
          <a:p>
            <a:pPr marL="0" indent="0">
              <a:buNone/>
            </a:pPr>
            <a:r>
              <a:rPr lang="ru-RU" sz="2400" dirty="0" smtClean="0"/>
              <a:t> </a:t>
            </a:r>
          </a:p>
          <a:p>
            <a:pPr marL="0" indent="0">
              <a:buNone/>
            </a:pPr>
            <a:r>
              <a:rPr lang="ru-RU" sz="2400" i="1" dirty="0" smtClean="0"/>
              <a:t> </a:t>
            </a:r>
            <a:endParaRPr lang="ru-RU" sz="2400" dirty="0" smtClean="0"/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sz="2400" dirty="0"/>
          </a:p>
          <a:p>
            <a:pPr marL="0" indent="0" algn="ctr">
              <a:buNone/>
            </a:pPr>
            <a:endParaRPr lang="ru-RU" sz="2400" dirty="0" smtClean="0"/>
          </a:p>
          <a:p>
            <a:pPr marL="0" indent="0" algn="ctr">
              <a:buNone/>
            </a:pPr>
            <a:endParaRPr lang="ru-RU" sz="2400" dirty="0"/>
          </a:p>
          <a:p>
            <a:pPr marL="0" indent="0" algn="ctr">
              <a:buNone/>
            </a:pPr>
            <a:r>
              <a:rPr lang="ru-RU" sz="2400" dirty="0" smtClean="0"/>
              <a:t>Рисунок </a:t>
            </a:r>
            <a:r>
              <a:rPr lang="ru-RU" sz="2400" dirty="0"/>
              <a:t>1 ‒ Репортаж как синтез методов</a:t>
            </a:r>
          </a:p>
          <a:p>
            <a:pPr marL="3175" indent="0" algn="just">
              <a:lnSpc>
                <a:spcPct val="115000"/>
              </a:lnSpc>
              <a:spcAft>
                <a:spcPts val="0"/>
              </a:spcAft>
              <a:buNone/>
            </a:pPr>
            <a:endParaRPr lang="ru-RU" sz="24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717032"/>
            <a:ext cx="6768752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93434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404664"/>
            <a:ext cx="9036496" cy="583264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/>
              <a:t>ЗАКЛЮЧЕНИЕ</a:t>
            </a:r>
          </a:p>
          <a:p>
            <a:pPr marL="0" indent="0" algn="just">
              <a:buNone/>
            </a:pPr>
            <a:r>
              <a:rPr lang="ru-RU" dirty="0" smtClean="0"/>
              <a:t>Четкие, последовательные ответы на задачи, поставленные во введении.</a:t>
            </a:r>
          </a:p>
          <a:p>
            <a:pPr marL="0" indent="0" algn="just">
              <a:buNone/>
            </a:pPr>
            <a:r>
              <a:rPr lang="ru-RU" dirty="0" smtClean="0"/>
              <a:t>Объем – 1-2 страницы.</a:t>
            </a:r>
          </a:p>
          <a:p>
            <a:pPr marL="0" indent="0" algn="just">
              <a:buNone/>
            </a:pPr>
            <a:r>
              <a:rPr lang="ru-RU" dirty="0" smtClean="0"/>
              <a:t>Не допускается цитирование в заключении: это ваши выводы.</a:t>
            </a:r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dirty="0">
                <a:solidFill>
                  <a:srgbClr val="FF0000"/>
                </a:solidFill>
              </a:rPr>
              <a:t>Р</a:t>
            </a:r>
            <a:r>
              <a:rPr lang="ru-RU" dirty="0" smtClean="0">
                <a:solidFill>
                  <a:srgbClr val="FF0000"/>
                </a:solidFill>
              </a:rPr>
              <a:t>абота распечатывается и переплетается в папку «Дипломная работа»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024061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404664"/>
            <a:ext cx="9036496" cy="583264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b="1" dirty="0"/>
          </a:p>
          <a:p>
            <a:pPr marL="0" indent="0" algn="ctr">
              <a:buNone/>
            </a:pPr>
            <a:endParaRPr lang="ru-RU" b="1" dirty="0" smtClean="0"/>
          </a:p>
          <a:p>
            <a:pPr marL="0" indent="0" algn="ctr">
              <a:buNone/>
            </a:pPr>
            <a:endParaRPr lang="ru-RU" b="1" dirty="0"/>
          </a:p>
          <a:p>
            <a:pPr marL="0" indent="0" algn="ctr">
              <a:buNone/>
            </a:pPr>
            <a:endParaRPr lang="ru-RU" b="1" dirty="0" smtClean="0"/>
          </a:p>
          <a:p>
            <a:pPr marL="0" indent="0" algn="ctr">
              <a:buNone/>
            </a:pPr>
            <a:r>
              <a:rPr lang="ru-RU" b="1" dirty="0" smtClean="0"/>
              <a:t>ТВОРЧЕСКИЙ ОТЧЕТ</a:t>
            </a:r>
          </a:p>
          <a:p>
            <a:pPr marL="0" indent="0" algn="ctr">
              <a:buNone/>
            </a:pPr>
            <a:r>
              <a:rPr lang="ru-RU" b="1" dirty="0" smtClean="0"/>
              <a:t>(3-й вопрос в экзаменационных билетах)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FF0000"/>
                </a:solidFill>
              </a:rPr>
              <a:t>д</a:t>
            </a:r>
            <a:r>
              <a:rPr lang="ru-RU" b="1" dirty="0" smtClean="0">
                <a:solidFill>
                  <a:srgbClr val="FF0000"/>
                </a:solidFill>
              </a:rPr>
              <a:t>ля специальности «Журналистика (печатные СМИ)»</a:t>
            </a:r>
          </a:p>
        </p:txBody>
      </p:sp>
    </p:spTree>
    <p:extLst>
      <p:ext uri="{BB962C8B-B14F-4D97-AF65-F5344CB8AC3E}">
        <p14:creationId xmlns:p14="http://schemas.microsoft.com/office/powerpoint/2010/main" val="203984510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Структура творческого отчета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Титульный лист</a:t>
            </a:r>
          </a:p>
          <a:p>
            <a:r>
              <a:rPr lang="ru-RU" dirty="0" smtClean="0"/>
              <a:t>Содержание</a:t>
            </a:r>
          </a:p>
          <a:p>
            <a:r>
              <a:rPr lang="ru-RU" dirty="0" err="1" smtClean="0"/>
              <a:t>Самопрезентация</a:t>
            </a:r>
            <a:r>
              <a:rPr lang="ru-RU" dirty="0" smtClean="0"/>
              <a:t> (резюме) – 2-3 страницы.</a:t>
            </a:r>
          </a:p>
          <a:p>
            <a:r>
              <a:rPr lang="ru-RU" dirty="0" smtClean="0"/>
              <a:t>Список опубликованных работ (оформление по ГОСТу с указанием жанровой принадлежности)</a:t>
            </a:r>
          </a:p>
          <a:p>
            <a:r>
              <a:rPr lang="ru-RU" dirty="0" smtClean="0"/>
              <a:t>Оценки за практику</a:t>
            </a:r>
          </a:p>
          <a:p>
            <a:r>
              <a:rPr lang="ru-RU" dirty="0" smtClean="0"/>
              <a:t>Отзывы из редакций (с подписью и печатью)</a:t>
            </a:r>
          </a:p>
          <a:p>
            <a:r>
              <a:rPr lang="ru-RU" dirty="0" smtClean="0"/>
              <a:t>Все публикации (оригиналы или копии. </a:t>
            </a:r>
            <a:r>
              <a:rPr lang="ru-RU" dirty="0" smtClean="0">
                <a:solidFill>
                  <a:srgbClr val="FF0000"/>
                </a:solidFill>
              </a:rPr>
              <a:t>Копии обязательно заверяются!</a:t>
            </a:r>
            <a:r>
              <a:rPr lang="ru-RU" dirty="0" smtClean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22926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440160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Правила </a:t>
            </a:r>
            <a:r>
              <a:rPr lang="ru-RU" sz="2000" b="1" dirty="0"/>
              <a:t>проведения аттестации</a:t>
            </a:r>
            <a:br>
              <a:rPr lang="ru-RU" sz="2000" b="1" dirty="0"/>
            </a:br>
            <a:r>
              <a:rPr lang="ru-RU" sz="2000" b="1" dirty="0"/>
              <a:t>студентов, курсантов, слушателей при освоении</a:t>
            </a:r>
            <a:br>
              <a:rPr lang="ru-RU" sz="2000" b="1" dirty="0"/>
            </a:br>
            <a:r>
              <a:rPr lang="ru-RU" sz="2000" b="1" dirty="0"/>
              <a:t>содержания образовательных программ высшего</a:t>
            </a:r>
            <a:br>
              <a:rPr lang="ru-RU" sz="2000" b="1" dirty="0"/>
            </a:br>
            <a:r>
              <a:rPr lang="ru-RU" sz="2000" b="1" dirty="0" smtClean="0"/>
              <a:t>образования (выдержки)</a:t>
            </a:r>
            <a:br>
              <a:rPr lang="ru-RU" sz="2000" b="1" dirty="0" smtClean="0"/>
            </a:b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61. </a:t>
            </a:r>
            <a:r>
              <a:rPr lang="ru-RU" dirty="0" smtClean="0"/>
              <a:t>Дипломная работа является </a:t>
            </a:r>
            <a:r>
              <a:rPr lang="ru-RU" b="1" dirty="0" smtClean="0"/>
              <a:t>квалификационной</a:t>
            </a:r>
            <a:r>
              <a:rPr lang="ru-RU" dirty="0" smtClean="0"/>
              <a:t> работой </a:t>
            </a:r>
            <a:r>
              <a:rPr lang="ru-RU" dirty="0"/>
              <a:t>обучающегося, по уровню выполнения и результатам </a:t>
            </a:r>
            <a:r>
              <a:rPr lang="ru-RU" dirty="0" smtClean="0"/>
              <a:t>защиты которой </a:t>
            </a:r>
            <a:r>
              <a:rPr lang="ru-RU" dirty="0"/>
              <a:t>ГЭК делает заключение о </a:t>
            </a:r>
            <a:r>
              <a:rPr lang="ru-RU" b="1" dirty="0"/>
              <a:t>возможности</a:t>
            </a:r>
            <a:r>
              <a:rPr lang="ru-RU" dirty="0"/>
              <a:t> присвоения </a:t>
            </a:r>
            <a:r>
              <a:rPr lang="ru-RU" dirty="0" smtClean="0"/>
              <a:t>обучающемуся, осваивающему </a:t>
            </a:r>
            <a:r>
              <a:rPr lang="ru-RU" dirty="0"/>
              <a:t>содержание образовательной программы </a:t>
            </a:r>
            <a:r>
              <a:rPr lang="ru-RU" dirty="0" smtClean="0"/>
              <a:t>высшего образования </a:t>
            </a:r>
            <a:r>
              <a:rPr lang="ru-RU" dirty="0"/>
              <a:t>I ступени, </a:t>
            </a:r>
            <a:r>
              <a:rPr lang="ru-RU" b="1" dirty="0"/>
              <a:t>соответствующей квалификации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9709824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ТИТУЛЬНЫЙ ЛИСТ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616624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1400" dirty="0" smtClean="0"/>
              <a:t>Учреждение образования</a:t>
            </a:r>
          </a:p>
          <a:p>
            <a:pPr marL="0" indent="0" algn="ctr">
              <a:buNone/>
            </a:pPr>
            <a:r>
              <a:rPr lang="ru-RU" sz="1400" dirty="0" smtClean="0"/>
              <a:t>«Брестский государственный университет имени А.С. Пушкина»</a:t>
            </a:r>
          </a:p>
          <a:p>
            <a:pPr marL="0" indent="0" algn="ctr">
              <a:buNone/>
            </a:pPr>
            <a:endParaRPr lang="ru-RU" sz="1400" dirty="0"/>
          </a:p>
          <a:p>
            <a:pPr marL="0" indent="0" algn="ctr">
              <a:buNone/>
            </a:pPr>
            <a:r>
              <a:rPr lang="ru-RU" sz="1400" dirty="0" smtClean="0"/>
              <a:t>Кафедра русской литературы и журналистики</a:t>
            </a:r>
          </a:p>
          <a:p>
            <a:pPr marL="0" indent="0" algn="ctr">
              <a:buNone/>
            </a:pPr>
            <a:endParaRPr lang="ru-RU" sz="1400" dirty="0" smtClean="0"/>
          </a:p>
          <a:p>
            <a:pPr marL="0" indent="0" algn="r">
              <a:spcBef>
                <a:spcPts val="0"/>
              </a:spcBef>
              <a:buNone/>
            </a:pPr>
            <a:r>
              <a:rPr lang="ru-RU" sz="1400" dirty="0" smtClean="0"/>
              <a:t>Допускается </a:t>
            </a:r>
            <a:r>
              <a:rPr lang="ru-RU" sz="1400" dirty="0"/>
              <a:t>к защите </a:t>
            </a:r>
          </a:p>
          <a:p>
            <a:pPr marL="0" indent="0" algn="r">
              <a:spcBef>
                <a:spcPts val="0"/>
              </a:spcBef>
              <a:buNone/>
            </a:pPr>
            <a:r>
              <a:rPr lang="ru-RU" sz="1400" dirty="0"/>
              <a:t>Заведующий кафедрой</a:t>
            </a:r>
          </a:p>
          <a:p>
            <a:pPr marL="0" indent="0" algn="r">
              <a:spcBef>
                <a:spcPts val="0"/>
              </a:spcBef>
              <a:buNone/>
            </a:pPr>
            <a:r>
              <a:rPr lang="ru-RU" sz="1400" dirty="0" smtClean="0"/>
              <a:t>_________________________</a:t>
            </a:r>
            <a:endParaRPr lang="ru-RU" sz="1400" dirty="0"/>
          </a:p>
          <a:p>
            <a:pPr marL="0" indent="0" algn="r">
              <a:spcBef>
                <a:spcPts val="0"/>
              </a:spcBef>
              <a:buNone/>
            </a:pPr>
            <a:r>
              <a:rPr lang="ru-RU" sz="1400" dirty="0"/>
              <a:t> </a:t>
            </a:r>
            <a:r>
              <a:rPr lang="ru-RU" sz="1400" dirty="0" smtClean="0"/>
              <a:t>«__»_______________2019 </a:t>
            </a:r>
            <a:r>
              <a:rPr lang="ru-RU" sz="1400" dirty="0"/>
              <a:t>г. </a:t>
            </a:r>
            <a:endParaRPr lang="ru-RU" sz="1400" dirty="0" smtClean="0"/>
          </a:p>
          <a:p>
            <a:pPr marL="0" indent="0" algn="r">
              <a:buNone/>
            </a:pPr>
            <a:endParaRPr lang="ru-RU" sz="1400" dirty="0"/>
          </a:p>
          <a:p>
            <a:pPr marL="0" indent="0" algn="ctr">
              <a:buNone/>
            </a:pPr>
            <a:r>
              <a:rPr lang="be-BY" sz="1400" dirty="0"/>
              <a:t>ТВОРЧЕСКИЙ ОТЧЕТ</a:t>
            </a:r>
            <a:endParaRPr lang="ru-RU" sz="1400" dirty="0"/>
          </a:p>
          <a:p>
            <a:pPr marL="0" indent="0" algn="ctr">
              <a:buNone/>
            </a:pPr>
            <a:r>
              <a:rPr lang="be-BY" sz="1400" b="1" dirty="0" smtClean="0"/>
              <a:t>(материалы </a:t>
            </a:r>
            <a:r>
              <a:rPr lang="be-BY" sz="1400" b="1" dirty="0"/>
              <a:t>практик за период </a:t>
            </a:r>
            <a:endParaRPr lang="ru-RU" sz="1400" dirty="0"/>
          </a:p>
          <a:p>
            <a:pPr marL="0" indent="0" algn="ctr">
              <a:buNone/>
            </a:pPr>
            <a:r>
              <a:rPr lang="be-BY" sz="1400" b="1" dirty="0"/>
              <a:t>с сентября </a:t>
            </a:r>
            <a:r>
              <a:rPr lang="be-BY" sz="1400" b="1" dirty="0" smtClean="0"/>
              <a:t>2013 </a:t>
            </a:r>
            <a:r>
              <a:rPr lang="be-BY" sz="1400" b="1" dirty="0"/>
              <a:t>по </a:t>
            </a:r>
            <a:r>
              <a:rPr lang="ru-RU" sz="1400" b="1" dirty="0"/>
              <a:t>июнь </a:t>
            </a:r>
            <a:r>
              <a:rPr lang="be-BY" sz="1400" b="1" dirty="0" smtClean="0"/>
              <a:t>2019 </a:t>
            </a:r>
            <a:r>
              <a:rPr lang="be-BY" sz="1400" b="1" dirty="0"/>
              <a:t>гг.)</a:t>
            </a:r>
            <a:endParaRPr lang="ru-RU" sz="1400" dirty="0"/>
          </a:p>
          <a:p>
            <a:pPr marL="0" indent="0" algn="ctr">
              <a:buNone/>
            </a:pPr>
            <a:endParaRPr lang="ru-RU" sz="1400" dirty="0"/>
          </a:p>
          <a:p>
            <a:pPr marL="0" indent="0">
              <a:buNone/>
            </a:pPr>
            <a:r>
              <a:rPr lang="ru-RU" sz="1400" dirty="0" smtClean="0"/>
              <a:t>					студентки </a:t>
            </a:r>
            <a:r>
              <a:rPr lang="en-029" sz="1400" dirty="0" smtClean="0"/>
              <a:t>I</a:t>
            </a:r>
            <a:r>
              <a:rPr lang="ru-RU" sz="1400" dirty="0" smtClean="0"/>
              <a:t>V </a:t>
            </a:r>
            <a:r>
              <a:rPr lang="ru-RU" sz="1400" dirty="0"/>
              <a:t>курса </a:t>
            </a:r>
          </a:p>
          <a:p>
            <a:pPr marL="0" indent="0">
              <a:buNone/>
            </a:pPr>
            <a:r>
              <a:rPr lang="ru-RU" sz="1400" dirty="0" smtClean="0"/>
              <a:t>					филологического </a:t>
            </a:r>
            <a:r>
              <a:rPr lang="ru-RU" sz="1400" dirty="0"/>
              <a:t>факультета</a:t>
            </a:r>
          </a:p>
          <a:p>
            <a:pPr marL="0" indent="0">
              <a:buNone/>
            </a:pPr>
            <a:r>
              <a:rPr lang="ru-RU" sz="1400" dirty="0" smtClean="0"/>
              <a:t>					специальности </a:t>
            </a:r>
            <a:r>
              <a:rPr lang="ru-RU" sz="1400" dirty="0"/>
              <a:t>«Журналистика (печатные </a:t>
            </a:r>
            <a:r>
              <a:rPr lang="ru-RU" sz="1400" dirty="0" smtClean="0"/>
              <a:t>					СМИ</a:t>
            </a:r>
            <a:r>
              <a:rPr lang="ru-RU" sz="1400" dirty="0"/>
              <a:t>)»</a:t>
            </a:r>
          </a:p>
          <a:p>
            <a:pPr marL="0" indent="0">
              <a:buNone/>
            </a:pPr>
            <a:r>
              <a:rPr lang="ru-RU" sz="1400" dirty="0" smtClean="0"/>
              <a:t>					</a:t>
            </a:r>
            <a:r>
              <a:rPr lang="ru-RU" sz="1400" dirty="0" err="1" smtClean="0"/>
              <a:t>Балюк</a:t>
            </a:r>
            <a:r>
              <a:rPr lang="ru-RU" sz="1400" dirty="0" smtClean="0"/>
              <a:t> </a:t>
            </a:r>
            <a:r>
              <a:rPr lang="ru-RU" sz="1400" dirty="0"/>
              <a:t>Марии Николаевны</a:t>
            </a:r>
          </a:p>
          <a:p>
            <a:pPr marL="0" indent="0">
              <a:buNone/>
            </a:pPr>
            <a:r>
              <a:rPr lang="ru-RU" sz="1400" dirty="0"/>
              <a:t> </a:t>
            </a:r>
          </a:p>
          <a:p>
            <a:pPr marL="0" indent="0">
              <a:buNone/>
            </a:pPr>
            <a:r>
              <a:rPr lang="ru-RU" sz="1400" dirty="0" smtClean="0"/>
              <a:t>					</a:t>
            </a:r>
            <a:r>
              <a:rPr lang="ru-RU" sz="1400" dirty="0"/>
              <a:t>Р</a:t>
            </a:r>
            <a:r>
              <a:rPr lang="ru-RU" sz="1400" dirty="0" smtClean="0"/>
              <a:t>уководитель </a:t>
            </a:r>
            <a:r>
              <a:rPr lang="ru-RU" sz="1400" dirty="0"/>
              <a:t>– </a:t>
            </a:r>
          </a:p>
          <a:p>
            <a:pPr marL="0" indent="0">
              <a:buNone/>
            </a:pPr>
            <a:r>
              <a:rPr lang="ru-RU" sz="1400" dirty="0" smtClean="0"/>
              <a:t>					кандидат </a:t>
            </a:r>
            <a:r>
              <a:rPr lang="ru-RU" sz="1400" dirty="0"/>
              <a:t>филологических наук, </a:t>
            </a:r>
          </a:p>
          <a:p>
            <a:pPr marL="0" indent="0">
              <a:buNone/>
            </a:pPr>
            <a:r>
              <a:rPr lang="ru-RU" sz="1400" dirty="0" smtClean="0"/>
              <a:t>					доцент </a:t>
            </a:r>
            <a:r>
              <a:rPr lang="ru-RU" sz="1400" dirty="0" err="1"/>
              <a:t>Скибицкая</a:t>
            </a:r>
            <a:r>
              <a:rPr lang="ru-RU" sz="1400" dirty="0"/>
              <a:t> Л.В. </a:t>
            </a:r>
          </a:p>
          <a:p>
            <a:pPr marL="0" indent="0">
              <a:buNone/>
            </a:pPr>
            <a:r>
              <a:rPr lang="ru-RU" sz="1400" dirty="0"/>
              <a:t> </a:t>
            </a:r>
          </a:p>
          <a:p>
            <a:pPr marL="0" indent="0">
              <a:buNone/>
            </a:pPr>
            <a:r>
              <a:rPr lang="ru-RU" sz="1400" dirty="0" smtClean="0"/>
              <a:t>					</a:t>
            </a:r>
          </a:p>
          <a:p>
            <a:pPr marL="0" indent="0" algn="ctr">
              <a:buNone/>
            </a:pPr>
            <a:r>
              <a:rPr lang="ru-RU" sz="1400" dirty="0" smtClean="0"/>
              <a:t>Брест 2019</a:t>
            </a:r>
            <a:endParaRPr lang="ru-RU" sz="1400" dirty="0"/>
          </a:p>
          <a:p>
            <a:pPr marL="0" indent="0" algn="ctr">
              <a:buNone/>
            </a:pPr>
            <a:endParaRPr lang="ru-RU" sz="1400" dirty="0"/>
          </a:p>
          <a:p>
            <a:pPr marL="0" indent="0" algn="ctr">
              <a:buNone/>
            </a:pP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05107279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СОДЕРЖАНИЕ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04415556"/>
              </p:ext>
            </p:extLst>
          </p:nvPr>
        </p:nvGraphicFramePr>
        <p:xfrm>
          <a:off x="457200" y="1600200"/>
          <a:ext cx="8229600" cy="222504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7571184"/>
                <a:gridCol w="65841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b="0" dirty="0" smtClean="0"/>
                        <a:t>1. </a:t>
                      </a:r>
                      <a:r>
                        <a:rPr lang="ru-RU" b="0" dirty="0" err="1" smtClean="0"/>
                        <a:t>Самопрезентация</a:t>
                      </a:r>
                      <a:r>
                        <a:rPr lang="ru-RU" b="0" dirty="0" smtClean="0"/>
                        <a:t> (резюме)………………………………………………………………………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3</a:t>
                      </a:r>
                      <a:endParaRPr lang="ru-RU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2. Список</a:t>
                      </a:r>
                      <a:r>
                        <a:rPr lang="ru-RU" baseline="0" dirty="0" smtClean="0"/>
                        <a:t> опубликованных работ…………………………………………………………………….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3. Отзывы (характеристики) из редакций……………………………………………………….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11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4. Оценки за практику………………………………………………………………………………………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12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5. Приложение. Авторские</a:t>
                      </a:r>
                      <a:r>
                        <a:rPr lang="ru-RU" baseline="0" dirty="0" smtClean="0"/>
                        <a:t> публикации…………………………………………………………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13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883947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Самопрезентация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Свободное (но логичное!) повествование о себе как выпускнике (что ожидалось – что получилось).</a:t>
            </a:r>
          </a:p>
          <a:p>
            <a:r>
              <a:rPr lang="ru-RU" dirty="0" smtClean="0"/>
              <a:t>Презентация себя как специалиста.</a:t>
            </a:r>
          </a:p>
          <a:p>
            <a:r>
              <a:rPr lang="ru-RU" dirty="0" smtClean="0"/>
              <a:t>Можно в форме резюме.</a:t>
            </a:r>
          </a:p>
        </p:txBody>
      </p:sp>
    </p:spTree>
    <p:extLst>
      <p:ext uri="{BB962C8B-B14F-4D97-AF65-F5344CB8AC3E}">
        <p14:creationId xmlns:p14="http://schemas.microsoft.com/office/powerpoint/2010/main" val="1111826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Список опубликованных работ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ctr">
              <a:buNone/>
            </a:pPr>
            <a:r>
              <a:rPr lang="ru-RU" dirty="0" smtClean="0"/>
              <a:t>2011</a:t>
            </a:r>
          </a:p>
          <a:p>
            <a:pPr lvl="0"/>
            <a:r>
              <a:rPr lang="ru-RU" dirty="0" smtClean="0"/>
              <a:t>Да </a:t>
            </a:r>
            <a:r>
              <a:rPr lang="ru-RU" dirty="0" err="1"/>
              <a:t>цябе</a:t>
            </a:r>
            <a:r>
              <a:rPr lang="ru-RU" dirty="0"/>
              <a:t> </a:t>
            </a:r>
            <a:r>
              <a:rPr lang="ru-RU" dirty="0" err="1"/>
              <a:t>прылятаю</a:t>
            </a:r>
            <a:r>
              <a:rPr lang="ru-RU" dirty="0"/>
              <a:t>, </a:t>
            </a:r>
            <a:r>
              <a:rPr lang="ru-RU" dirty="0" err="1"/>
              <a:t>Белавежская</a:t>
            </a:r>
            <a:r>
              <a:rPr lang="ru-RU" dirty="0"/>
              <a:t> </a:t>
            </a:r>
            <a:r>
              <a:rPr lang="ru-RU" dirty="0" err="1"/>
              <a:t>пушча</a:t>
            </a:r>
            <a:r>
              <a:rPr lang="ru-RU" dirty="0"/>
              <a:t> // </a:t>
            </a:r>
            <a:r>
              <a:rPr lang="ru-RU" dirty="0" err="1"/>
              <a:t>Навiны</a:t>
            </a:r>
            <a:r>
              <a:rPr lang="ru-RU" dirty="0"/>
              <a:t> </a:t>
            </a:r>
            <a:r>
              <a:rPr lang="ru-RU" dirty="0" err="1"/>
              <a:t>Камянеччыны</a:t>
            </a:r>
            <a:r>
              <a:rPr lang="ru-RU" dirty="0"/>
              <a:t>. – 30.04.2011. Жанр – </a:t>
            </a:r>
            <a:r>
              <a:rPr lang="ru-RU" dirty="0" smtClean="0"/>
              <a:t>зарисовка.</a:t>
            </a:r>
            <a:endParaRPr lang="ru-RU" dirty="0"/>
          </a:p>
          <a:p>
            <a:pPr lvl="0"/>
            <a:r>
              <a:rPr lang="ru-RU" dirty="0"/>
              <a:t>Есть ещё места // Вечерний Брест. – 07.09.2011. Жанр – </a:t>
            </a:r>
            <a:r>
              <a:rPr lang="ru-RU" dirty="0" smtClean="0"/>
              <a:t>путевой очерк.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688714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Отзывы (характеристики) из редакций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3705275"/>
          </a:xfrm>
        </p:spPr>
        <p:txBody>
          <a:bodyPr/>
          <a:lstStyle/>
          <a:p>
            <a:r>
              <a:rPr lang="ru-RU" dirty="0" smtClean="0"/>
              <a:t>Приложить копии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931788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Оценки за практику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dirty="0"/>
              <a:t>Вид практики ‒ </a:t>
            </a:r>
            <a:r>
              <a:rPr lang="ru-RU" dirty="0" smtClean="0"/>
              <a:t> СМИ (название)</a:t>
            </a:r>
            <a:r>
              <a:rPr lang="be-BY" dirty="0" smtClean="0"/>
              <a:t> </a:t>
            </a:r>
            <a:r>
              <a:rPr lang="be-BY" dirty="0"/>
              <a:t>– </a:t>
            </a:r>
            <a:r>
              <a:rPr lang="ru-RU" dirty="0" smtClean="0"/>
              <a:t>курс </a:t>
            </a:r>
            <a:r>
              <a:rPr lang="ru-RU" dirty="0"/>
              <a:t>– </a:t>
            </a:r>
            <a:r>
              <a:rPr lang="ru-RU" dirty="0" smtClean="0"/>
              <a:t>оценка (руководитель </a:t>
            </a:r>
            <a:r>
              <a:rPr lang="ru-RU" dirty="0"/>
              <a:t>– </a:t>
            </a:r>
            <a:r>
              <a:rPr lang="ru-RU" dirty="0" smtClean="0"/>
              <a:t>)</a:t>
            </a:r>
            <a:r>
              <a:rPr lang="be-BY" dirty="0"/>
              <a:t>.</a:t>
            </a:r>
            <a:endParaRPr lang="ru-RU" dirty="0"/>
          </a:p>
          <a:p>
            <a:pPr marL="0" lv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Например: </a:t>
            </a:r>
          </a:p>
          <a:p>
            <a:pPr marL="0" lvl="0" indent="0">
              <a:buNone/>
            </a:pPr>
            <a:r>
              <a:rPr lang="ru-RU" dirty="0" smtClean="0"/>
              <a:t>Региональная </a:t>
            </a:r>
            <a:r>
              <a:rPr lang="ru-RU" dirty="0"/>
              <a:t>практика – ІІІ курс – </a:t>
            </a:r>
            <a:r>
              <a:rPr lang="be-BY" dirty="0" smtClean="0"/>
              <a:t>«Заря» </a:t>
            </a:r>
            <a:r>
              <a:rPr lang="ru-RU" dirty="0"/>
              <a:t>– </a:t>
            </a:r>
            <a:endParaRPr lang="ru-RU" dirty="0" smtClean="0"/>
          </a:p>
          <a:p>
            <a:pPr marL="0" lvl="0" indent="0">
              <a:buNone/>
            </a:pPr>
            <a:r>
              <a:rPr lang="ru-RU" dirty="0" smtClean="0"/>
              <a:t>9 </a:t>
            </a:r>
            <a:r>
              <a:rPr lang="ru-RU" dirty="0"/>
              <a:t>баллов (руководитель – </a:t>
            </a:r>
            <a:r>
              <a:rPr lang="ru-RU" dirty="0" err="1"/>
              <a:t>Смаль</a:t>
            </a:r>
            <a:r>
              <a:rPr lang="ru-RU" dirty="0"/>
              <a:t> В.Н.)</a:t>
            </a:r>
            <a:r>
              <a:rPr lang="be-BY" dirty="0"/>
              <a:t>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106076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Приложение 1. Авторские публикации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Приложить оригиналы или копии.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Копии (интернет-публикаций в том числе) должны быть заверены подписью и печатью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pPr marL="0" indent="0" algn="just">
              <a:buNone/>
            </a:pPr>
            <a:r>
              <a:rPr lang="ru-RU" b="1" dirty="0">
                <a:solidFill>
                  <a:srgbClr val="FF0000"/>
                </a:solidFill>
              </a:rPr>
              <a:t>ОФОРМЛЯЕМ ТВОРЧЕСКИЙ ОТЧЕТ В ПРОЗРАЧНУЮ ПАПКУ-СКОРОСШИВАТЕЛЬ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682023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Сроки!!!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Полностью оформленный творческий отчет </a:t>
            </a:r>
            <a:r>
              <a:rPr lang="ru-RU" dirty="0"/>
              <a:t>сдать заведующему кафедрой </a:t>
            </a:r>
            <a:r>
              <a:rPr lang="ru-RU" dirty="0" smtClean="0">
                <a:solidFill>
                  <a:srgbClr val="FF0000"/>
                </a:solidFill>
              </a:rPr>
              <a:t>до</a:t>
            </a:r>
            <a:r>
              <a:rPr lang="ru-RU" dirty="0" smtClean="0"/>
              <a:t> </a:t>
            </a:r>
            <a:r>
              <a:rPr lang="ru-RU" dirty="0">
                <a:solidFill>
                  <a:srgbClr val="FF0000"/>
                </a:solidFill>
              </a:rPr>
              <a:t>1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FF0000"/>
                </a:solidFill>
              </a:rPr>
              <a:t>июня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365672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b="1" dirty="0" smtClean="0">
                <a:solidFill>
                  <a:srgbClr val="C00000"/>
                </a:solidFill>
              </a:rPr>
              <a:t>Спасибо </a:t>
            </a:r>
          </a:p>
          <a:p>
            <a:pPr marL="0" indent="0" algn="ctr">
              <a:buNone/>
            </a:pPr>
            <a:r>
              <a:rPr lang="ru-RU" sz="6600" b="1" dirty="0" smtClean="0">
                <a:solidFill>
                  <a:srgbClr val="C00000"/>
                </a:solidFill>
              </a:rPr>
              <a:t>за внимание!</a:t>
            </a:r>
            <a:endParaRPr lang="ru-RU" sz="6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331659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432048"/>
          </a:xfrm>
        </p:spPr>
        <p:txBody>
          <a:bodyPr>
            <a:noAutofit/>
          </a:bodyPr>
          <a:lstStyle/>
          <a:p>
            <a:r>
              <a:rPr lang="ru-RU" sz="2800" b="1" dirty="0"/>
              <a:t>Правила аттестации (выдержки)</a:t>
            </a:r>
            <a:r>
              <a:rPr lang="ru-RU" sz="2800" b="1" i="1" dirty="0"/>
              <a:t/>
            </a:r>
            <a:br>
              <a:rPr lang="ru-RU" sz="2800" b="1" i="1" dirty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smtClean="0"/>
              <a:t>П. 61 К </a:t>
            </a:r>
            <a:r>
              <a:rPr lang="ru-RU" dirty="0"/>
              <a:t>защите </a:t>
            </a:r>
            <a:r>
              <a:rPr lang="ru-RU" dirty="0" smtClean="0"/>
              <a:t>дипломной работы </a:t>
            </a:r>
            <a:r>
              <a:rPr lang="ru-RU" b="1" dirty="0" smtClean="0"/>
              <a:t>допускаются</a:t>
            </a:r>
            <a:r>
              <a:rPr lang="ru-RU" dirty="0" smtClean="0"/>
              <a:t> обучающиеся </a:t>
            </a:r>
            <a:r>
              <a:rPr lang="ru-RU" dirty="0"/>
              <a:t>при освоении содержания образовательных </a:t>
            </a:r>
            <a:r>
              <a:rPr lang="ru-RU" dirty="0" smtClean="0"/>
              <a:t>программ высшего </a:t>
            </a:r>
            <a:r>
              <a:rPr lang="ru-RU" dirty="0"/>
              <a:t>образования I ступени, </a:t>
            </a:r>
            <a:r>
              <a:rPr lang="ru-RU" b="1" dirty="0"/>
              <a:t>полностью</a:t>
            </a:r>
            <a:r>
              <a:rPr lang="ru-RU" dirty="0"/>
              <a:t> выполнившие учебные </a:t>
            </a:r>
            <a:r>
              <a:rPr lang="ru-RU" dirty="0" smtClean="0"/>
              <a:t>планы, учебные </a:t>
            </a:r>
            <a:r>
              <a:rPr lang="ru-RU" dirty="0"/>
              <a:t>программы, программы практики (в том числе </a:t>
            </a:r>
            <a:r>
              <a:rPr lang="ru-RU" dirty="0" smtClean="0"/>
              <a:t>преддипломной практики</a:t>
            </a:r>
            <a:r>
              <a:rPr lang="ru-RU" dirty="0"/>
              <a:t>), сдавшие государственные экзамены, </a:t>
            </a:r>
            <a:r>
              <a:rPr lang="ru-RU" b="1" dirty="0"/>
              <a:t>выполнившие в </a:t>
            </a:r>
            <a:r>
              <a:rPr lang="ru-RU" b="1" dirty="0" smtClean="0"/>
              <a:t>полном объеме </a:t>
            </a:r>
            <a:r>
              <a:rPr lang="ru-RU" b="1" dirty="0"/>
              <a:t>задание на </a:t>
            </a:r>
            <a:r>
              <a:rPr lang="ru-RU" b="1" dirty="0" smtClean="0"/>
              <a:t>дипломную работу</a:t>
            </a:r>
            <a:r>
              <a:rPr lang="ru-RU" dirty="0" smtClean="0"/>
              <a:t>.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Допуск к защите дипломной работы </a:t>
            </a:r>
            <a:r>
              <a:rPr lang="ru-RU" b="1" dirty="0">
                <a:solidFill>
                  <a:srgbClr val="FF0000"/>
                </a:solidFill>
              </a:rPr>
              <a:t>осуществляется </a:t>
            </a:r>
            <a:r>
              <a:rPr lang="ru-RU" b="1" dirty="0" smtClean="0">
                <a:solidFill>
                  <a:srgbClr val="FF0000"/>
                </a:solidFill>
              </a:rPr>
              <a:t>в соответствии </a:t>
            </a:r>
            <a:r>
              <a:rPr lang="ru-RU" b="1" dirty="0">
                <a:solidFill>
                  <a:srgbClr val="FF0000"/>
                </a:solidFill>
              </a:rPr>
              <a:t>с пунктом 67 настоящих Правил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1322742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432048"/>
          </a:xfrm>
        </p:spPr>
        <p:txBody>
          <a:bodyPr>
            <a:noAutofit/>
          </a:bodyPr>
          <a:lstStyle/>
          <a:p>
            <a:r>
              <a:rPr lang="ru-RU" sz="2800" b="1" dirty="0"/>
              <a:t>Правила аттестации (выдержки)</a:t>
            </a:r>
            <a:r>
              <a:rPr lang="ru-RU" sz="2800" b="1" i="1" dirty="0"/>
              <a:t/>
            </a:r>
            <a:br>
              <a:rPr lang="ru-RU" sz="2800" b="1" i="1" dirty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67. Дипломный проект (дипломная работа) и отзыв руководителя </a:t>
            </a:r>
            <a:r>
              <a:rPr lang="ru-RU" dirty="0" smtClean="0"/>
              <a:t>на дипломный </a:t>
            </a:r>
            <a:r>
              <a:rPr lang="ru-RU" dirty="0"/>
              <a:t>проект (дипломную работу) </a:t>
            </a:r>
            <a:r>
              <a:rPr lang="ru-RU" b="1" dirty="0">
                <a:solidFill>
                  <a:srgbClr val="FF0000"/>
                </a:solidFill>
              </a:rPr>
              <a:t>не позднее чем за две недели </a:t>
            </a:r>
            <a:r>
              <a:rPr lang="ru-RU" b="1" dirty="0" smtClean="0">
                <a:solidFill>
                  <a:srgbClr val="FF0000"/>
                </a:solidFill>
              </a:rPr>
              <a:t>до защиты </a:t>
            </a:r>
            <a:r>
              <a:rPr lang="ru-RU" b="1" dirty="0">
                <a:solidFill>
                  <a:srgbClr val="FF0000"/>
                </a:solidFill>
              </a:rPr>
              <a:t>дипломного проекта </a:t>
            </a:r>
            <a:r>
              <a:rPr lang="ru-RU" dirty="0"/>
              <a:t>(дипломной работы) </a:t>
            </a:r>
            <a:r>
              <a:rPr lang="ru-RU" dirty="0" smtClean="0"/>
              <a:t>представляются </a:t>
            </a:r>
            <a:r>
              <a:rPr lang="ru-RU" b="1" dirty="0" smtClean="0"/>
              <a:t>заведующему </a:t>
            </a:r>
            <a:r>
              <a:rPr lang="ru-RU" b="1" dirty="0"/>
              <a:t>выпускающей </a:t>
            </a:r>
            <a:r>
              <a:rPr lang="ru-RU" b="1" dirty="0" smtClean="0"/>
              <a:t>кафедрой</a:t>
            </a:r>
            <a:r>
              <a:rPr lang="ru-RU" dirty="0" smtClean="0"/>
              <a:t>, который решает </a:t>
            </a:r>
            <a:r>
              <a:rPr lang="ru-RU" dirty="0"/>
              <a:t>вопрос о </a:t>
            </a:r>
            <a:r>
              <a:rPr lang="ru-RU" b="1" dirty="0"/>
              <a:t>возможности </a:t>
            </a:r>
            <a:r>
              <a:rPr lang="ru-RU" dirty="0"/>
              <a:t>допуска обучающегося к защите </a:t>
            </a:r>
            <a:r>
              <a:rPr lang="ru-RU" dirty="0" smtClean="0"/>
              <a:t>дипломного проекта </a:t>
            </a:r>
            <a:r>
              <a:rPr lang="ru-RU" dirty="0"/>
              <a:t>(дипломной работы).</a:t>
            </a:r>
          </a:p>
        </p:txBody>
      </p:sp>
    </p:spTree>
    <p:extLst>
      <p:ext uri="{BB962C8B-B14F-4D97-AF65-F5344CB8AC3E}">
        <p14:creationId xmlns:p14="http://schemas.microsoft.com/office/powerpoint/2010/main" val="260377220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432048"/>
          </a:xfrm>
        </p:spPr>
        <p:txBody>
          <a:bodyPr>
            <a:noAutofit/>
          </a:bodyPr>
          <a:lstStyle/>
          <a:p>
            <a:r>
              <a:rPr lang="ru-RU" sz="2800" b="1" dirty="0"/>
              <a:t>Правила аттестации (выдержки)</a:t>
            </a:r>
            <a:r>
              <a:rPr lang="ru-RU" sz="2800" b="1" i="1" dirty="0"/>
              <a:t/>
            </a:r>
            <a:br>
              <a:rPr lang="ru-RU" sz="2800" b="1" i="1" dirty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67. </a:t>
            </a:r>
            <a:r>
              <a:rPr lang="ru-RU" dirty="0" smtClean="0"/>
              <a:t>Если заведующий кафедрой установил несоответствие дипломной работы требованиям (либо об этом заявил научный руководитель), то </a:t>
            </a:r>
            <a:r>
              <a:rPr lang="ru-RU" b="1" dirty="0" smtClean="0"/>
              <a:t>кафедра рассматривает вопрос о возможности допуска дипломной работы к защите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889187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653136"/>
            <a:ext cx="8229600" cy="1143000"/>
          </a:xfrm>
        </p:spPr>
        <p:txBody>
          <a:bodyPr/>
          <a:lstStyle/>
          <a:p>
            <a:r>
              <a:rPr lang="ru-RU" b="1" dirty="0" smtClean="0"/>
              <a:t>20 </a:t>
            </a:r>
            <a:r>
              <a:rPr lang="ru-RU" b="1" dirty="0" smtClean="0"/>
              <a:t>мая 2019 г.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60648"/>
            <a:ext cx="7662564" cy="4044131"/>
          </a:xfrm>
        </p:spPr>
      </p:pic>
    </p:spTree>
    <p:extLst>
      <p:ext uri="{BB962C8B-B14F-4D97-AF65-F5344CB8AC3E}">
        <p14:creationId xmlns:p14="http://schemas.microsoft.com/office/powerpoint/2010/main" val="288609593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СТРУКТУРА дипломной работы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Титульный лист (</a:t>
            </a:r>
            <a:r>
              <a:rPr lang="ru-RU" dirty="0" smtClean="0">
                <a:solidFill>
                  <a:srgbClr val="FF0000"/>
                </a:solidFill>
              </a:rPr>
              <a:t>нет номера</a:t>
            </a:r>
            <a:r>
              <a:rPr lang="ru-RU" dirty="0" smtClean="0"/>
              <a:t>)</a:t>
            </a:r>
          </a:p>
          <a:p>
            <a:r>
              <a:rPr lang="ru-RU" dirty="0" smtClean="0"/>
              <a:t>Задание к дипломной работе (</a:t>
            </a:r>
            <a:r>
              <a:rPr lang="ru-RU" dirty="0" smtClean="0">
                <a:solidFill>
                  <a:srgbClr val="FF0000"/>
                </a:solidFill>
              </a:rPr>
              <a:t>подшить, не нумеровать</a:t>
            </a:r>
            <a:r>
              <a:rPr lang="ru-RU" dirty="0" smtClean="0"/>
              <a:t>)</a:t>
            </a:r>
          </a:p>
          <a:p>
            <a:r>
              <a:rPr lang="ru-RU" dirty="0"/>
              <a:t>Реферат </a:t>
            </a:r>
            <a:r>
              <a:rPr lang="ru-RU" dirty="0" smtClean="0"/>
              <a:t>(</a:t>
            </a:r>
            <a:r>
              <a:rPr lang="ru-RU" dirty="0" smtClean="0">
                <a:solidFill>
                  <a:srgbClr val="FF0000"/>
                </a:solidFill>
              </a:rPr>
              <a:t>номер страницы – 2, объем </a:t>
            </a:r>
            <a:r>
              <a:rPr lang="ru-RU" dirty="0" smtClean="0"/>
              <a:t>- </a:t>
            </a:r>
            <a:r>
              <a:rPr lang="ru-RU" b="1" dirty="0" smtClean="0">
                <a:solidFill>
                  <a:srgbClr val="FF0000"/>
                </a:solidFill>
              </a:rPr>
              <a:t>1 </a:t>
            </a:r>
            <a:r>
              <a:rPr lang="ru-RU" dirty="0">
                <a:solidFill>
                  <a:srgbClr val="FF0000"/>
                </a:solidFill>
              </a:rPr>
              <a:t>стр</a:t>
            </a:r>
            <a:r>
              <a:rPr lang="ru-RU" dirty="0"/>
              <a:t>.)</a:t>
            </a:r>
          </a:p>
          <a:p>
            <a:r>
              <a:rPr lang="ru-RU" dirty="0" smtClean="0"/>
              <a:t>Содержание</a:t>
            </a:r>
          </a:p>
          <a:p>
            <a:r>
              <a:rPr lang="ru-RU" dirty="0"/>
              <a:t>П</a:t>
            </a:r>
            <a:r>
              <a:rPr lang="ru-RU" dirty="0" smtClean="0"/>
              <a:t>еречень </a:t>
            </a:r>
            <a:r>
              <a:rPr lang="ru-RU" dirty="0"/>
              <a:t>условных обозначений, символов и </a:t>
            </a:r>
            <a:r>
              <a:rPr lang="ru-RU" dirty="0" smtClean="0"/>
              <a:t>терминов (</a:t>
            </a:r>
            <a:r>
              <a:rPr lang="ru-RU" dirty="0" smtClean="0">
                <a:solidFill>
                  <a:srgbClr val="FF0000"/>
                </a:solidFill>
              </a:rPr>
              <a:t>если необходимо</a:t>
            </a:r>
            <a:r>
              <a:rPr lang="ru-RU" dirty="0" smtClean="0"/>
              <a:t>)</a:t>
            </a:r>
          </a:p>
          <a:p>
            <a:r>
              <a:rPr lang="ru-RU" dirty="0" smtClean="0"/>
              <a:t>Введение (</a:t>
            </a:r>
            <a:r>
              <a:rPr lang="ru-RU" dirty="0" smtClean="0">
                <a:solidFill>
                  <a:srgbClr val="FF0000"/>
                </a:solidFill>
              </a:rPr>
              <a:t>2-3 стр</a:t>
            </a:r>
            <a:r>
              <a:rPr lang="ru-RU" dirty="0" smtClean="0"/>
              <a:t>.)</a:t>
            </a:r>
          </a:p>
          <a:p>
            <a:r>
              <a:rPr lang="ru-RU" dirty="0" smtClean="0"/>
              <a:t>Основная часть (</a:t>
            </a:r>
            <a:r>
              <a:rPr lang="ru-RU" dirty="0" smtClean="0">
                <a:solidFill>
                  <a:srgbClr val="FF0000"/>
                </a:solidFill>
              </a:rPr>
              <a:t>сочетание </a:t>
            </a:r>
            <a:r>
              <a:rPr lang="ru-RU" dirty="0">
                <a:solidFill>
                  <a:srgbClr val="FF0000"/>
                </a:solidFill>
              </a:rPr>
              <a:t>«Основная часть» не пишется, указываются названия глав и </a:t>
            </a:r>
            <a:r>
              <a:rPr lang="ru-RU" dirty="0" smtClean="0">
                <a:solidFill>
                  <a:srgbClr val="FF0000"/>
                </a:solidFill>
              </a:rPr>
              <a:t>параграфов</a:t>
            </a:r>
            <a:r>
              <a:rPr lang="ru-RU" dirty="0" smtClean="0"/>
              <a:t>)</a:t>
            </a:r>
          </a:p>
          <a:p>
            <a:r>
              <a:rPr lang="ru-RU" dirty="0" smtClean="0"/>
              <a:t>Заключение (</a:t>
            </a:r>
            <a:r>
              <a:rPr lang="ru-RU" dirty="0" smtClean="0">
                <a:solidFill>
                  <a:srgbClr val="FF0000"/>
                </a:solidFill>
              </a:rPr>
              <a:t>1-2 стр</a:t>
            </a:r>
            <a:r>
              <a:rPr lang="ru-RU" dirty="0" smtClean="0"/>
              <a:t>.)</a:t>
            </a:r>
          </a:p>
          <a:p>
            <a:r>
              <a:rPr lang="ru-RU" dirty="0" smtClean="0"/>
              <a:t>Список литературы</a:t>
            </a:r>
          </a:p>
          <a:p>
            <a:r>
              <a:rPr lang="ru-RU" dirty="0" smtClean="0"/>
              <a:t>Приложение(я) </a:t>
            </a:r>
            <a:r>
              <a:rPr lang="ru-RU" dirty="0" smtClean="0">
                <a:solidFill>
                  <a:srgbClr val="FF0000"/>
                </a:solidFill>
              </a:rPr>
              <a:t>(если есть</a:t>
            </a:r>
            <a:r>
              <a:rPr lang="ru-RU" dirty="0" smtClean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725922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ТИТУЛЬНЫЙ ЛИСТ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616624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1400" dirty="0" smtClean="0"/>
              <a:t>Учреждение образования</a:t>
            </a:r>
          </a:p>
          <a:p>
            <a:pPr marL="0" indent="0" algn="ctr">
              <a:buNone/>
            </a:pPr>
            <a:r>
              <a:rPr lang="ru-RU" sz="1400" dirty="0" smtClean="0"/>
              <a:t>«Брестский государственный университет имени А.С. Пушкина»</a:t>
            </a:r>
          </a:p>
          <a:p>
            <a:pPr marL="0" indent="0" algn="ctr">
              <a:buNone/>
            </a:pPr>
            <a:endParaRPr lang="ru-RU" sz="1400" dirty="0"/>
          </a:p>
          <a:p>
            <a:pPr marL="0" indent="0" algn="ctr">
              <a:buNone/>
            </a:pPr>
            <a:r>
              <a:rPr lang="ru-RU" sz="1400" dirty="0" smtClean="0"/>
              <a:t>Кафедра русской литературы и журналистики</a:t>
            </a:r>
          </a:p>
          <a:p>
            <a:pPr marL="0" indent="0" algn="ctr">
              <a:buNone/>
            </a:pPr>
            <a:endParaRPr lang="ru-RU" sz="1400" dirty="0" smtClean="0"/>
          </a:p>
          <a:p>
            <a:pPr marL="0" indent="0" algn="r">
              <a:spcBef>
                <a:spcPts val="0"/>
              </a:spcBef>
              <a:buNone/>
            </a:pPr>
            <a:r>
              <a:rPr lang="ru-RU" sz="1400" dirty="0"/>
              <a:t>Дипломная работа допущена к защите </a:t>
            </a:r>
          </a:p>
          <a:p>
            <a:pPr marL="0" indent="0" algn="r">
              <a:spcBef>
                <a:spcPts val="0"/>
              </a:spcBef>
              <a:buNone/>
            </a:pPr>
            <a:r>
              <a:rPr lang="ru-RU" sz="1400" dirty="0"/>
              <a:t>Заведующий кафедрой</a:t>
            </a:r>
          </a:p>
          <a:p>
            <a:pPr marL="0" indent="0" algn="r">
              <a:spcBef>
                <a:spcPts val="0"/>
              </a:spcBef>
              <a:buNone/>
            </a:pPr>
            <a:r>
              <a:rPr lang="ru-RU" sz="1400" dirty="0" smtClean="0"/>
              <a:t>_________________________</a:t>
            </a:r>
            <a:endParaRPr lang="ru-RU" sz="1400" dirty="0"/>
          </a:p>
          <a:p>
            <a:pPr marL="0" indent="0" algn="r">
              <a:spcBef>
                <a:spcPts val="0"/>
              </a:spcBef>
              <a:buNone/>
            </a:pPr>
            <a:r>
              <a:rPr lang="ru-RU" sz="1400" dirty="0"/>
              <a:t> </a:t>
            </a:r>
            <a:r>
              <a:rPr lang="ru-RU" sz="1400" dirty="0" smtClean="0"/>
              <a:t>«__»_______________2019 </a:t>
            </a:r>
            <a:r>
              <a:rPr lang="ru-RU" sz="1400" dirty="0"/>
              <a:t>г. </a:t>
            </a:r>
            <a:endParaRPr lang="ru-RU" sz="1400" dirty="0" smtClean="0"/>
          </a:p>
          <a:p>
            <a:pPr marL="0" indent="0" algn="r">
              <a:buNone/>
            </a:pPr>
            <a:endParaRPr lang="ru-RU" sz="1400" dirty="0"/>
          </a:p>
          <a:p>
            <a:pPr marL="0" indent="0" algn="ctr">
              <a:buNone/>
            </a:pPr>
            <a:r>
              <a:rPr lang="ru-RU" sz="1400" b="1" dirty="0" smtClean="0"/>
              <a:t>ЭССЕИЗАЦИЯ КАК ЖАНРОВО-СТИЛЕВАЯ ТЕНДЕНЦИЯ СОВРЕМЕННОЙ ПРЕССЫ</a:t>
            </a:r>
          </a:p>
          <a:p>
            <a:pPr marL="0" indent="0" algn="ctr">
              <a:buNone/>
            </a:pPr>
            <a:endParaRPr lang="ru-RU" sz="1400" dirty="0"/>
          </a:p>
          <a:p>
            <a:pPr marL="0" indent="0">
              <a:buNone/>
            </a:pPr>
            <a:r>
              <a:rPr lang="ru-RU" sz="1400" dirty="0" smtClean="0"/>
              <a:t>					Дипломная </a:t>
            </a:r>
            <a:r>
              <a:rPr lang="ru-RU" sz="1400" dirty="0"/>
              <a:t>работа студентки </a:t>
            </a:r>
            <a:r>
              <a:rPr lang="en-029" sz="1400" dirty="0" smtClean="0"/>
              <a:t>I</a:t>
            </a:r>
            <a:r>
              <a:rPr lang="ru-RU" sz="1400" dirty="0" smtClean="0"/>
              <a:t>V </a:t>
            </a:r>
            <a:r>
              <a:rPr lang="ru-RU" sz="1400" dirty="0"/>
              <a:t>курса </a:t>
            </a:r>
          </a:p>
          <a:p>
            <a:pPr marL="0" indent="0">
              <a:buNone/>
            </a:pPr>
            <a:r>
              <a:rPr lang="ru-RU" sz="1400" dirty="0" smtClean="0"/>
              <a:t>					филологического </a:t>
            </a:r>
            <a:r>
              <a:rPr lang="ru-RU" sz="1400" dirty="0"/>
              <a:t>факультета</a:t>
            </a:r>
          </a:p>
          <a:p>
            <a:pPr marL="0" indent="0">
              <a:buNone/>
            </a:pPr>
            <a:r>
              <a:rPr lang="ru-RU" sz="1400" dirty="0" smtClean="0"/>
              <a:t>					специальности </a:t>
            </a:r>
            <a:r>
              <a:rPr lang="ru-RU" sz="1400" dirty="0"/>
              <a:t>«Журналистика (печатные </a:t>
            </a:r>
            <a:r>
              <a:rPr lang="ru-RU" sz="1400" dirty="0" smtClean="0"/>
              <a:t>					СМИ</a:t>
            </a:r>
            <a:r>
              <a:rPr lang="ru-RU" sz="1400" dirty="0"/>
              <a:t>)»</a:t>
            </a:r>
          </a:p>
          <a:p>
            <a:pPr marL="0" indent="0">
              <a:buNone/>
            </a:pPr>
            <a:r>
              <a:rPr lang="ru-RU" sz="1400" dirty="0" smtClean="0"/>
              <a:t>					</a:t>
            </a:r>
            <a:r>
              <a:rPr lang="ru-RU" sz="1400" dirty="0" err="1" smtClean="0"/>
              <a:t>Балюк</a:t>
            </a:r>
            <a:r>
              <a:rPr lang="ru-RU" sz="1400" dirty="0" smtClean="0"/>
              <a:t> </a:t>
            </a:r>
            <a:r>
              <a:rPr lang="ru-RU" sz="1400" dirty="0"/>
              <a:t>Марии Николаевны</a:t>
            </a:r>
          </a:p>
          <a:p>
            <a:pPr marL="0" indent="0">
              <a:buNone/>
            </a:pPr>
            <a:r>
              <a:rPr lang="ru-RU" sz="1400" dirty="0"/>
              <a:t> </a:t>
            </a:r>
          </a:p>
          <a:p>
            <a:pPr marL="0" indent="0">
              <a:buNone/>
            </a:pPr>
            <a:r>
              <a:rPr lang="ru-RU" sz="1400" dirty="0" smtClean="0"/>
              <a:t>					Научный </a:t>
            </a:r>
            <a:r>
              <a:rPr lang="ru-RU" sz="1400" dirty="0"/>
              <a:t>руководитель – </a:t>
            </a:r>
          </a:p>
          <a:p>
            <a:pPr marL="0" indent="0">
              <a:buNone/>
            </a:pPr>
            <a:r>
              <a:rPr lang="ru-RU" sz="1400" dirty="0" smtClean="0"/>
              <a:t>					кандидат </a:t>
            </a:r>
            <a:r>
              <a:rPr lang="ru-RU" sz="1400" dirty="0"/>
              <a:t>филологических наук, </a:t>
            </a:r>
          </a:p>
          <a:p>
            <a:pPr marL="0" indent="0">
              <a:buNone/>
            </a:pPr>
            <a:r>
              <a:rPr lang="ru-RU" sz="1400" dirty="0" smtClean="0"/>
              <a:t>					доцент </a:t>
            </a:r>
            <a:r>
              <a:rPr lang="ru-RU" sz="1400" dirty="0" err="1"/>
              <a:t>Скибицкая</a:t>
            </a:r>
            <a:r>
              <a:rPr lang="ru-RU" sz="1400" dirty="0"/>
              <a:t> Л.В. </a:t>
            </a:r>
          </a:p>
          <a:p>
            <a:pPr marL="0" indent="0">
              <a:buNone/>
            </a:pPr>
            <a:r>
              <a:rPr lang="ru-RU" sz="1400" dirty="0"/>
              <a:t> </a:t>
            </a:r>
          </a:p>
          <a:p>
            <a:pPr marL="0" indent="0">
              <a:buNone/>
            </a:pPr>
            <a:r>
              <a:rPr lang="ru-RU" sz="1400" dirty="0" smtClean="0"/>
              <a:t>					Рецензент </a:t>
            </a:r>
            <a:r>
              <a:rPr lang="ru-RU" sz="1400" dirty="0"/>
              <a:t>– кандидат филологических наук,</a:t>
            </a:r>
          </a:p>
          <a:p>
            <a:pPr marL="0" indent="0">
              <a:buNone/>
            </a:pPr>
            <a:r>
              <a:rPr lang="ru-RU" sz="1400" dirty="0" smtClean="0"/>
              <a:t>					доцент </a:t>
            </a:r>
            <a:r>
              <a:rPr lang="ru-RU" sz="1400" dirty="0" err="1"/>
              <a:t>Сенькевич</a:t>
            </a:r>
            <a:r>
              <a:rPr lang="ru-RU" sz="1400" dirty="0"/>
              <a:t> Т.В.</a:t>
            </a:r>
          </a:p>
          <a:p>
            <a:pPr marL="0" indent="0" algn="ctr">
              <a:buNone/>
            </a:pPr>
            <a:endParaRPr lang="ru-RU" sz="1400" dirty="0" smtClean="0"/>
          </a:p>
          <a:p>
            <a:pPr marL="0" indent="0" algn="ctr">
              <a:buNone/>
            </a:pPr>
            <a:r>
              <a:rPr lang="ru-RU" sz="1400" dirty="0" smtClean="0"/>
              <a:t>Брест 2019</a:t>
            </a:r>
            <a:endParaRPr lang="ru-RU" sz="1400" dirty="0"/>
          </a:p>
          <a:p>
            <a:pPr marL="0" indent="0" algn="ctr">
              <a:buNone/>
            </a:pPr>
            <a:endParaRPr lang="ru-RU" sz="1400" dirty="0"/>
          </a:p>
          <a:p>
            <a:pPr marL="0" indent="0" algn="ctr">
              <a:buNone/>
            </a:pP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404014581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РЕФЕРАТ (</a:t>
            </a:r>
            <a:r>
              <a:rPr lang="ru-RU" sz="4000" b="1" dirty="0" smtClean="0">
                <a:solidFill>
                  <a:srgbClr val="FF0000"/>
                </a:solidFill>
              </a:rPr>
              <a:t>1 страница!)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61662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dirty="0"/>
              <a:t> </a:t>
            </a:r>
            <a:r>
              <a:rPr lang="ru-RU" sz="2400" dirty="0" smtClean="0"/>
              <a:t>         64</a:t>
            </a:r>
            <a:r>
              <a:rPr lang="x-none" sz="2400" smtClean="0"/>
              <a:t> с., </a:t>
            </a:r>
            <a:r>
              <a:rPr lang="ru-RU" sz="2400" dirty="0"/>
              <a:t>71 </a:t>
            </a:r>
            <a:r>
              <a:rPr lang="x-none" sz="2400" smtClean="0"/>
              <a:t>источник</a:t>
            </a:r>
            <a:r>
              <a:rPr lang="ru-RU" sz="2400" dirty="0" smtClean="0"/>
              <a:t>, 2 рис.</a:t>
            </a:r>
            <a:r>
              <a:rPr lang="x-none" sz="2400" smtClean="0"/>
              <a:t> </a:t>
            </a:r>
            <a:endParaRPr lang="ru-RU" sz="2400" b="1" dirty="0"/>
          </a:p>
          <a:p>
            <a:pPr marL="0" indent="0" algn="just">
              <a:buNone/>
            </a:pPr>
            <a:r>
              <a:rPr lang="ru-RU" sz="2400" dirty="0" smtClean="0"/>
              <a:t>          </a:t>
            </a:r>
            <a:r>
              <a:rPr lang="ru-RU" sz="2400" dirty="0"/>
              <a:t>Ж</a:t>
            </a:r>
            <a:r>
              <a:rPr lang="x-none" sz="2400" smtClean="0"/>
              <a:t>анр, жанровая типология, метод, эссе, эссеистика, эссеизация, авторская субъективность, региональная пресса, публицистика.</a:t>
            </a:r>
            <a:endParaRPr lang="ru-RU" sz="2400" b="1" dirty="0" smtClean="0"/>
          </a:p>
          <a:p>
            <a:pPr marL="0" indent="0">
              <a:buNone/>
            </a:pPr>
            <a:r>
              <a:rPr lang="ru-RU" sz="2400" b="1" dirty="0" smtClean="0"/>
              <a:t>        Объект</a:t>
            </a:r>
            <a:r>
              <a:rPr lang="ru-RU" sz="2400" dirty="0" smtClean="0"/>
              <a:t> </a:t>
            </a:r>
            <a:r>
              <a:rPr lang="ru-RU" sz="2400" dirty="0"/>
              <a:t>исследования ‒</a:t>
            </a:r>
          </a:p>
          <a:p>
            <a:pPr marL="0" indent="0">
              <a:buNone/>
            </a:pPr>
            <a:r>
              <a:rPr lang="ru-RU" sz="2400" b="1" dirty="0" smtClean="0"/>
              <a:t>        Предмет </a:t>
            </a:r>
            <a:r>
              <a:rPr lang="ru-RU" sz="2400" b="1" dirty="0"/>
              <a:t>исследования</a:t>
            </a:r>
            <a:r>
              <a:rPr lang="ru-RU" sz="2400" dirty="0"/>
              <a:t> </a:t>
            </a:r>
            <a:r>
              <a:rPr lang="ru-RU" sz="2400" dirty="0" smtClean="0"/>
              <a:t>‒</a:t>
            </a:r>
            <a:endParaRPr lang="ru-RU" sz="2400" dirty="0"/>
          </a:p>
          <a:p>
            <a:pPr marL="0" indent="0">
              <a:buNone/>
            </a:pPr>
            <a:r>
              <a:rPr lang="ru-RU" sz="2400" b="1" dirty="0" smtClean="0"/>
              <a:t>        Цель</a:t>
            </a:r>
            <a:r>
              <a:rPr lang="ru-RU" sz="2400" dirty="0" smtClean="0"/>
              <a:t> </a:t>
            </a:r>
            <a:r>
              <a:rPr lang="ru-RU" sz="2400" dirty="0"/>
              <a:t>работы</a:t>
            </a:r>
            <a:r>
              <a:rPr lang="ru-RU" sz="2400" i="1" dirty="0"/>
              <a:t> </a:t>
            </a:r>
            <a:r>
              <a:rPr lang="ru-RU" sz="2400" dirty="0" smtClean="0"/>
              <a:t>–</a:t>
            </a:r>
            <a:endParaRPr lang="ru-RU" sz="2400" i="1" dirty="0" smtClean="0"/>
          </a:p>
          <a:p>
            <a:pPr marL="0" indent="0">
              <a:buNone/>
            </a:pPr>
            <a:r>
              <a:rPr lang="ru-RU" sz="2400" i="1" dirty="0"/>
              <a:t> </a:t>
            </a:r>
            <a:r>
              <a:rPr lang="ru-RU" sz="2400" i="1" dirty="0" smtClean="0"/>
              <a:t>       </a:t>
            </a:r>
            <a:r>
              <a:rPr lang="ru-RU" sz="2400" b="1" dirty="0"/>
              <a:t>Методология</a:t>
            </a:r>
            <a:r>
              <a:rPr lang="ru-RU" sz="2400" dirty="0"/>
              <a:t> </a:t>
            </a:r>
            <a:r>
              <a:rPr lang="ru-RU" sz="2400" dirty="0" smtClean="0"/>
              <a:t>исследования ‒</a:t>
            </a:r>
          </a:p>
          <a:p>
            <a:pPr marL="0" indent="0">
              <a:buNone/>
            </a:pPr>
            <a:r>
              <a:rPr lang="ru-RU" sz="2400" dirty="0" smtClean="0"/>
              <a:t>        </a:t>
            </a:r>
            <a:r>
              <a:rPr lang="ru-RU" sz="2400" b="1" dirty="0"/>
              <a:t>Результаты </a:t>
            </a:r>
            <a:r>
              <a:rPr lang="ru-RU" sz="2400" b="1" dirty="0" smtClean="0"/>
              <a:t>исследования (</a:t>
            </a:r>
            <a:r>
              <a:rPr lang="ru-RU" sz="2400" b="1" dirty="0" smtClean="0">
                <a:solidFill>
                  <a:srgbClr val="FF0000"/>
                </a:solidFill>
              </a:rPr>
              <a:t>что сделано, выявлено, изучено, определено и т.д</a:t>
            </a:r>
            <a:r>
              <a:rPr lang="ru-RU" sz="2400" b="1" dirty="0" smtClean="0"/>
              <a:t>.)</a:t>
            </a:r>
          </a:p>
          <a:p>
            <a:pPr marL="0" indent="0">
              <a:buNone/>
            </a:pPr>
            <a:r>
              <a:rPr lang="ru-RU" sz="2400" b="1" dirty="0" smtClean="0"/>
              <a:t>        Степень внедрения – </a:t>
            </a:r>
          </a:p>
          <a:p>
            <a:pPr marL="0" indent="0">
              <a:buNone/>
            </a:pPr>
            <a:r>
              <a:rPr lang="ru-RU" sz="2400" dirty="0" smtClean="0"/>
              <a:t>        </a:t>
            </a:r>
            <a:r>
              <a:rPr lang="ru-RU" sz="2400" b="1" dirty="0" smtClean="0"/>
              <a:t>Область применения </a:t>
            </a:r>
            <a:r>
              <a:rPr lang="ru-RU" sz="2400" dirty="0"/>
              <a:t>‒</a:t>
            </a:r>
            <a:endParaRPr lang="ru-RU" sz="2400" b="1" dirty="0" smtClean="0"/>
          </a:p>
          <a:p>
            <a:pPr marL="0" indent="0">
              <a:buNone/>
            </a:pPr>
            <a:r>
              <a:rPr lang="ru-RU" sz="2400" dirty="0" smtClean="0"/>
              <a:t>        </a:t>
            </a:r>
            <a:r>
              <a:rPr lang="ru-RU" sz="2400" b="1" dirty="0" smtClean="0"/>
              <a:t>Экономическая (социальная) эффективность </a:t>
            </a:r>
            <a:r>
              <a:rPr lang="ru-RU" sz="2400" b="1" dirty="0"/>
              <a:t>или значимость </a:t>
            </a:r>
            <a:r>
              <a:rPr lang="ru-RU" sz="2400" b="1" dirty="0" smtClean="0"/>
              <a:t>работы </a:t>
            </a:r>
            <a:r>
              <a:rPr lang="ru-RU" sz="2400" dirty="0"/>
              <a:t>‒</a:t>
            </a:r>
            <a:endParaRPr lang="ru-RU" sz="2400" b="1" dirty="0"/>
          </a:p>
          <a:p>
            <a:pPr marL="0" indent="0" algn="just">
              <a:buNone/>
            </a:pPr>
            <a:endParaRPr lang="ru-RU" sz="1400" b="1" dirty="0"/>
          </a:p>
          <a:p>
            <a:pPr marL="0" indent="0" algn="ctr">
              <a:buNone/>
            </a:pPr>
            <a:endParaRPr lang="ru-RU" sz="1400" dirty="0"/>
          </a:p>
          <a:p>
            <a:pPr marL="0" indent="0" algn="ctr">
              <a:buNone/>
            </a:pP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89976027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4">
      <a:dk1>
        <a:srgbClr val="000000"/>
      </a:dk1>
      <a:lt1>
        <a:srgbClr val="B0DFA0"/>
      </a:lt1>
      <a:dk2>
        <a:srgbClr val="B0DFA0"/>
      </a:dk2>
      <a:lt2>
        <a:srgbClr val="BDE295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92D050"/>
      </a:accent6>
      <a:hlink>
        <a:srgbClr val="F491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</TotalTime>
  <Words>1329</Words>
  <Application>Microsoft Office PowerPoint</Application>
  <PresentationFormat>Экран (4:3)</PresentationFormat>
  <Paragraphs>219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         ДИПЛОМНЫЕ РАБОТЫ  (для специальностей «Русская филология (литературно-редакционная деятельность)», «Журналистика (печатные СМИ)»)  ТВОРЧЕСКИЙ ОТЧЕТ  (для специальности «Журналистика (печатные СМИ)»           </vt:lpstr>
      <vt:lpstr>Правила проведения аттестации студентов, курсантов, слушателей при освоении содержания образовательных программ высшего образования (выдержки) </vt:lpstr>
      <vt:lpstr>Правила аттестации (выдержки) </vt:lpstr>
      <vt:lpstr>Правила аттестации (выдержки) </vt:lpstr>
      <vt:lpstr>Правила аттестации (выдержки) </vt:lpstr>
      <vt:lpstr>20 мая 2019 г.</vt:lpstr>
      <vt:lpstr>СТРУКТУРА дипломной работы</vt:lpstr>
      <vt:lpstr>ТИТУЛЬНЫЙ ЛИСТ</vt:lpstr>
      <vt:lpstr>РЕФЕРАТ (1 страница!)</vt:lpstr>
      <vt:lpstr>РЕГИОНАЛЬНЫЕ СМИ БРЕСТСКОЙ ОБЛАСТИ В НАЦИОНАЛЬНОМ МЕДИАПРОСТРАНСТВЕ:  КОММУНИКАТИВНЫЕ ПРАКТИКИ И МЕХАНИЗМЫ</vt:lpstr>
      <vt:lpstr>РЕГИОНАЛЬНЫЕ СМИ БРЕСТСКОЙ ОБЛАСТИ В НАЦИОНАЛЬНОМ МЕДИАПРОСТРАНСТВЕ:  КОММУНИКАТИВНЫЕ ПРАКТИКИ И МЕХАНИЗМЫ</vt:lpstr>
      <vt:lpstr>СОДЕРЖАНИЕ</vt:lpstr>
      <vt:lpstr> ВВЕДЕНИЕ </vt:lpstr>
      <vt:lpstr> ТРЕБОВАНИЯ К ОФОРМЛЕНИЮ   </vt:lpstr>
      <vt:lpstr>   ТРЕБОВАНИЯ К ОФОРМЛЕНИЮ   </vt:lpstr>
      <vt:lpstr>   Рисунки  </vt:lpstr>
      <vt:lpstr> </vt:lpstr>
      <vt:lpstr> </vt:lpstr>
      <vt:lpstr>Структура творческого отчета</vt:lpstr>
      <vt:lpstr>ТИТУЛЬНЫЙ ЛИСТ</vt:lpstr>
      <vt:lpstr>СОДЕРЖАНИЕ</vt:lpstr>
      <vt:lpstr>Самопрезентация </vt:lpstr>
      <vt:lpstr>Список опубликованных работ</vt:lpstr>
      <vt:lpstr>Отзывы (характеристики) из редакций</vt:lpstr>
      <vt:lpstr>Оценки за практику</vt:lpstr>
      <vt:lpstr>Приложение 1. Авторские публикации</vt:lpstr>
      <vt:lpstr>Сроки!!!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МЕТОДИЧЕСКАЯ РАЗРАБОТКА       «ВЕЛИКАЯ ПОБЕДА – В НАШИХ СЕРДЦАХ» (цикл мероприятий, посвященных Великой Победе)</dc:title>
  <dc:creator>User</dc:creator>
  <cp:lastModifiedBy>RePack by SPecialiST</cp:lastModifiedBy>
  <cp:revision>38</cp:revision>
  <dcterms:created xsi:type="dcterms:W3CDTF">2016-04-18T05:20:56Z</dcterms:created>
  <dcterms:modified xsi:type="dcterms:W3CDTF">2019-04-29T08:16:29Z</dcterms:modified>
</cp:coreProperties>
</file>