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57" r:id="rId4"/>
    <p:sldId id="260" r:id="rId5"/>
    <p:sldId id="264" r:id="rId6"/>
    <p:sldId id="265" r:id="rId7"/>
  </p:sldIdLst>
  <p:sldSz cx="7561263" cy="106934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1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2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4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58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07313" algn="l" defTabSz="1042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28775" algn="l" defTabSz="1042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50238" algn="l" defTabSz="1042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71700" algn="l" defTabSz="104292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714" autoAdjust="0"/>
  </p:normalViewPr>
  <p:slideViewPr>
    <p:cSldViewPr>
      <p:cViewPr varScale="1">
        <p:scale>
          <a:sx n="71" d="100"/>
          <a:sy n="71" d="100"/>
        </p:scale>
        <p:origin x="2916" y="84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329003-A476-4994-A9BC-9D0C3694D604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8D39B-ED9E-46FD-BEE2-F57200465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38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8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313" algn="l" defTabSz="10429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775" algn="l" defTabSz="10429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238" algn="l" defTabSz="10429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700" algn="l" defTabSz="10429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8D39B-ED9E-46FD-BEE2-F57200465EE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9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82800" y="744538"/>
            <a:ext cx="26320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F4B4B-B797-4DC8-8119-583FD80805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84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41074" y="2138680"/>
            <a:ext cx="6492604" cy="2851573"/>
          </a:xfrm>
          <a:ln>
            <a:noFill/>
          </a:ln>
        </p:spPr>
        <p:txBody>
          <a:bodyPr tIns="0" rIns="2085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41074" y="5034125"/>
            <a:ext cx="6495125" cy="2732758"/>
          </a:xfrm>
        </p:spPr>
        <p:txBody>
          <a:bodyPr lIns="0" rIns="20858"/>
          <a:lstStyle>
            <a:lvl1pPr marL="0" marR="52146" indent="0" algn="r">
              <a:buNone/>
              <a:defRPr>
                <a:solidFill>
                  <a:schemeClr val="tx1"/>
                </a:solidFill>
              </a:defRPr>
            </a:lvl1pPr>
            <a:lvl2pPr marL="521463" indent="0" algn="ctr">
              <a:buNone/>
            </a:lvl2pPr>
            <a:lvl3pPr marL="1042925" indent="0" algn="ctr">
              <a:buNone/>
            </a:lvl3pPr>
            <a:lvl4pPr marL="1564388" indent="0" algn="ctr">
              <a:buNone/>
            </a:lvl4pPr>
            <a:lvl5pPr marL="2085850" indent="0" algn="ctr">
              <a:buNone/>
            </a:lvl5pPr>
            <a:lvl6pPr marL="2607313" indent="0" algn="ctr">
              <a:buNone/>
            </a:lvl6pPr>
            <a:lvl7pPr marL="3128775" indent="0" algn="ctr">
              <a:buNone/>
            </a:lvl7pPr>
            <a:lvl8pPr marL="3650238" indent="0" algn="ctr">
              <a:buNone/>
            </a:lvl8pPr>
            <a:lvl9pPr marL="41717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920A-FDFD-47B8-B023-C148B5624842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9EDB-39E8-4CED-A4BD-72C11B993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FB4C-CC5C-4E86-AD5A-F88D27244E18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363D-47AD-454F-9C6E-E294DBCEF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7" y="1425791"/>
            <a:ext cx="1701284" cy="81264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1425791"/>
            <a:ext cx="4977831" cy="81264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820A-C6EE-4627-B42E-927559E44A02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3CCA-8868-4010-830C-61FF00AEB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51F7-DCA8-4D6B-B135-21C97CBC0B64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33A7-4C45-4C27-82C4-93E048D3A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53" y="2053133"/>
            <a:ext cx="6427074" cy="212442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553" y="4217273"/>
            <a:ext cx="6427074" cy="2354032"/>
          </a:xfrm>
        </p:spPr>
        <p:txBody>
          <a:bodyPr lIns="52146" rIns="52146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3C9F-994E-4D8D-9955-C2364829D4F6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AC72-78A0-4AC2-8ACD-F74549210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1097857"/>
            <a:ext cx="6805137" cy="17822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993910"/>
            <a:ext cx="3339558" cy="6915065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993910"/>
            <a:ext cx="3339558" cy="6915065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0454-04B7-45F7-82DA-84E8EF0AF3A2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EF6B-A14A-46C1-AB14-2E2F57ABD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1097857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5" y="2892812"/>
            <a:ext cx="3340871" cy="1028101"/>
          </a:xfrm>
        </p:spPr>
        <p:txBody>
          <a:bodyPr lIns="52146" tIns="0" rIns="52146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41019" y="2899844"/>
            <a:ext cx="3342183" cy="1021070"/>
          </a:xfrm>
        </p:spPr>
        <p:txBody>
          <a:bodyPr lIns="52146" tIns="0" rIns="52146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8065" y="3920915"/>
            <a:ext cx="3340871" cy="59964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9" y="3920915"/>
            <a:ext cx="3342183" cy="59964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88B4-2118-49B2-A1AD-91FF025B1AFA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A743-8E86-4EBC-900E-6DD25D70F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1097857"/>
            <a:ext cx="6868147" cy="1782233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4481-7E0A-45DB-A9D3-66028BC283AC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6005-F386-4FEE-A3BB-C67EAF50B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F5A4-259F-4AAC-BE8C-44C873CAA882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69B1-76E2-4CC0-82C7-C53D92B5F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95" y="802010"/>
            <a:ext cx="2268379" cy="18119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7095" y="2613942"/>
            <a:ext cx="2268379" cy="7128933"/>
          </a:xfrm>
        </p:spPr>
        <p:txBody>
          <a:bodyPr lIns="20858" rIns="20858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56244" y="2613942"/>
            <a:ext cx="4226957" cy="7128933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7B4F-8DF1-48C2-8506-D4FAD02B111B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B774-1575-47B9-A195-2D949E77F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2618437" y="1728396"/>
            <a:ext cx="4347726" cy="6416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2" tIns="52146" rIns="104292" bIns="5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6617857" y="8357932"/>
            <a:ext cx="129522" cy="24134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2" tIns="52146" rIns="104292" bIns="5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8752" y="9068969"/>
            <a:ext cx="7578767" cy="16244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92" tIns="52146" rIns="104292" bIns="5214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3623107" y="9698320"/>
            <a:ext cx="3938158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92" tIns="52146" rIns="104292" bIns="5214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85" y="1835245"/>
            <a:ext cx="1829826" cy="2467716"/>
          </a:xfrm>
        </p:spPr>
        <p:txBody>
          <a:bodyPr lIns="52146" rIns="52146" bIns="52146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84" y="4410810"/>
            <a:ext cx="1827305" cy="3398125"/>
          </a:xfrm>
        </p:spPr>
        <p:txBody>
          <a:bodyPr lIns="73005" rIns="52146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882436" y="1870359"/>
            <a:ext cx="3818438" cy="613088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89AD-627D-4B67-8C5B-07BBBEF7939B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79116" y="9911819"/>
            <a:ext cx="504084" cy="568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9647-5228-4480-A5CA-479B1951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2000">
              <a:schemeClr val="accent3">
                <a:lumMod val="60000"/>
                <a:lumOff val="40000"/>
                <a:alpha val="41000"/>
              </a:schemeClr>
            </a:gs>
            <a:gs pos="100000">
              <a:schemeClr val="accent2">
                <a:lumMod val="60000"/>
                <a:lumOff val="40000"/>
                <a:alpha val="62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8752" y="-11137"/>
            <a:ext cx="7578767" cy="16244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92" tIns="52146" rIns="104292" bIns="5214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623107" y="-11139"/>
            <a:ext cx="3938158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92" tIns="52146" rIns="104292" bIns="5214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378063" y="1097188"/>
            <a:ext cx="6805137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2146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378063" y="3018660"/>
            <a:ext cx="6805137" cy="68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2" tIns="52146" rIns="104292" bIns="5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78063" y="9911819"/>
            <a:ext cx="1764295" cy="56808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69546-8E57-43C3-AB0A-72DA2F542A52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205368" y="9911819"/>
            <a:ext cx="2772463" cy="56808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553095" y="9911819"/>
            <a:ext cx="630105" cy="56808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78BAC-3C41-4E05-B853-6B125E4DD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5752" y="315604"/>
            <a:ext cx="7591019" cy="1011789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5pPr>
      <a:lvl6pPr marL="521463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6pPr>
      <a:lvl7pPr marL="1042925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7pPr>
      <a:lvl8pPr marL="1564388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8pPr>
      <a:lvl9pPr marL="208585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9pPr>
    </p:titleStyle>
    <p:bodyStyle>
      <a:lvl1pPr marL="311428" indent="-31142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9685" indent="-28064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25" indent="-28064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353" indent="-23900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7594" indent="-23900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558" indent="-23987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143" indent="-20858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020" indent="-20858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5897" indent="-20858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4879" y="203164"/>
            <a:ext cx="3929090" cy="1028640"/>
          </a:xfrm>
          <a:prstGeom prst="rect">
            <a:avLst/>
          </a:prstGeom>
        </p:spPr>
        <p:txBody>
          <a:bodyPr wrap="square" lIns="104292" tIns="52146" rIns="104292" bIns="52146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Неон черный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Hyphessobrycon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herbertaxelrodi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Gery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)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+mn-lt"/>
              </a:rPr>
              <a:t>Сем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+mn-lt"/>
              </a:rPr>
              <a:t>Харацин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Characidae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 </a:t>
            </a:r>
          </a:p>
          <a:p>
            <a:pPr>
              <a:defRPr/>
            </a:pPr>
            <a:endParaRPr lang="en-US" sz="1400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637755" y="560354"/>
            <a:ext cx="3714776" cy="22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Рыбка живет в медленно текущих реках, стоячих водоемах Бразилии, Боливии и Парагвая. Светлая горизонтальная поло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са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на теле неона, имеет особую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пиг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ментацию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 высокой отражающей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спо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собностью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отчего создаётся ощущение свечения – «неоновый свет». </a:t>
            </a:r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0169" y="2703494"/>
            <a:ext cx="6852394" cy="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3852069" y="2703494"/>
            <a:ext cx="3357586" cy="10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Неон красный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Paracheirodon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axelrodi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Schultz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Харациновые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Characidae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 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3637755" y="3489312"/>
            <a:ext cx="3714776" cy="1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>
              <a:tabLst>
                <a:tab pos="80963" algn="l"/>
                <a:tab pos="3494088" algn="l"/>
              </a:tabLst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Неон красный обитает в медленно те-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кущих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водах Южной Америки. 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доль 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всего тела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рыбки проходит блестящая голубая полоса,  напоминающая неоновую рекламу.</a:t>
            </a:r>
            <a:r>
              <a:rPr lang="ru-RU" sz="1400" i="1" dirty="0" smtClean="0"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Ниже этой полосы тело окрашено в красный цвет. Благодаря чему рыбка и получила свое название.</a:t>
            </a:r>
            <a:r>
              <a:rPr lang="ru-RU" sz="1400" dirty="0" smtClean="0">
                <a:latin typeface="+mn-lt"/>
              </a:rPr>
              <a:t> </a:t>
            </a:r>
            <a:endParaRPr lang="ru-RU" sz="1400" i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1607" y="5346700"/>
            <a:ext cx="6852394" cy="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0" y="5489576"/>
            <a:ext cx="6931158" cy="3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en-US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465579" y="6623972"/>
            <a:ext cx="4095684" cy="92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3709193" y="8775724"/>
            <a:ext cx="3643338" cy="164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 anchor="t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Родина этих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сомиков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пигмеев –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Брази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-лия, бассейн реки Мадейры, область за-топленных лесов. Рыбки крошечные, мак-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симально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 в длину достигают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 см, за что и получили название. Пигмеи –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сомики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стайные, в аквариуме всегда держаться кучкой.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2069" y="7989906"/>
            <a:ext cx="35719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Коридорас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пигмей</a:t>
            </a:r>
          </a:p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Corydoras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pygmaeus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Knaack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Сем. Панцирные сомы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Callichthyidae</a:t>
            </a:r>
            <a:r>
              <a:rPr lang="ru-RU" sz="1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Рисунок 23" descr="C:\Users\Зимний Сад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45" y="346040"/>
            <a:ext cx="2916000" cy="2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Зимний Сад\Desktop\Paracheirodon-axelrod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045" y="2989246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80169" y="7989906"/>
            <a:ext cx="6852394" cy="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C:\Users\Зимний Сад\Desktop\somik-leopardovyj-corydoras-trilineatus_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45" y="5703890"/>
            <a:ext cx="2916000" cy="2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494879" y="5346700"/>
            <a:ext cx="377825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Коридорас</a:t>
            </a:r>
            <a:r>
              <a:rPr lang="ru-RU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трехлинейный                                                      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Corydoras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trilineatus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Cope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ru-RU" sz="14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Сем. Панцирные сомы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Callichthyidae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7755" y="6132518"/>
            <a:ext cx="3714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43300" algn="l"/>
              </a:tabLst>
            </a:pP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Коридорас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>–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карликовый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сомик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обита-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тель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придонных слоев вод притоков реки Амазонка. Вдоль тела рыбки проходят три параллельные узкие линии,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образо-ванные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черными точками и пятнышками. Поэтому этот вид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коридорасов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назы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вается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трёхлинейным.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2766"/>
          <a:stretch>
            <a:fillRect/>
          </a:stretch>
        </p:blipFill>
        <p:spPr bwMode="auto">
          <a:xfrm>
            <a:off x="423045" y="8275658"/>
            <a:ext cx="2915357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9193" y="203164"/>
            <a:ext cx="3571900" cy="813197"/>
          </a:xfrm>
          <a:prstGeom prst="rect">
            <a:avLst/>
          </a:prstGeom>
        </p:spPr>
        <p:txBody>
          <a:bodyPr wrap="square" lIns="104292" tIns="52146" rIns="104292" bIns="52146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 медная </a:t>
            </a:r>
          </a:p>
          <a:p>
            <a:pPr lvl="0" algn="ctr"/>
            <a:r>
              <a:rPr lang="ru-RU" sz="14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Hasemania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nana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Lutken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ru-RU" sz="14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Харациновые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Characidae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lang="en-US" sz="1400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566317" y="631792"/>
            <a:ext cx="3714776" cy="24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>
              <a:tabLst>
                <a:tab pos="3495675" algn="l"/>
              </a:tabLst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Родина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тетры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– ручьи и притоки реки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Сан-Франциску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(Бразилия). Привлекает к себе внимание яркой белой окраской окон-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чания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плавников. Рыбка имеет и другие названия: тетра медная, медная рыбка. 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олучила она их благодаря характерной окраске самцов в нерестовый период.</a:t>
            </a:r>
          </a:p>
          <a:p>
            <a:pPr algn="just"/>
            <a:endParaRPr lang="ru-RU" sz="1400" i="1" dirty="0">
              <a:solidFill>
                <a:schemeClr val="bg1"/>
              </a:solidFill>
              <a:latin typeface="+mn-lt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1607" y="2774932"/>
            <a:ext cx="6852394" cy="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3494879" y="2774932"/>
            <a:ext cx="4066384" cy="10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Тетра красноголовая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(Не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migrammus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blecheri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Gery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et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Mahnert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Харациновые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Characidae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 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3566317" y="3632188"/>
            <a:ext cx="3714776" cy="182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>
              <a:tabLst>
                <a:tab pos="0" algn="l"/>
                <a:tab pos="3495675" algn="l"/>
                <a:tab pos="3498850" algn="l"/>
              </a:tabLst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Обитает в Южной Америке, в реках Рио Негро, Рио-Мета и в притоках Амазонки. Красный окрас в виде сужающегося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клин-ка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у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тетры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располагается в верхней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час-ти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головы. За это рыбку называют: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тет-ра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красноносая, тетра пламенная голова и 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тетра-пьяный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нос. </a:t>
            </a:r>
          </a:p>
          <a:p>
            <a:pPr algn="just"/>
            <a:endParaRPr lang="ru-RU" sz="1400" i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0169" y="5346700"/>
            <a:ext cx="6852394" cy="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3637755" y="7989906"/>
            <a:ext cx="3507717" cy="81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Меченосец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Xiphophorus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hellerii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Heckel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Пецилидовые</a:t>
            </a:r>
            <a:r>
              <a:rPr lang="ru-RU" sz="1400" b="1" i="1" dirty="0" smtClean="0"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Poecili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dae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</a:t>
            </a:r>
            <a:endParaRPr lang="en-US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465579" y="6623972"/>
            <a:ext cx="4095684" cy="92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3566317" y="6203956"/>
            <a:ext cx="3714776" cy="1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 anchor="t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Обитает в Южной Америке, в реках Па-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рагвай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Рио Сан-Франциско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400" i="1" dirty="0" smtClean="0">
                <a:latin typeface="+mn-lt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Орнатус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от-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личается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оригинальностью окраски тела, за что его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называют «черный фантом», так как при слабом освещении рыбка как будто исчезает, сияют лишь одни перла-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мутровые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серпики на боках.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0565" y="5346700"/>
            <a:ext cx="42806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Орнатус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черный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la-Latn" sz="1400" b="1" i="1" dirty="0" smtClean="0">
                <a:solidFill>
                  <a:schemeClr val="bg1"/>
                </a:solidFill>
                <a:latin typeface="+mn-lt"/>
              </a:rPr>
              <a:t>Hyphessobrycon megalopterus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Eigenmann</a:t>
            </a:r>
            <a:endParaRPr lang="ru-RU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Харациновые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Characidae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 </a:t>
            </a:r>
          </a:p>
          <a:p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Рисунок 14" descr="C:\Users\Зимний Сад\Desktop\s283609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07" y="346040"/>
            <a:ext cx="2916000" cy="2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Зимний Сад\Desktop\rodostomus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07" y="2989246"/>
            <a:ext cx="2916000" cy="2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51607" y="7918468"/>
            <a:ext cx="6852394" cy="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C:\Users\Зимний Сад\Desktop\mech3.jpg"/>
          <p:cNvPicPr/>
          <p:nvPr/>
        </p:nvPicPr>
        <p:blipFill>
          <a:blip r:embed="rId4" cstate="print"/>
          <a:srcRect l="7377" r="3800"/>
          <a:stretch>
            <a:fillRect/>
          </a:stretch>
        </p:blipFill>
        <p:spPr bwMode="auto">
          <a:xfrm>
            <a:off x="351607" y="8275658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566317" y="8847162"/>
            <a:ext cx="3714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Меченосец с красным окрасом тела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явля-ется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гибридной формой меченосца зелено-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го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, который обитает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в водах Централь-ной Америки. Длинный вырост на нижнем плавнике у самцов, похожий на меч, дал рыбке название.</a:t>
            </a:r>
            <a:r>
              <a:rPr lang="ru-RU" sz="1400" dirty="0"/>
              <a:t> 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Г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ибридные 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формы имеют чёрную,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лимонную</a:t>
            </a:r>
            <a:r>
              <a:rPr lang="ru-RU" sz="1400" i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пятнистую окраску.</a:t>
            </a:r>
            <a:endParaRPr lang="ru-RU" sz="1400" i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Рисунок 21" descr="C:\Users\Зимний Сад\AppData\Local\Microsoft\Windows\Temporary Internet Files\Content.Word\wpogcz8i.jpg"/>
          <p:cNvPicPr/>
          <p:nvPr/>
        </p:nvPicPr>
        <p:blipFill>
          <a:blip r:embed="rId5" cstate="print"/>
          <a:srcRect b="16679"/>
          <a:stretch>
            <a:fillRect/>
          </a:stretch>
        </p:blipFill>
        <p:spPr bwMode="auto">
          <a:xfrm>
            <a:off x="351607" y="5632452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3612" y="2774932"/>
            <a:ext cx="3857651" cy="1059418"/>
          </a:xfrm>
          <a:prstGeom prst="rect">
            <a:avLst/>
          </a:prstGeom>
        </p:spPr>
        <p:txBody>
          <a:bodyPr wrap="square" lIns="104292" tIns="52146" rIns="104292" bIns="52146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Минор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Hephessobrycon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minor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Durbin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Харациновые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Characidae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400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3637755" y="3632188"/>
            <a:ext cx="3714776" cy="1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>
              <a:tabLst>
                <a:tab pos="3495675" algn="l"/>
              </a:tabLst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Естественная среда обитания миноров</a:t>
            </a:r>
            <a:r>
              <a:rPr lang="ru-RU" sz="1400" i="1" dirty="0" smtClean="0">
                <a:solidFill>
                  <a:schemeClr val="bg1"/>
                </a:solidFill>
              </a:rPr>
              <a:t> –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медленно текущие водоемы Южной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Аме-рики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. Живут они в стаях, но при этом часто устраивают драки друг с другом. Имеют запоминающуюся внешность</a:t>
            </a:r>
            <a:r>
              <a:rPr lang="ru-RU" sz="1400" i="1" dirty="0" smtClean="0">
                <a:solidFill>
                  <a:schemeClr val="bg1"/>
                </a:solidFill>
              </a:rPr>
              <a:t> –</a:t>
            </a:r>
            <a:r>
              <a:rPr lang="ru-RU" sz="1400" i="1" dirty="0" smtClean="0"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ярко-красный окрас и четырехугольный вертикально стоящий спинной плавник.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1607" y="5346700"/>
            <a:ext cx="6852394" cy="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3423441" y="2632056"/>
            <a:ext cx="3714776" cy="35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lang="ru-RU" sz="1400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3423440" y="2506266"/>
            <a:ext cx="3901533" cy="53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8731" y="2774932"/>
            <a:ext cx="71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3637755" y="988982"/>
            <a:ext cx="3714776" cy="182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 anchor="ctr">
            <a:spAutoFit/>
          </a:bodyPr>
          <a:lstStyle/>
          <a:p>
            <a:pPr algn="just">
              <a:tabLst>
                <a:tab pos="3498850" algn="l"/>
              </a:tabLst>
            </a:pP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Тайерии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обитают в реке Амазонка.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Пла-вают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они в характерной манере,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запроки-нув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голову немного вверх, что помогает рыбам ловить падающих на поверхность воды насекомых. За счет темной полосы с изгибом на теле,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тайерию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называют: тетра-пингвин, клюшка.</a:t>
            </a:r>
            <a:endParaRPr lang="ru-RU" sz="1400" i="1" dirty="0" smtClean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endParaRPr lang="ru-RU" sz="1400" i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 flipV="1">
            <a:off x="3709193" y="5664360"/>
            <a:ext cx="3852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en-US" sz="14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4879" y="6203956"/>
            <a:ext cx="37862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21" name="Рисунок 20" descr="C:\Users\Зимний Сад\Desktop\1433256243_thayeria-boehlkei.jpg"/>
          <p:cNvPicPr/>
          <p:nvPr/>
        </p:nvPicPr>
        <p:blipFill>
          <a:blip r:embed="rId3" cstate="print"/>
          <a:srcRect r="2790"/>
          <a:stretch>
            <a:fillRect/>
          </a:stretch>
        </p:blipFill>
        <p:spPr bwMode="auto">
          <a:xfrm>
            <a:off x="280169" y="346040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80631" y="-154026"/>
            <a:ext cx="3643338" cy="14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Тайерия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кривополосая</a:t>
            </a:r>
            <a:endParaRPr lang="ru-RU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Thayeria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boehlkei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Weitzmann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Сем.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Харациновые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Characidae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C:\Users\Зимний Сад\Desktop\images.jpg"/>
          <p:cNvPicPr/>
          <p:nvPr/>
        </p:nvPicPr>
        <p:blipFill>
          <a:blip r:embed="rId4" cstate="print"/>
          <a:srcRect l="5640" r="9789"/>
          <a:stretch>
            <a:fillRect/>
          </a:stretch>
        </p:blipFill>
        <p:spPr bwMode="auto">
          <a:xfrm>
            <a:off x="351607" y="8275658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37755" y="8061344"/>
            <a:ext cx="364333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Тетра королевская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Nematobrycon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palmeri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Eigenmann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Сем.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Харациновые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Characidae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7755" y="8847162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Родом из лесных ручьев и небольших рек, протекающих в Колумбии.  В стае самцы имеют чёткую иерархию. Охраняя свои владения, они плавают, слегка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наклонив-шись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вперед, приподнятый на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45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градусов хвост в этот момент выглядит как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ко-рона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отсюда и название этих рыб.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Рисунок 29" descr="C:\Users\Зимний Сад\Desktop\index.jpg"/>
          <p:cNvPicPr/>
          <p:nvPr/>
        </p:nvPicPr>
        <p:blipFill>
          <a:blip r:embed="rId5" cstate="print"/>
          <a:srcRect l="8630"/>
          <a:stretch>
            <a:fillRect/>
          </a:stretch>
        </p:blipFill>
        <p:spPr bwMode="auto">
          <a:xfrm>
            <a:off x="280169" y="3060684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169" y="7989906"/>
            <a:ext cx="6852394" cy="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4762" r="4064" b="6016"/>
          <a:stretch>
            <a:fillRect/>
          </a:stretch>
        </p:blipFill>
        <p:spPr bwMode="auto">
          <a:xfrm>
            <a:off x="351606" y="5703890"/>
            <a:ext cx="2916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637755" y="6275394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В природе встречается в реке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Гуа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-поре </a:t>
            </a:r>
            <a:r>
              <a:rPr lang="ru-RU" sz="1400" i="1" dirty="0">
                <a:solidFill>
                  <a:schemeClr val="bg1"/>
                </a:solidFill>
              </a:rPr>
              <a:t>–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крупнейшем притоке Амазонки. Все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плав-ники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у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серпаса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кроме спинного, красные. Черный спинной плавник, анальный и кон-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чики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брюшных плавников очерчены белым кантом, который у самцов более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интен-сивный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чем у самок. </a:t>
            </a:r>
          </a:p>
          <a:p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 l="4762" r="4064" b="6016"/>
          <a:stretch>
            <a:fillRect/>
          </a:stretch>
        </p:blipFill>
        <p:spPr bwMode="auto">
          <a:xfrm>
            <a:off x="351607" y="5632452"/>
            <a:ext cx="291600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3994945" y="5418138"/>
            <a:ext cx="2972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  <a:latin typeface="+mn-lt"/>
              </a:rPr>
              <a:t>Серпас</a:t>
            </a:r>
            <a:endParaRPr lang="ru-RU" b="1" i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Hyphessobrycon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serpae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Durbin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Харациновые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Characidae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sz="14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280565" y="703230"/>
            <a:ext cx="4095684" cy="7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0169" y="2774932"/>
            <a:ext cx="6852394" cy="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3423441" y="3632188"/>
            <a:ext cx="3857652" cy="32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endParaRPr lang="ru-RU" sz="1400" i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0" y="5489576"/>
            <a:ext cx="6931158" cy="3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en-US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465579" y="6561146"/>
            <a:ext cx="4095684" cy="92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0169" y="7847030"/>
            <a:ext cx="6852395" cy="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3637755" y="3632188"/>
            <a:ext cx="3714776" cy="1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 anchor="t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</a:rPr>
              <a:t>Этот </a:t>
            </a:r>
            <a:r>
              <a:rPr lang="ru-RU" sz="1400" i="1" dirty="0" err="1" smtClean="0">
                <a:solidFill>
                  <a:schemeClr val="bg1"/>
                </a:solidFill>
                <a:latin typeface="Constantia" pitchFamily="18" charset="0"/>
              </a:rPr>
              <a:t>барбус</a:t>
            </a:r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</a:rPr>
              <a:t> обитает в тенистых ручьях Цейлона и</a:t>
            </a:r>
            <a:r>
              <a:rPr lang="ru-RU" sz="1400" dirty="0" smtClean="0"/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получил имя за свой заметный темно-красный окрас тела. Особенно он красив становится во время нереста, когда самцы набирают свой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максималь-ный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цвет. Окрас рыбки зависит от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усло-вий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в которых она содержится. 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7755" y="7989906"/>
            <a:ext cx="3714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Анциструс</a:t>
            </a:r>
            <a:r>
              <a:rPr lang="ru-RU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 обыкновенный</a:t>
            </a:r>
            <a:endParaRPr lang="en-US" b="1" dirty="0" smtClean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Ancistrus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dolichopterus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sp. “Red”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Kner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n-US" sz="1400" b="1" i="1" dirty="0" smtClean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Сем. Кольчужные сомы (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Loricariidae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6317" y="8815963"/>
            <a:ext cx="37147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490913" algn="l"/>
              </a:tabLst>
            </a:pP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Анциструс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обыкновенный формы красный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в природе не встречается, был получен в результате селекционных работ.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Подобен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анциструсу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 обыкновенному, отличается только окраской.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Этот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сомик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чистиль-щик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водного пространства, съедает во-доросли с предметов  в аквариуме.</a:t>
            </a:r>
            <a:endParaRPr lang="ru-RU" sz="1400" i="1" dirty="0" smtClean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703611" y="2846370"/>
            <a:ext cx="38576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Барбус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вишневый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Barbus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titteya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Deraniyagala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Карповые (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Cyprinidae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Рисунок 21" descr="C:\Users\Admin\Desktop\19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7" y="346040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566317" y="203164"/>
            <a:ext cx="39949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Гурами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жемчужный 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Trichogaster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leeri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Bleeker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Макроподовые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Osphronemidae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) 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37755" y="1060420"/>
            <a:ext cx="3714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Гурами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жемчужный родом из Индии и Индокитая.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Свое название рыбка получила за перламутровые маленькие пятнышки, покрывающие все тело.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Гурами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относятся к лабиринтовым рыбам, могут дышать атмосферным воздухом, поэтому дер-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жатся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в аквариуме у поверхности воды.</a:t>
            </a:r>
          </a:p>
        </p:txBody>
      </p:sp>
      <p:pic>
        <p:nvPicPr>
          <p:cNvPr id="27" name="Рисунок 26" descr="C:\Users\Зимний Сад\Desktop\antsistrus-krasnyj_6-650x352.jpg"/>
          <p:cNvPicPr/>
          <p:nvPr/>
        </p:nvPicPr>
        <p:blipFill>
          <a:blip r:embed="rId3" cstate="print"/>
          <a:srcRect l="-1" r="3758"/>
          <a:stretch>
            <a:fillRect/>
          </a:stretch>
        </p:blipFill>
        <p:spPr bwMode="auto">
          <a:xfrm>
            <a:off x="423045" y="8132782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C:\Users\Зимний Сад\Desktop\Barbus_titteya4.jpg"/>
          <p:cNvPicPr/>
          <p:nvPr/>
        </p:nvPicPr>
        <p:blipFill>
          <a:blip r:embed="rId4" cstate="print"/>
          <a:srcRect r="2028"/>
          <a:stretch>
            <a:fillRect/>
          </a:stretch>
        </p:blipFill>
        <p:spPr bwMode="auto">
          <a:xfrm>
            <a:off x="423045" y="2989246"/>
            <a:ext cx="2916000" cy="200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80169" y="5346700"/>
            <a:ext cx="6852395" cy="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37755" y="6132518"/>
            <a:ext cx="371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490913" algn="l"/>
              </a:tabLst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Широко распространена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расбора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в Юго-Восточной Азии. На теле имеет большое черное пятно, формой напоминающее клин, за которое рыбка и получила свое название.</a:t>
            </a:r>
            <a:r>
              <a:rPr lang="ru-RU" sz="1400" dirty="0" smtClean="0"/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Это пятно является половым признаком: у самки  клин имеет тупой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ко-нец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и значительно короче, чем у самца. 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7755" y="5346700"/>
            <a:ext cx="3786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Расбора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клиновидная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Rasbora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heteromorpha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Dunckr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Карповые (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Cyprinidae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Picture 3" descr="C:\Users\Зимний Сад\Desktop\images.jpg"/>
          <p:cNvPicPr>
            <a:picLocks noChangeAspect="1" noChangeArrowheads="1"/>
          </p:cNvPicPr>
          <p:nvPr/>
        </p:nvPicPr>
        <p:blipFill>
          <a:blip r:embed="rId5" cstate="print"/>
          <a:srcRect l="2320" r="2538"/>
          <a:stretch>
            <a:fillRect/>
          </a:stretch>
        </p:blipFill>
        <p:spPr bwMode="auto">
          <a:xfrm>
            <a:off x="423045" y="5561014"/>
            <a:ext cx="291600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280565" y="703230"/>
            <a:ext cx="4095684" cy="7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3045" y="2774932"/>
            <a:ext cx="6709518" cy="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3352003" y="5060948"/>
            <a:ext cx="3929090" cy="12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                           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Криптокорина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Беккетта</a:t>
            </a:r>
            <a:r>
              <a:rPr lang="ru-RU" sz="1400" b="1" dirty="0" smtClean="0">
                <a:latin typeface="+mn-lt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Cryptocoryne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becketti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Thwaites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ex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Trimen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Растение достигает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10-12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см в высоту. Его листья, имеющие разную окраску сторон, собраны небольшой розеткой.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1607" y="5346700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465579" y="6632584"/>
            <a:ext cx="4095684" cy="92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352003" y="8132783"/>
            <a:ext cx="3786214" cy="4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423045" y="8392914"/>
            <a:ext cx="3791796" cy="218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 anchor="t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         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Криптокорина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Вендта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Cryptocoryne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wendtii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de Wit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400" i="1" dirty="0" smtClean="0">
              <a:solidFill>
                <a:schemeClr val="bg1"/>
              </a:solidFill>
              <a:latin typeface="+mn-lt"/>
            </a:endParaRPr>
          </a:p>
          <a:p>
            <a:pPr algn="just">
              <a:spcBef>
                <a:spcPts val="600"/>
              </a:spcBef>
            </a:pPr>
            <a:r>
              <a:rPr lang="ru-RU" sz="1400" i="1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амый вариабельный вид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криптокорин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. Все разновидности объединяет удлиненная форма листа, длинной до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 40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см и шириной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2-3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см. Существуют как зеленые разно-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видности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так и коричневые. Пластинки листа могут быть слегка волнистые.</a:t>
            </a:r>
            <a:endParaRPr lang="ru-RU" sz="1400" b="1" i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4879" y="203164"/>
            <a:ext cx="38576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Данио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рерио</a:t>
            </a:r>
            <a:r>
              <a:rPr lang="ru-RU" dirty="0" smtClean="0">
                <a:latin typeface="+mn-lt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Brachydanio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rerio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Hamilton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Buchanan)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Карповые (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Cyprinidae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b="1" i="1" dirty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7755" y="1060420"/>
            <a:ext cx="36433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Данио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населяет ручьи, каналы, пруды, реки в Азии, от Пакистана</a:t>
            </a:r>
            <a:r>
              <a:rPr lang="ru-RU" sz="1400" dirty="0" smtClean="0"/>
              <a:t>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до Индии.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Ха-рактерный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признак рыбки – наличие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гори-зонтальных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синих полос, идущих вдоль тела. При ярком освещении полоски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пере-ливаются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всеми цветами радуги, при этом, не заглушая основной цвет тела.  </a:t>
            </a:r>
            <a:endParaRPr lang="ru-RU" sz="1400" i="1" dirty="0" smtClean="0">
              <a:solidFill>
                <a:schemeClr val="bg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352003" y="6553960"/>
            <a:ext cx="388531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Криптокорина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апоногетонолистная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Cryptocoryne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aponogetifolia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Merrill)</a:t>
            </a:r>
          </a:p>
          <a:p>
            <a:pPr algn="just">
              <a:spcBef>
                <a:spcPts val="6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Это гигант из рода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криптокорин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. Ее продолговатые бугристые листья могут достигать в высоту более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1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метра, особенно в жесткой воде.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2294" y="3605055"/>
            <a:ext cx="42148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Родина – тропики Южной и Юго-Восточной Азии, Новая Гвинея. Растут в затенённых местах по рекам и ручьям, протекающим под пологом дождевых тропических лесов. </a:t>
            </a:r>
          </a:p>
          <a:p>
            <a:pPr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Цвет, форма и размеры листьев одного вида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рас-тения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, может сильно отличаться в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зависи-мости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от условий содержания.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chemeClr val="bg1"/>
              </a:solidFill>
              <a:latin typeface="+mn-lt"/>
            </a:endParaRPr>
          </a:p>
          <a:p>
            <a:pPr lvl="0" algn="ctr" eaLnBrk="0" hangingPunct="0"/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" name="Рисунок 15" descr="C:\Users\Зимний Сад\Desktop\2954d2f7.png"/>
          <p:cNvPicPr/>
          <p:nvPr/>
        </p:nvPicPr>
        <p:blipFill>
          <a:blip r:embed="rId2" cstate="print"/>
          <a:srcRect t="19194" r="21592" b="7026"/>
          <a:stretch>
            <a:fillRect/>
          </a:stretch>
        </p:blipFill>
        <p:spPr bwMode="auto">
          <a:xfrm>
            <a:off x="423045" y="326850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Зимний Сад\Desktop\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573" y="8347096"/>
            <a:ext cx="2786082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Зимний Сад\Desktop\criptocorina-aponogetonolist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045" y="5535564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C:\Users\Зимний Сад\Desktop\images_5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201" y="2917808"/>
            <a:ext cx="2357454" cy="1981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Прямая соединительная линия 25"/>
          <p:cNvCxnSpPr/>
          <p:nvPr/>
        </p:nvCxnSpPr>
        <p:spPr>
          <a:xfrm rot="16200000" flipV="1">
            <a:off x="3566317" y="3989378"/>
            <a:ext cx="200026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2780500" y="5775327"/>
            <a:ext cx="85725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52003" y="6437850"/>
            <a:ext cx="378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8797" y="2846370"/>
            <a:ext cx="3381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Род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Криптокорина</a:t>
            </a:r>
            <a:r>
              <a:rPr lang="ru-RU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Cryptocoryne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Fisch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ex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Wydler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Ароидные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Araceae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65384" y="8278195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166035" y="7964456"/>
            <a:ext cx="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280565" y="703230"/>
            <a:ext cx="4095684" cy="7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  <a:p>
            <a:pPr algn="just"/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3045" y="2632056"/>
            <a:ext cx="6638080" cy="1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2923375" y="4775196"/>
            <a:ext cx="44291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		       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Эхинодорус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sp. “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Rubin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”</a:t>
            </a:r>
            <a:endParaRPr lang="ru-RU" sz="1400" i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Гибрид высотой до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60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см. Имеет насыщенную красно-коричневую окраску; при этом более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свет-лые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жилки бросаются в глаза. Молодые листья насыщенно красно-коричневого цвета, позднее – темного оливково-зеленые.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4483" y="4560882"/>
            <a:ext cx="2357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0" y="5561014"/>
            <a:ext cx="6931158" cy="3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en-US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465579" y="6623972"/>
            <a:ext cx="4095684" cy="92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2" tIns="52146" rIns="104292" bIns="52146" anchor="ctr">
            <a:spAutoFit/>
          </a:bodyPr>
          <a:lstStyle/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300" i="1" dirty="0">
              <a:solidFill>
                <a:schemeClr val="bg1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3045" y="8347096"/>
            <a:ext cx="42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3280565" y="9061476"/>
            <a:ext cx="4143404" cy="14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92" tIns="52146" rIns="104292" bIns="52146" anchor="t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+mn-lt"/>
              </a:rPr>
              <a:t>Эхинодорус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 большой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Echinodorus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major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Micheli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Rataj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400" b="1" i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Растение высотой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70-80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см. Длинные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волнис-тые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светло-зеленые листья собраны  в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неплот-ную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розетку. Образует цветочные стрелки несколько раз в год.</a:t>
            </a:r>
            <a:endParaRPr lang="ru-RU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7689" y="131726"/>
            <a:ext cx="44235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Скалярия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обыкновенная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algn="ctr" fontAlgn="t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Pterophyllum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+mn-lt"/>
              </a:rPr>
              <a:t>scalare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sp.“Red Devil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Lichtenst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Сем.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Цихлидовые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400" i="1" dirty="0" err="1" smtClean="0">
                <a:solidFill>
                  <a:schemeClr val="bg1"/>
                </a:solidFill>
                <a:latin typeface="+mn-lt"/>
              </a:rPr>
              <a:t>Cichlidae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6317" y="917544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589338" algn="l"/>
              </a:tabLst>
            </a:pP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Скалярия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формы красный дьявол </a:t>
            </a:r>
            <a:r>
              <a:rPr lang="ru-RU" sz="1400" i="1" dirty="0" smtClean="0">
                <a:solidFill>
                  <a:schemeClr val="bg1"/>
                </a:solidFill>
              </a:rPr>
              <a:t>– 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это се-лекционная форма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скалярии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обыкновенной. Родовое название в переводе с латинского языка означает «крылатый лист». Что точно отражает внешний облик рыбы.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Скалярию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называют: «рыба-бабочка», «лас-точка» и  «рыба-полумесяц». 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6317" y="8204220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                        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Эхинодорус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sp. “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Mercedes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”</a:t>
            </a:r>
            <a:endParaRPr lang="ru-RU" sz="1400" i="1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+mn-lt"/>
              </a:rPr>
              <a:t> 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Гибрид высотой до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25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см с овальными </a:t>
            </a:r>
            <a:r>
              <a:rPr lang="ru-RU" sz="1400" i="1" dirty="0" err="1" smtClean="0">
                <a:solidFill>
                  <a:schemeClr val="bg1"/>
                </a:solidFill>
                <a:latin typeface="+mn-lt"/>
              </a:rPr>
              <a:t>зе-леновато-красными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листьями. </a:t>
            </a:r>
          </a:p>
          <a:p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0169" y="6617196"/>
            <a:ext cx="44291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Эхинодорус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 sp. “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Marble</a:t>
            </a:r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i="1" dirty="0" err="1" smtClean="0">
                <a:solidFill>
                  <a:schemeClr val="bg1"/>
                </a:solidFill>
                <a:latin typeface="+mn-lt"/>
              </a:rPr>
              <a:t>Queen</a:t>
            </a:r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Гибрид высотой до 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</a:rPr>
              <a:t>50</a:t>
            </a:r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 см. Листовая пластинка имеет узор, который возникает из-за различного количественного распределения хлорофилла по клеткам листовой пластинки, в результате чего цветовой узор состоит из чередования светлых и темных зеленых и коричневых тонов.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3195" y="3258468"/>
            <a:ext cx="4500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Родина – бассейн реки Амазонка (Южная Америка).</a:t>
            </a: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+mn-lt"/>
              </a:rPr>
              <a:t>Обитает в толще воды, на мелководье, по берегам водоемов. В аквариуме представлены разнообразные гибридные формы немецко-чешской селекции: </a:t>
            </a:r>
          </a:p>
        </p:txBody>
      </p:sp>
      <p:pic>
        <p:nvPicPr>
          <p:cNvPr id="19" name="Рисунок 18" descr="C:\Users\Зимний Сад\Desktop\e054_mercedes_6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953" y="6382551"/>
            <a:ext cx="211931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Зимний Сад\Desktop\index.jpg"/>
          <p:cNvPicPr>
            <a:picLocks noChangeAspect="1" noChangeArrowheads="1"/>
          </p:cNvPicPr>
          <p:nvPr/>
        </p:nvPicPr>
        <p:blipFill>
          <a:blip r:embed="rId3" cstate="print"/>
          <a:srcRect l="14479"/>
          <a:stretch>
            <a:fillRect/>
          </a:stretch>
        </p:blipFill>
        <p:spPr bwMode="auto">
          <a:xfrm>
            <a:off x="456400" y="4703758"/>
            <a:ext cx="2109785" cy="1847850"/>
          </a:xfrm>
          <a:prstGeom prst="rect">
            <a:avLst/>
          </a:prstGeom>
          <a:noFill/>
        </p:spPr>
      </p:pic>
      <p:pic>
        <p:nvPicPr>
          <p:cNvPr id="2052" name="Picture 4" descr="C:\Users\Зимний Сад\Desktop\959d75_835c61ba5d744aa09e8145e633c871d4.jpg_256.jpg"/>
          <p:cNvPicPr>
            <a:picLocks noChangeAspect="1" noChangeArrowheads="1"/>
          </p:cNvPicPr>
          <p:nvPr/>
        </p:nvPicPr>
        <p:blipFill>
          <a:blip r:embed="rId4" cstate="print"/>
          <a:srcRect l="11067" r="5927"/>
          <a:stretch>
            <a:fillRect/>
          </a:stretch>
        </p:blipFill>
        <p:spPr bwMode="auto">
          <a:xfrm>
            <a:off x="5137953" y="2774932"/>
            <a:ext cx="2071702" cy="1873723"/>
          </a:xfrm>
          <a:prstGeom prst="rect">
            <a:avLst/>
          </a:prstGeom>
          <a:noFill/>
        </p:spPr>
      </p:pic>
      <p:pic>
        <p:nvPicPr>
          <p:cNvPr id="28" name="Рисунок 27" descr="C:\Users\Зимний Сад\Desktop\скалярия_ко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441" y="306140"/>
            <a:ext cx="2916000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923375" y="6203956"/>
            <a:ext cx="42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66317" y="9061476"/>
            <a:ext cx="364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4030664" y="3596469"/>
            <a:ext cx="178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2137557" y="5418138"/>
            <a:ext cx="142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3887788" y="7239807"/>
            <a:ext cx="1928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C:\Users\Зимний Сад\Desktop\127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045" y="8489972"/>
            <a:ext cx="2571768" cy="191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3725" y="2632056"/>
            <a:ext cx="40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Род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Эхинодорус</a:t>
            </a:r>
            <a:r>
              <a:rPr lang="en-US" dirty="0">
                <a:latin typeface="+mn-lt"/>
              </a:rPr>
              <a:t> </a:t>
            </a:r>
            <a:endParaRPr lang="ru-RU" dirty="0">
              <a:latin typeface="+mn-lt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400" b="1" i="1" dirty="0" err="1">
                <a:solidFill>
                  <a:schemeClr val="bg1"/>
                </a:solidFill>
                <a:latin typeface="+mn-lt"/>
              </a:rPr>
              <a:t>Echinodorus</a:t>
            </a:r>
            <a:r>
              <a:rPr lang="ru-RU" sz="14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Rich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et 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Engelm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ex A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Gray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) 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n-lt"/>
              </a:rPr>
              <a:t>Сем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Частуховые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400" i="1" dirty="0" err="1">
                <a:solidFill>
                  <a:schemeClr val="bg1"/>
                </a:solidFill>
                <a:latin typeface="+mn-lt"/>
              </a:rPr>
              <a:t>Alismataceae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)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endParaRPr lang="ru-RU" sz="1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280566" y="8489972"/>
            <a:ext cx="0" cy="4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4343</TotalTime>
  <Words>1313</Words>
  <Application>Microsoft Office PowerPoint</Application>
  <PresentationFormat>Произвольный</PresentationFormat>
  <Paragraphs>130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473</cp:revision>
  <cp:lastPrinted>2016-11-17T13:53:06Z</cp:lastPrinted>
  <dcterms:created xsi:type="dcterms:W3CDTF">2014-07-07T12:55:10Z</dcterms:created>
  <dcterms:modified xsi:type="dcterms:W3CDTF">2017-10-11T12:26:58Z</dcterms:modified>
</cp:coreProperties>
</file>